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2" r:id="rId3"/>
    <p:sldId id="381" r:id="rId4"/>
    <p:sldId id="383" r:id="rId5"/>
    <p:sldId id="384" r:id="rId6"/>
    <p:sldId id="401" r:id="rId7"/>
    <p:sldId id="391" r:id="rId8"/>
    <p:sldId id="386" r:id="rId9"/>
    <p:sldId id="389" r:id="rId10"/>
    <p:sldId id="390" r:id="rId11"/>
    <p:sldId id="392" r:id="rId12"/>
    <p:sldId id="393" r:id="rId13"/>
    <p:sldId id="402" r:id="rId14"/>
    <p:sldId id="396" r:id="rId15"/>
    <p:sldId id="394" r:id="rId16"/>
    <p:sldId id="395" r:id="rId17"/>
    <p:sldId id="397" r:id="rId18"/>
    <p:sldId id="404" r:id="rId19"/>
    <p:sldId id="400" r:id="rId20"/>
    <p:sldId id="398" r:id="rId21"/>
    <p:sldId id="399" r:id="rId22"/>
    <p:sldId id="406" r:id="rId23"/>
    <p:sldId id="407" r:id="rId24"/>
    <p:sldId id="405" r:id="rId25"/>
    <p:sldId id="412" r:id="rId26"/>
    <p:sldId id="380" r:id="rId27"/>
    <p:sldId id="409" r:id="rId28"/>
    <p:sldId id="410" r:id="rId29"/>
    <p:sldId id="411" r:id="rId30"/>
    <p:sldId id="388" r:id="rId31"/>
    <p:sldId id="408" r:id="rId32"/>
    <p:sldId id="41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75F19-3A4D-4E21-AC91-18E611DDB8C8}" v="3" dt="2021-09-02T14:14:14.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01" autoAdjust="0"/>
    <p:restoredTop sz="94660"/>
  </p:normalViewPr>
  <p:slideViewPr>
    <p:cSldViewPr snapToGrid="0">
      <p:cViewPr>
        <p:scale>
          <a:sx n="75" d="100"/>
          <a:sy n="75" d="100"/>
        </p:scale>
        <p:origin x="-1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47E99-FFB2-4053-B30D-5DD1270AC0D7}"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A2AF8DB3-FA5D-4484-8055-AC87D84DFFBB}">
      <dgm:prSet/>
      <dgm:spPr/>
      <dgm:t>
        <a:bodyPr/>
        <a:lstStyle/>
        <a:p>
          <a:r>
            <a:rPr lang="en-US"/>
            <a:t>Establishing jurisdiction in South Carolina</a:t>
          </a:r>
        </a:p>
      </dgm:t>
    </dgm:pt>
    <dgm:pt modelId="{DD42FD9C-1FDB-46A6-B14A-A3B29ED3F3E0}" type="parTrans" cxnId="{EB51530A-BC6C-4637-8C3C-478C70FB30B8}">
      <dgm:prSet/>
      <dgm:spPr/>
      <dgm:t>
        <a:bodyPr/>
        <a:lstStyle/>
        <a:p>
          <a:endParaRPr lang="en-US"/>
        </a:p>
      </dgm:t>
    </dgm:pt>
    <dgm:pt modelId="{37AB0557-7DEF-41EB-A22E-5ECA6C70668C}" type="sibTrans" cxnId="{EB51530A-BC6C-4637-8C3C-478C70FB30B8}">
      <dgm:prSet/>
      <dgm:spPr/>
      <dgm:t>
        <a:bodyPr/>
        <a:lstStyle/>
        <a:p>
          <a:endParaRPr lang="en-US"/>
        </a:p>
      </dgm:t>
    </dgm:pt>
    <dgm:pt modelId="{60667915-CFD9-49A3-BC6E-4D4C456E2CF3}">
      <dgm:prSet/>
      <dgm:spPr/>
      <dgm:t>
        <a:bodyPr/>
        <a:lstStyle/>
        <a:p>
          <a:r>
            <a:rPr lang="en-US" dirty="0"/>
            <a:t>Establishing jurisdiction in North Carolina </a:t>
          </a:r>
        </a:p>
      </dgm:t>
    </dgm:pt>
    <dgm:pt modelId="{43828294-B8D2-402C-9A76-BD98CB5A19F4}" type="parTrans" cxnId="{535639C2-2EFB-4BF6-8C81-FDD6E3E2190A}">
      <dgm:prSet/>
      <dgm:spPr/>
      <dgm:t>
        <a:bodyPr/>
        <a:lstStyle/>
        <a:p>
          <a:endParaRPr lang="en-US"/>
        </a:p>
      </dgm:t>
    </dgm:pt>
    <dgm:pt modelId="{62F57BF5-2CC9-4B0A-A080-856F31048585}" type="sibTrans" cxnId="{535639C2-2EFB-4BF6-8C81-FDD6E3E2190A}">
      <dgm:prSet/>
      <dgm:spPr/>
      <dgm:t>
        <a:bodyPr/>
        <a:lstStyle/>
        <a:p>
          <a:endParaRPr lang="en-US"/>
        </a:p>
      </dgm:t>
    </dgm:pt>
    <dgm:pt modelId="{2A9E96C5-7BE4-4A6F-B6C8-D9DD8BDE700E}">
      <dgm:prSet/>
      <dgm:spPr/>
      <dgm:t>
        <a:bodyPr/>
        <a:lstStyle/>
        <a:p>
          <a:r>
            <a:rPr lang="en-US" dirty="0"/>
            <a:t>Establishing jurisdiction in Georgia</a:t>
          </a:r>
        </a:p>
      </dgm:t>
    </dgm:pt>
    <dgm:pt modelId="{53349A4E-1A18-4557-A76E-EFE6B03CE189}" type="parTrans" cxnId="{3DE16C79-C17E-4DBD-9F51-6EFC8C042E8E}">
      <dgm:prSet/>
      <dgm:spPr/>
      <dgm:t>
        <a:bodyPr/>
        <a:lstStyle/>
        <a:p>
          <a:endParaRPr lang="en-US"/>
        </a:p>
      </dgm:t>
    </dgm:pt>
    <dgm:pt modelId="{68150990-60BB-4BC1-8BEA-9B1BC044D75B}" type="sibTrans" cxnId="{3DE16C79-C17E-4DBD-9F51-6EFC8C042E8E}">
      <dgm:prSet/>
      <dgm:spPr/>
      <dgm:t>
        <a:bodyPr/>
        <a:lstStyle/>
        <a:p>
          <a:endParaRPr lang="en-US"/>
        </a:p>
      </dgm:t>
    </dgm:pt>
    <dgm:pt modelId="{D4C47F3B-3086-43E0-A7A9-2AEB6E857C23}">
      <dgm:prSet/>
      <dgm:spPr/>
      <dgm:t>
        <a:bodyPr/>
        <a:lstStyle/>
        <a:p>
          <a:r>
            <a:rPr lang="en-US" dirty="0"/>
            <a:t>Dual Jurisdictional Problems</a:t>
          </a:r>
        </a:p>
      </dgm:t>
    </dgm:pt>
    <dgm:pt modelId="{ED43BF6E-95AB-46B5-9751-F009C0857053}" type="parTrans" cxnId="{765023A1-7FF6-45B6-A25A-B00A7527C1FE}">
      <dgm:prSet/>
      <dgm:spPr/>
      <dgm:t>
        <a:bodyPr/>
        <a:lstStyle/>
        <a:p>
          <a:endParaRPr lang="en-US"/>
        </a:p>
      </dgm:t>
    </dgm:pt>
    <dgm:pt modelId="{745D53B7-D3C1-43FB-9FC4-6901FA5F580E}" type="sibTrans" cxnId="{765023A1-7FF6-45B6-A25A-B00A7527C1FE}">
      <dgm:prSet/>
      <dgm:spPr/>
      <dgm:t>
        <a:bodyPr/>
        <a:lstStyle/>
        <a:p>
          <a:endParaRPr lang="en-US"/>
        </a:p>
      </dgm:t>
    </dgm:pt>
    <dgm:pt modelId="{B71E821D-F358-4F4C-9371-39601F6E5CF5}">
      <dgm:prSet/>
      <dgm:spPr/>
      <dgm:t>
        <a:bodyPr/>
        <a:lstStyle/>
        <a:p>
          <a:r>
            <a:rPr lang="en-US" dirty="0"/>
            <a:t>Comparing and contrasting jurisdiction determinations in SC, NC, &amp; GA</a:t>
          </a:r>
        </a:p>
      </dgm:t>
    </dgm:pt>
    <dgm:pt modelId="{91F1F782-9E53-4296-BA43-1B9D9A03F98B}" type="parTrans" cxnId="{A2BB7052-4C3A-41FB-AAE9-552710B0B44B}">
      <dgm:prSet/>
      <dgm:spPr/>
      <dgm:t>
        <a:bodyPr/>
        <a:lstStyle/>
        <a:p>
          <a:endParaRPr lang="en-US"/>
        </a:p>
      </dgm:t>
    </dgm:pt>
    <dgm:pt modelId="{BB0D5E32-DC1B-4DD9-B548-D6AC310C0877}" type="sibTrans" cxnId="{A2BB7052-4C3A-41FB-AAE9-552710B0B44B}">
      <dgm:prSet/>
      <dgm:spPr/>
      <dgm:t>
        <a:bodyPr/>
        <a:lstStyle/>
        <a:p>
          <a:endParaRPr lang="en-US"/>
        </a:p>
      </dgm:t>
    </dgm:pt>
    <dgm:pt modelId="{39D86F21-A738-474C-808F-1982E2F0FAF0}" type="pres">
      <dgm:prSet presAssocID="{6D247E99-FFB2-4053-B30D-5DD1270AC0D7}" presName="linear" presStyleCnt="0">
        <dgm:presLayoutVars>
          <dgm:animLvl val="lvl"/>
          <dgm:resizeHandles val="exact"/>
        </dgm:presLayoutVars>
      </dgm:prSet>
      <dgm:spPr/>
      <dgm:t>
        <a:bodyPr/>
        <a:lstStyle/>
        <a:p>
          <a:endParaRPr lang="en-US"/>
        </a:p>
      </dgm:t>
    </dgm:pt>
    <dgm:pt modelId="{8053A57A-8BEE-4989-9B72-08374722FC4D}" type="pres">
      <dgm:prSet presAssocID="{A2AF8DB3-FA5D-4484-8055-AC87D84DFFBB}" presName="parentText" presStyleLbl="node1" presStyleIdx="0" presStyleCnt="5">
        <dgm:presLayoutVars>
          <dgm:chMax val="0"/>
          <dgm:bulletEnabled val="1"/>
        </dgm:presLayoutVars>
      </dgm:prSet>
      <dgm:spPr/>
      <dgm:t>
        <a:bodyPr/>
        <a:lstStyle/>
        <a:p>
          <a:endParaRPr lang="en-US"/>
        </a:p>
      </dgm:t>
    </dgm:pt>
    <dgm:pt modelId="{BC3895CB-F489-406D-B02A-1506D0C152D4}" type="pres">
      <dgm:prSet presAssocID="{37AB0557-7DEF-41EB-A22E-5ECA6C70668C}" presName="spacer" presStyleCnt="0"/>
      <dgm:spPr/>
    </dgm:pt>
    <dgm:pt modelId="{CCF57255-F707-4571-A113-05A769EF066C}" type="pres">
      <dgm:prSet presAssocID="{60667915-CFD9-49A3-BC6E-4D4C456E2CF3}" presName="parentText" presStyleLbl="node1" presStyleIdx="1" presStyleCnt="5">
        <dgm:presLayoutVars>
          <dgm:chMax val="0"/>
          <dgm:bulletEnabled val="1"/>
        </dgm:presLayoutVars>
      </dgm:prSet>
      <dgm:spPr/>
      <dgm:t>
        <a:bodyPr/>
        <a:lstStyle/>
        <a:p>
          <a:endParaRPr lang="en-US"/>
        </a:p>
      </dgm:t>
    </dgm:pt>
    <dgm:pt modelId="{1C868EAF-501B-43C0-AF8A-BD3747C6C4B8}" type="pres">
      <dgm:prSet presAssocID="{62F57BF5-2CC9-4B0A-A080-856F31048585}" presName="spacer" presStyleCnt="0"/>
      <dgm:spPr/>
    </dgm:pt>
    <dgm:pt modelId="{B20BF389-830A-4C8D-9439-F6DBF491657D}" type="pres">
      <dgm:prSet presAssocID="{2A9E96C5-7BE4-4A6F-B6C8-D9DD8BDE700E}" presName="parentText" presStyleLbl="node1" presStyleIdx="2" presStyleCnt="5">
        <dgm:presLayoutVars>
          <dgm:chMax val="0"/>
          <dgm:bulletEnabled val="1"/>
        </dgm:presLayoutVars>
      </dgm:prSet>
      <dgm:spPr/>
      <dgm:t>
        <a:bodyPr/>
        <a:lstStyle/>
        <a:p>
          <a:endParaRPr lang="en-US"/>
        </a:p>
      </dgm:t>
    </dgm:pt>
    <dgm:pt modelId="{D06939ED-B4DD-45DE-9584-89709941839F}" type="pres">
      <dgm:prSet presAssocID="{68150990-60BB-4BC1-8BEA-9B1BC044D75B}" presName="spacer" presStyleCnt="0"/>
      <dgm:spPr/>
    </dgm:pt>
    <dgm:pt modelId="{E2E4603C-2B83-42CB-925D-91FEB641C7F8}" type="pres">
      <dgm:prSet presAssocID="{B71E821D-F358-4F4C-9371-39601F6E5CF5}" presName="parentText" presStyleLbl="node1" presStyleIdx="3" presStyleCnt="5">
        <dgm:presLayoutVars>
          <dgm:chMax val="0"/>
          <dgm:bulletEnabled val="1"/>
        </dgm:presLayoutVars>
      </dgm:prSet>
      <dgm:spPr/>
      <dgm:t>
        <a:bodyPr/>
        <a:lstStyle/>
        <a:p>
          <a:endParaRPr lang="en-US"/>
        </a:p>
      </dgm:t>
    </dgm:pt>
    <dgm:pt modelId="{85649080-B28F-4C1A-B52F-41A142557238}" type="pres">
      <dgm:prSet presAssocID="{BB0D5E32-DC1B-4DD9-B548-D6AC310C0877}" presName="spacer" presStyleCnt="0"/>
      <dgm:spPr/>
    </dgm:pt>
    <dgm:pt modelId="{058A6A37-567B-44F2-8381-01F30FD8B69B}" type="pres">
      <dgm:prSet presAssocID="{D4C47F3B-3086-43E0-A7A9-2AEB6E857C23}" presName="parentText" presStyleLbl="node1" presStyleIdx="4" presStyleCnt="5">
        <dgm:presLayoutVars>
          <dgm:chMax val="0"/>
          <dgm:bulletEnabled val="1"/>
        </dgm:presLayoutVars>
      </dgm:prSet>
      <dgm:spPr/>
      <dgm:t>
        <a:bodyPr/>
        <a:lstStyle/>
        <a:p>
          <a:endParaRPr lang="en-US"/>
        </a:p>
      </dgm:t>
    </dgm:pt>
  </dgm:ptLst>
  <dgm:cxnLst>
    <dgm:cxn modelId="{EB51530A-BC6C-4637-8C3C-478C70FB30B8}" srcId="{6D247E99-FFB2-4053-B30D-5DD1270AC0D7}" destId="{A2AF8DB3-FA5D-4484-8055-AC87D84DFFBB}" srcOrd="0" destOrd="0" parTransId="{DD42FD9C-1FDB-46A6-B14A-A3B29ED3F3E0}" sibTransId="{37AB0557-7DEF-41EB-A22E-5ECA6C70668C}"/>
    <dgm:cxn modelId="{3DE16C79-C17E-4DBD-9F51-6EFC8C042E8E}" srcId="{6D247E99-FFB2-4053-B30D-5DD1270AC0D7}" destId="{2A9E96C5-7BE4-4A6F-B6C8-D9DD8BDE700E}" srcOrd="2" destOrd="0" parTransId="{53349A4E-1A18-4557-A76E-EFE6B03CE189}" sibTransId="{68150990-60BB-4BC1-8BEA-9B1BC044D75B}"/>
    <dgm:cxn modelId="{D0E0C568-85AE-417C-9D94-F6B537E76866}" type="presOf" srcId="{6D247E99-FFB2-4053-B30D-5DD1270AC0D7}" destId="{39D86F21-A738-474C-808F-1982E2F0FAF0}" srcOrd="0" destOrd="0" presId="urn:microsoft.com/office/officeart/2005/8/layout/vList2"/>
    <dgm:cxn modelId="{570B1FAD-96D9-4349-8316-15D12E30524F}" type="presOf" srcId="{2A9E96C5-7BE4-4A6F-B6C8-D9DD8BDE700E}" destId="{B20BF389-830A-4C8D-9439-F6DBF491657D}" srcOrd="0" destOrd="0" presId="urn:microsoft.com/office/officeart/2005/8/layout/vList2"/>
    <dgm:cxn modelId="{535639C2-2EFB-4BF6-8C81-FDD6E3E2190A}" srcId="{6D247E99-FFB2-4053-B30D-5DD1270AC0D7}" destId="{60667915-CFD9-49A3-BC6E-4D4C456E2CF3}" srcOrd="1" destOrd="0" parTransId="{43828294-B8D2-402C-9A76-BD98CB5A19F4}" sibTransId="{62F57BF5-2CC9-4B0A-A080-856F31048585}"/>
    <dgm:cxn modelId="{765023A1-7FF6-45B6-A25A-B00A7527C1FE}" srcId="{6D247E99-FFB2-4053-B30D-5DD1270AC0D7}" destId="{D4C47F3B-3086-43E0-A7A9-2AEB6E857C23}" srcOrd="4" destOrd="0" parTransId="{ED43BF6E-95AB-46B5-9751-F009C0857053}" sibTransId="{745D53B7-D3C1-43FB-9FC4-6901FA5F580E}"/>
    <dgm:cxn modelId="{E7CF5A17-C270-4BD1-89CF-895FAC501282}" type="presOf" srcId="{B71E821D-F358-4F4C-9371-39601F6E5CF5}" destId="{E2E4603C-2B83-42CB-925D-91FEB641C7F8}" srcOrd="0" destOrd="0" presId="urn:microsoft.com/office/officeart/2005/8/layout/vList2"/>
    <dgm:cxn modelId="{C51A0637-4E07-49AA-8074-0C9C3DDE54D6}" type="presOf" srcId="{D4C47F3B-3086-43E0-A7A9-2AEB6E857C23}" destId="{058A6A37-567B-44F2-8381-01F30FD8B69B}" srcOrd="0" destOrd="0" presId="urn:microsoft.com/office/officeart/2005/8/layout/vList2"/>
    <dgm:cxn modelId="{DBD42E84-07C0-479F-BCCB-C3E38D7C2C63}" type="presOf" srcId="{A2AF8DB3-FA5D-4484-8055-AC87D84DFFBB}" destId="{8053A57A-8BEE-4989-9B72-08374722FC4D}" srcOrd="0" destOrd="0" presId="urn:microsoft.com/office/officeart/2005/8/layout/vList2"/>
    <dgm:cxn modelId="{A2BB7052-4C3A-41FB-AAE9-552710B0B44B}" srcId="{6D247E99-FFB2-4053-B30D-5DD1270AC0D7}" destId="{B71E821D-F358-4F4C-9371-39601F6E5CF5}" srcOrd="3" destOrd="0" parTransId="{91F1F782-9E53-4296-BA43-1B9D9A03F98B}" sibTransId="{BB0D5E32-DC1B-4DD9-B548-D6AC310C0877}"/>
    <dgm:cxn modelId="{9CDB28C1-EA34-4545-9CA8-EE1D4ECD8F16}" type="presOf" srcId="{60667915-CFD9-49A3-BC6E-4D4C456E2CF3}" destId="{CCF57255-F707-4571-A113-05A769EF066C}" srcOrd="0" destOrd="0" presId="urn:microsoft.com/office/officeart/2005/8/layout/vList2"/>
    <dgm:cxn modelId="{51769BF7-0D4F-4B49-9930-D35A7E9BD9D9}" type="presParOf" srcId="{39D86F21-A738-474C-808F-1982E2F0FAF0}" destId="{8053A57A-8BEE-4989-9B72-08374722FC4D}" srcOrd="0" destOrd="0" presId="urn:microsoft.com/office/officeart/2005/8/layout/vList2"/>
    <dgm:cxn modelId="{A4046243-7ED4-4A5C-9E54-1643E3C7A374}" type="presParOf" srcId="{39D86F21-A738-474C-808F-1982E2F0FAF0}" destId="{BC3895CB-F489-406D-B02A-1506D0C152D4}" srcOrd="1" destOrd="0" presId="urn:microsoft.com/office/officeart/2005/8/layout/vList2"/>
    <dgm:cxn modelId="{E266F9EC-AC18-4618-98D7-E571924F2359}" type="presParOf" srcId="{39D86F21-A738-474C-808F-1982E2F0FAF0}" destId="{CCF57255-F707-4571-A113-05A769EF066C}" srcOrd="2" destOrd="0" presId="urn:microsoft.com/office/officeart/2005/8/layout/vList2"/>
    <dgm:cxn modelId="{886AB8CB-FBC7-4674-A499-CC68F1D26B63}" type="presParOf" srcId="{39D86F21-A738-474C-808F-1982E2F0FAF0}" destId="{1C868EAF-501B-43C0-AF8A-BD3747C6C4B8}" srcOrd="3" destOrd="0" presId="urn:microsoft.com/office/officeart/2005/8/layout/vList2"/>
    <dgm:cxn modelId="{9B265F96-0EA0-4DFA-931C-2A32E6F91D0B}" type="presParOf" srcId="{39D86F21-A738-474C-808F-1982E2F0FAF0}" destId="{B20BF389-830A-4C8D-9439-F6DBF491657D}" srcOrd="4" destOrd="0" presId="urn:microsoft.com/office/officeart/2005/8/layout/vList2"/>
    <dgm:cxn modelId="{A8B0CF2F-9C49-4F8E-9E5C-AB2DF1BDA424}" type="presParOf" srcId="{39D86F21-A738-474C-808F-1982E2F0FAF0}" destId="{D06939ED-B4DD-45DE-9584-89709941839F}" srcOrd="5" destOrd="0" presId="urn:microsoft.com/office/officeart/2005/8/layout/vList2"/>
    <dgm:cxn modelId="{801E9174-DCBD-443C-A2D4-89EB11FAB07E}" type="presParOf" srcId="{39D86F21-A738-474C-808F-1982E2F0FAF0}" destId="{E2E4603C-2B83-42CB-925D-91FEB641C7F8}" srcOrd="6" destOrd="0" presId="urn:microsoft.com/office/officeart/2005/8/layout/vList2"/>
    <dgm:cxn modelId="{21A02F33-303F-4A36-BB67-2F9A64F1E08C}" type="presParOf" srcId="{39D86F21-A738-474C-808F-1982E2F0FAF0}" destId="{85649080-B28F-4C1A-B52F-41A142557238}" srcOrd="7" destOrd="0" presId="urn:microsoft.com/office/officeart/2005/8/layout/vList2"/>
    <dgm:cxn modelId="{7CE2BB79-FB7B-4D04-9689-485037BC6112}" type="presParOf" srcId="{39D86F21-A738-474C-808F-1982E2F0FAF0}" destId="{058A6A37-567B-44F2-8381-01F30FD8B69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13C34-EA6E-4BE0-A1D9-10AFE814866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342B518-691C-445A-BABC-D9E058CF67E6}">
      <dgm:prSet/>
      <dgm:spPr/>
      <dgm:t>
        <a:bodyPr/>
        <a:lstStyle/>
        <a:p>
          <a:r>
            <a:rPr lang="en-US" dirty="0"/>
            <a:t>Accidents can occur under such circumstances that more than one state has jurisdiction over an accident.</a:t>
          </a:r>
        </a:p>
      </dgm:t>
    </dgm:pt>
    <dgm:pt modelId="{1A9AD9C8-F49A-478C-BB0F-C50971404B25}" type="parTrans" cxnId="{D8001546-1D33-4E55-8156-504B731B19FC}">
      <dgm:prSet/>
      <dgm:spPr/>
      <dgm:t>
        <a:bodyPr/>
        <a:lstStyle/>
        <a:p>
          <a:endParaRPr lang="en-US"/>
        </a:p>
      </dgm:t>
    </dgm:pt>
    <dgm:pt modelId="{A6150EFE-58F5-41D5-9124-3965DB544908}" type="sibTrans" cxnId="{D8001546-1D33-4E55-8156-504B731B19FC}">
      <dgm:prSet/>
      <dgm:spPr/>
      <dgm:t>
        <a:bodyPr/>
        <a:lstStyle/>
        <a:p>
          <a:endParaRPr lang="en-US"/>
        </a:p>
      </dgm:t>
    </dgm:pt>
    <dgm:pt modelId="{9A9B6653-74BE-427F-BCC1-39DEBC0D41C2}">
      <dgm:prSet/>
      <dgm:spPr/>
      <dgm:t>
        <a:bodyPr/>
        <a:lstStyle/>
        <a:p>
          <a:r>
            <a:rPr lang="en-US" dirty="0"/>
            <a:t>Receipt of benefits in one state will not necessarily preclude receipt of benefits in another, but the employer and insurance carrier would be entitled to an offset for the amounts paid.</a:t>
          </a:r>
        </a:p>
      </dgm:t>
    </dgm:pt>
    <dgm:pt modelId="{016C6F2E-AE13-4544-9AF1-9479DF63B392}" type="parTrans" cxnId="{5C5DE4D3-EF90-4FFE-B535-ADD167BE7AF2}">
      <dgm:prSet/>
      <dgm:spPr/>
      <dgm:t>
        <a:bodyPr/>
        <a:lstStyle/>
        <a:p>
          <a:endParaRPr lang="en-US"/>
        </a:p>
      </dgm:t>
    </dgm:pt>
    <dgm:pt modelId="{20936855-38BD-40A2-8382-BAB3C587C5D1}" type="sibTrans" cxnId="{5C5DE4D3-EF90-4FFE-B535-ADD167BE7AF2}">
      <dgm:prSet/>
      <dgm:spPr/>
      <dgm:t>
        <a:bodyPr/>
        <a:lstStyle/>
        <a:p>
          <a:endParaRPr lang="en-US"/>
        </a:p>
      </dgm:t>
    </dgm:pt>
    <dgm:pt modelId="{D5C1F042-BDFF-477A-BD7B-CD94F641237D}">
      <dgm:prSet/>
      <dgm:spPr/>
      <dgm:t>
        <a:bodyPr/>
        <a:lstStyle/>
        <a:p>
          <a:r>
            <a:rPr lang="en-US" dirty="0"/>
            <a:t>Claimant’s attorneys evaluate the benefits and burdens in applying benefits in each jurisdiction. </a:t>
          </a:r>
        </a:p>
      </dgm:t>
    </dgm:pt>
    <dgm:pt modelId="{C7219E8F-0A7A-462B-8A84-410916E538B5}" type="parTrans" cxnId="{C648BA8D-BA98-4ED0-8E40-C743AFC82FFC}">
      <dgm:prSet/>
      <dgm:spPr/>
      <dgm:t>
        <a:bodyPr/>
        <a:lstStyle/>
        <a:p>
          <a:endParaRPr lang="en-US"/>
        </a:p>
      </dgm:t>
    </dgm:pt>
    <dgm:pt modelId="{2C3C0379-6F68-4618-97E7-773BE5B33D5E}" type="sibTrans" cxnId="{C648BA8D-BA98-4ED0-8E40-C743AFC82FFC}">
      <dgm:prSet/>
      <dgm:spPr/>
      <dgm:t>
        <a:bodyPr/>
        <a:lstStyle/>
        <a:p>
          <a:endParaRPr lang="en-US"/>
        </a:p>
      </dgm:t>
    </dgm:pt>
    <dgm:pt modelId="{F5A87E45-964C-404B-8AD4-7E1266825EB4}">
      <dgm:prSet/>
      <dgm:spPr/>
      <dgm:t>
        <a:bodyPr/>
        <a:lstStyle/>
        <a:p>
          <a:r>
            <a:rPr lang="en-US" dirty="0"/>
            <a:t>Such analysis goes beyond the dollar amount of benefits to the law applicable to accident, the logistical difficulties in prosecuting a claim in another forum, and the law applicable to the cessation of benefits.</a:t>
          </a:r>
        </a:p>
      </dgm:t>
    </dgm:pt>
    <dgm:pt modelId="{4D73ED8D-5AE0-4233-B2AE-F4242CEAA702}" type="parTrans" cxnId="{DDB10A1B-FB7F-42B3-8808-5B23C9E99BB3}">
      <dgm:prSet/>
      <dgm:spPr/>
      <dgm:t>
        <a:bodyPr/>
        <a:lstStyle/>
        <a:p>
          <a:endParaRPr lang="en-US"/>
        </a:p>
      </dgm:t>
    </dgm:pt>
    <dgm:pt modelId="{A04B9B56-B09F-4388-A0F1-FE73F8913A80}" type="sibTrans" cxnId="{DDB10A1B-FB7F-42B3-8808-5B23C9E99BB3}">
      <dgm:prSet/>
      <dgm:spPr/>
      <dgm:t>
        <a:bodyPr/>
        <a:lstStyle/>
        <a:p>
          <a:endParaRPr lang="en-US"/>
        </a:p>
      </dgm:t>
    </dgm:pt>
    <dgm:pt modelId="{9349694E-E655-4F5B-820F-74EA809AD221}" type="pres">
      <dgm:prSet presAssocID="{FE613C34-EA6E-4BE0-A1D9-10AFE8148660}" presName="linear" presStyleCnt="0">
        <dgm:presLayoutVars>
          <dgm:animLvl val="lvl"/>
          <dgm:resizeHandles val="exact"/>
        </dgm:presLayoutVars>
      </dgm:prSet>
      <dgm:spPr/>
      <dgm:t>
        <a:bodyPr/>
        <a:lstStyle/>
        <a:p>
          <a:endParaRPr lang="en-US"/>
        </a:p>
      </dgm:t>
    </dgm:pt>
    <dgm:pt modelId="{09086774-B897-43B6-8625-376D20831B2C}" type="pres">
      <dgm:prSet presAssocID="{9342B518-691C-445A-BABC-D9E058CF67E6}" presName="parentText" presStyleLbl="node1" presStyleIdx="0" presStyleCnt="4">
        <dgm:presLayoutVars>
          <dgm:chMax val="0"/>
          <dgm:bulletEnabled val="1"/>
        </dgm:presLayoutVars>
      </dgm:prSet>
      <dgm:spPr/>
      <dgm:t>
        <a:bodyPr/>
        <a:lstStyle/>
        <a:p>
          <a:endParaRPr lang="en-US"/>
        </a:p>
      </dgm:t>
    </dgm:pt>
    <dgm:pt modelId="{C9DAE91E-B58E-4AC8-9B2E-2819A47234EB}" type="pres">
      <dgm:prSet presAssocID="{A6150EFE-58F5-41D5-9124-3965DB544908}" presName="spacer" presStyleCnt="0"/>
      <dgm:spPr/>
    </dgm:pt>
    <dgm:pt modelId="{3B2AF9BA-5D3B-4E9D-A3A3-E9660811E458}" type="pres">
      <dgm:prSet presAssocID="{9A9B6653-74BE-427F-BCC1-39DEBC0D41C2}" presName="parentText" presStyleLbl="node1" presStyleIdx="1" presStyleCnt="4">
        <dgm:presLayoutVars>
          <dgm:chMax val="0"/>
          <dgm:bulletEnabled val="1"/>
        </dgm:presLayoutVars>
      </dgm:prSet>
      <dgm:spPr/>
      <dgm:t>
        <a:bodyPr/>
        <a:lstStyle/>
        <a:p>
          <a:endParaRPr lang="en-US"/>
        </a:p>
      </dgm:t>
    </dgm:pt>
    <dgm:pt modelId="{305E6297-5FBC-422A-BCDB-02EB244D1704}" type="pres">
      <dgm:prSet presAssocID="{20936855-38BD-40A2-8382-BAB3C587C5D1}" presName="spacer" presStyleCnt="0"/>
      <dgm:spPr/>
    </dgm:pt>
    <dgm:pt modelId="{DF492072-3108-4BF0-9FDD-F83CE9C71372}" type="pres">
      <dgm:prSet presAssocID="{D5C1F042-BDFF-477A-BD7B-CD94F641237D}" presName="parentText" presStyleLbl="node1" presStyleIdx="2" presStyleCnt="4">
        <dgm:presLayoutVars>
          <dgm:chMax val="0"/>
          <dgm:bulletEnabled val="1"/>
        </dgm:presLayoutVars>
      </dgm:prSet>
      <dgm:spPr/>
      <dgm:t>
        <a:bodyPr/>
        <a:lstStyle/>
        <a:p>
          <a:endParaRPr lang="en-US"/>
        </a:p>
      </dgm:t>
    </dgm:pt>
    <dgm:pt modelId="{5142DECD-5BD3-4D8A-979C-68944B6A45DC}" type="pres">
      <dgm:prSet presAssocID="{2C3C0379-6F68-4618-97E7-773BE5B33D5E}" presName="spacer" presStyleCnt="0"/>
      <dgm:spPr/>
    </dgm:pt>
    <dgm:pt modelId="{C07B328C-A73A-43F5-93A3-BDB6C91FC389}" type="pres">
      <dgm:prSet presAssocID="{F5A87E45-964C-404B-8AD4-7E1266825EB4}" presName="parentText" presStyleLbl="node1" presStyleIdx="3" presStyleCnt="4">
        <dgm:presLayoutVars>
          <dgm:chMax val="0"/>
          <dgm:bulletEnabled val="1"/>
        </dgm:presLayoutVars>
      </dgm:prSet>
      <dgm:spPr/>
      <dgm:t>
        <a:bodyPr/>
        <a:lstStyle/>
        <a:p>
          <a:endParaRPr lang="en-US"/>
        </a:p>
      </dgm:t>
    </dgm:pt>
  </dgm:ptLst>
  <dgm:cxnLst>
    <dgm:cxn modelId="{4B4865C3-8329-4038-9C9B-2A3EA61BA827}" type="presOf" srcId="{F5A87E45-964C-404B-8AD4-7E1266825EB4}" destId="{C07B328C-A73A-43F5-93A3-BDB6C91FC389}" srcOrd="0" destOrd="0" presId="urn:microsoft.com/office/officeart/2005/8/layout/vList2"/>
    <dgm:cxn modelId="{DDB10A1B-FB7F-42B3-8808-5B23C9E99BB3}" srcId="{FE613C34-EA6E-4BE0-A1D9-10AFE8148660}" destId="{F5A87E45-964C-404B-8AD4-7E1266825EB4}" srcOrd="3" destOrd="0" parTransId="{4D73ED8D-5AE0-4233-B2AE-F4242CEAA702}" sibTransId="{A04B9B56-B09F-4388-A0F1-FE73F8913A80}"/>
    <dgm:cxn modelId="{C648BA8D-BA98-4ED0-8E40-C743AFC82FFC}" srcId="{FE613C34-EA6E-4BE0-A1D9-10AFE8148660}" destId="{D5C1F042-BDFF-477A-BD7B-CD94F641237D}" srcOrd="2" destOrd="0" parTransId="{C7219E8F-0A7A-462B-8A84-410916E538B5}" sibTransId="{2C3C0379-6F68-4618-97E7-773BE5B33D5E}"/>
    <dgm:cxn modelId="{A9F3E417-8CDC-46CF-BF46-7DEF10BD853E}" type="presOf" srcId="{D5C1F042-BDFF-477A-BD7B-CD94F641237D}" destId="{DF492072-3108-4BF0-9FDD-F83CE9C71372}" srcOrd="0" destOrd="0" presId="urn:microsoft.com/office/officeart/2005/8/layout/vList2"/>
    <dgm:cxn modelId="{66B67238-3301-485D-80CD-3BFD47CC7482}" type="presOf" srcId="{9A9B6653-74BE-427F-BCC1-39DEBC0D41C2}" destId="{3B2AF9BA-5D3B-4E9D-A3A3-E9660811E458}" srcOrd="0" destOrd="0" presId="urn:microsoft.com/office/officeart/2005/8/layout/vList2"/>
    <dgm:cxn modelId="{6B026B64-5DC8-4FCD-AA78-EDF732488927}" type="presOf" srcId="{9342B518-691C-445A-BABC-D9E058CF67E6}" destId="{09086774-B897-43B6-8625-376D20831B2C}" srcOrd="0" destOrd="0" presId="urn:microsoft.com/office/officeart/2005/8/layout/vList2"/>
    <dgm:cxn modelId="{5C5DE4D3-EF90-4FFE-B535-ADD167BE7AF2}" srcId="{FE613C34-EA6E-4BE0-A1D9-10AFE8148660}" destId="{9A9B6653-74BE-427F-BCC1-39DEBC0D41C2}" srcOrd="1" destOrd="0" parTransId="{016C6F2E-AE13-4544-9AF1-9479DF63B392}" sibTransId="{20936855-38BD-40A2-8382-BAB3C587C5D1}"/>
    <dgm:cxn modelId="{9EFCCAD1-11D7-4093-B763-08522E42527E}" type="presOf" srcId="{FE613C34-EA6E-4BE0-A1D9-10AFE8148660}" destId="{9349694E-E655-4F5B-820F-74EA809AD221}" srcOrd="0" destOrd="0" presId="urn:microsoft.com/office/officeart/2005/8/layout/vList2"/>
    <dgm:cxn modelId="{D8001546-1D33-4E55-8156-504B731B19FC}" srcId="{FE613C34-EA6E-4BE0-A1D9-10AFE8148660}" destId="{9342B518-691C-445A-BABC-D9E058CF67E6}" srcOrd="0" destOrd="0" parTransId="{1A9AD9C8-F49A-478C-BB0F-C50971404B25}" sibTransId="{A6150EFE-58F5-41D5-9124-3965DB544908}"/>
    <dgm:cxn modelId="{BFE36AF9-6AE3-4247-9B89-8534123020AF}" type="presParOf" srcId="{9349694E-E655-4F5B-820F-74EA809AD221}" destId="{09086774-B897-43B6-8625-376D20831B2C}" srcOrd="0" destOrd="0" presId="urn:microsoft.com/office/officeart/2005/8/layout/vList2"/>
    <dgm:cxn modelId="{6395B632-ACCF-4AA9-A458-BC0B9BD772B9}" type="presParOf" srcId="{9349694E-E655-4F5B-820F-74EA809AD221}" destId="{C9DAE91E-B58E-4AC8-9B2E-2819A47234EB}" srcOrd="1" destOrd="0" presId="urn:microsoft.com/office/officeart/2005/8/layout/vList2"/>
    <dgm:cxn modelId="{5D2CD46B-F8CB-4993-8DA0-FE19EEF0C8CA}" type="presParOf" srcId="{9349694E-E655-4F5B-820F-74EA809AD221}" destId="{3B2AF9BA-5D3B-4E9D-A3A3-E9660811E458}" srcOrd="2" destOrd="0" presId="urn:microsoft.com/office/officeart/2005/8/layout/vList2"/>
    <dgm:cxn modelId="{2AFC5FA8-D65F-463F-A446-369F7149BDFB}" type="presParOf" srcId="{9349694E-E655-4F5B-820F-74EA809AD221}" destId="{305E6297-5FBC-422A-BCDB-02EB244D1704}" srcOrd="3" destOrd="0" presId="urn:microsoft.com/office/officeart/2005/8/layout/vList2"/>
    <dgm:cxn modelId="{881325F2-6E47-44B0-A8C0-44F6A728D8F2}" type="presParOf" srcId="{9349694E-E655-4F5B-820F-74EA809AD221}" destId="{DF492072-3108-4BF0-9FDD-F83CE9C71372}" srcOrd="4" destOrd="0" presId="urn:microsoft.com/office/officeart/2005/8/layout/vList2"/>
    <dgm:cxn modelId="{199B23DC-E16A-4D11-98C0-A4965F6642B0}" type="presParOf" srcId="{9349694E-E655-4F5B-820F-74EA809AD221}" destId="{5142DECD-5BD3-4D8A-979C-68944B6A45DC}" srcOrd="5" destOrd="0" presId="urn:microsoft.com/office/officeart/2005/8/layout/vList2"/>
    <dgm:cxn modelId="{8B7DA0B4-2843-4B52-8947-F6864DA7D591}" type="presParOf" srcId="{9349694E-E655-4F5B-820F-74EA809AD221}" destId="{C07B328C-A73A-43F5-93A3-BDB6C91FC38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A57A-8BEE-4989-9B72-08374722FC4D}">
      <dsp:nvSpPr>
        <dsp:cNvPr id="0" name=""/>
        <dsp:cNvSpPr/>
      </dsp:nvSpPr>
      <dsp:spPr>
        <a:xfrm>
          <a:off x="0" y="6403"/>
          <a:ext cx="3025303" cy="106287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Establishing jurisdiction in South Carolina</a:t>
          </a:r>
        </a:p>
      </dsp:txBody>
      <dsp:txXfrm>
        <a:off x="51885" y="58288"/>
        <a:ext cx="2921533" cy="959101"/>
      </dsp:txXfrm>
    </dsp:sp>
    <dsp:sp modelId="{CCF57255-F707-4571-A113-05A769EF066C}">
      <dsp:nvSpPr>
        <dsp:cNvPr id="0" name=""/>
        <dsp:cNvSpPr/>
      </dsp:nvSpPr>
      <dsp:spPr>
        <a:xfrm>
          <a:off x="0" y="1123995"/>
          <a:ext cx="3025303" cy="1062871"/>
        </a:xfrm>
        <a:prstGeom prst="round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Establishing jurisdiction in North Carolina </a:t>
          </a:r>
        </a:p>
      </dsp:txBody>
      <dsp:txXfrm>
        <a:off x="51885" y="1175880"/>
        <a:ext cx="2921533" cy="959101"/>
      </dsp:txXfrm>
    </dsp:sp>
    <dsp:sp modelId="{B20BF389-830A-4C8D-9439-F6DBF491657D}">
      <dsp:nvSpPr>
        <dsp:cNvPr id="0" name=""/>
        <dsp:cNvSpPr/>
      </dsp:nvSpPr>
      <dsp:spPr>
        <a:xfrm>
          <a:off x="0" y="2241587"/>
          <a:ext cx="3025303" cy="1062871"/>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Establishing jurisdiction in Georgia</a:t>
          </a:r>
        </a:p>
      </dsp:txBody>
      <dsp:txXfrm>
        <a:off x="51885" y="2293472"/>
        <a:ext cx="2921533" cy="959101"/>
      </dsp:txXfrm>
    </dsp:sp>
    <dsp:sp modelId="{E2E4603C-2B83-42CB-925D-91FEB641C7F8}">
      <dsp:nvSpPr>
        <dsp:cNvPr id="0" name=""/>
        <dsp:cNvSpPr/>
      </dsp:nvSpPr>
      <dsp:spPr>
        <a:xfrm>
          <a:off x="0" y="3359179"/>
          <a:ext cx="3025303" cy="1062871"/>
        </a:xfrm>
        <a:prstGeom prst="round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Comparing and contrasting jurisdiction determinations in SC, NC, &amp; GA</a:t>
          </a:r>
        </a:p>
      </dsp:txBody>
      <dsp:txXfrm>
        <a:off x="51885" y="3411064"/>
        <a:ext cx="2921533" cy="959101"/>
      </dsp:txXfrm>
    </dsp:sp>
    <dsp:sp modelId="{058A6A37-567B-44F2-8381-01F30FD8B69B}">
      <dsp:nvSpPr>
        <dsp:cNvPr id="0" name=""/>
        <dsp:cNvSpPr/>
      </dsp:nvSpPr>
      <dsp:spPr>
        <a:xfrm>
          <a:off x="0" y="4476771"/>
          <a:ext cx="3025303" cy="1062871"/>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Dual Jurisdictional Problems</a:t>
          </a:r>
        </a:p>
      </dsp:txBody>
      <dsp:txXfrm>
        <a:off x="51885" y="4528656"/>
        <a:ext cx="2921533" cy="95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801FF-42F9-42F1-B5DC-532728E89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AF117F1-2A5A-4CB4-9CD2-985077E06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479D47E-4131-4362-B170-F62EAD8E4AED}"/>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5" name="Footer Placeholder 4">
            <a:extLst>
              <a:ext uri="{FF2B5EF4-FFF2-40B4-BE49-F238E27FC236}">
                <a16:creationId xmlns:a16="http://schemas.microsoft.com/office/drawing/2014/main" xmlns="" id="{55FCE686-7E01-4343-8560-23DA479F4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665688-5FC3-4B0D-961B-092375812D9C}"/>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377247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31A7C-BD27-4185-B405-DD3148E54A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68A352C-9ECF-419B-8C53-3E0ADAF33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547BE1-CF23-4E12-AE75-99F708A3A84B}"/>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5" name="Footer Placeholder 4">
            <a:extLst>
              <a:ext uri="{FF2B5EF4-FFF2-40B4-BE49-F238E27FC236}">
                <a16:creationId xmlns:a16="http://schemas.microsoft.com/office/drawing/2014/main" xmlns="" id="{EC868DE3-F733-4D5B-9978-EEA6F710A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A88BC9-B5D3-4EE4-ADF0-A0177FCC8FC4}"/>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214415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795FE8A-6C7F-4F89-81F9-175A6B13F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BC28F34-63B3-4BD3-BD46-CE0C5C17C0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4BFA95-A740-4383-A0C2-CB05F266EFAE}"/>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5" name="Footer Placeholder 4">
            <a:extLst>
              <a:ext uri="{FF2B5EF4-FFF2-40B4-BE49-F238E27FC236}">
                <a16:creationId xmlns:a16="http://schemas.microsoft.com/office/drawing/2014/main" xmlns="" id="{20EBB4A9-88D9-4BA5-BB54-1C9249F6F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1D796B-D153-4789-AD2A-9BA1C1BFB135}"/>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28288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2173E-2C89-4E5C-BD3C-001BEEF14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F9F6A8-EB13-42D7-9465-0D81CCC816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D830D-AE67-4B32-9193-D38C3581F156}"/>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5" name="Footer Placeholder 4">
            <a:extLst>
              <a:ext uri="{FF2B5EF4-FFF2-40B4-BE49-F238E27FC236}">
                <a16:creationId xmlns:a16="http://schemas.microsoft.com/office/drawing/2014/main" xmlns="" id="{382484F0-90D3-4B54-8277-4DB32797A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FB1FB1-2F73-41F0-B133-140EE4A92DE8}"/>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326956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EDF68-3C79-4FE1-84D5-2CC2B4B6F8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F4E1CD-B419-4F11-9A55-00D0BA84B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E70D709-7B59-4931-AE18-10CEC84CB0E3}"/>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5" name="Footer Placeholder 4">
            <a:extLst>
              <a:ext uri="{FF2B5EF4-FFF2-40B4-BE49-F238E27FC236}">
                <a16:creationId xmlns:a16="http://schemas.microsoft.com/office/drawing/2014/main" xmlns="" id="{E500188F-6E5C-4DBD-BAD8-3DD520F09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0B8800-83FB-4718-9204-DC07B7F419D1}"/>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108446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E6736-51CC-46A3-8430-5A51DAA6F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F0040A-7A62-4188-BBB2-CDEFA551D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69EF2A0-EA92-47F8-A5E7-921117604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06799-0FCB-4FE4-A32C-AC3011AA7E4E}"/>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6" name="Footer Placeholder 5">
            <a:extLst>
              <a:ext uri="{FF2B5EF4-FFF2-40B4-BE49-F238E27FC236}">
                <a16:creationId xmlns:a16="http://schemas.microsoft.com/office/drawing/2014/main" xmlns="" id="{D20C365A-C427-4BE0-BBDE-982CCD56A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105579-6DF7-4F4A-8562-26DC9127A251}"/>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237691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8A1F0-8DA2-4A23-893D-E668D474AC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FE5EF7-BE64-4EFD-B0E6-7ED9F9310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174C754-89A9-4DBF-92AE-50ECEBCC32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568E3C8-510B-48CA-9B9A-4F7CCDFD2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B62378-5DBC-487B-ACA5-9E1071EF6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CD8097B-7278-41C9-931B-2A4B1182FB63}"/>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8" name="Footer Placeholder 7">
            <a:extLst>
              <a:ext uri="{FF2B5EF4-FFF2-40B4-BE49-F238E27FC236}">
                <a16:creationId xmlns:a16="http://schemas.microsoft.com/office/drawing/2014/main" xmlns="" id="{9D171949-FDE3-4508-B0A8-417816494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08735CE-0D95-427B-B580-06796580556F}"/>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372472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87033-1D9E-441D-A3F0-9F6334E69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7049C98-1AC5-42B0-A38A-CDE906A8C6C8}"/>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4" name="Footer Placeholder 3">
            <a:extLst>
              <a:ext uri="{FF2B5EF4-FFF2-40B4-BE49-F238E27FC236}">
                <a16:creationId xmlns:a16="http://schemas.microsoft.com/office/drawing/2014/main" xmlns="" id="{CD955C63-B29F-4DB8-BB13-CA7069D09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24B147F-6EE5-4D7A-9FD2-4C5EC7846283}"/>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5891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E4BE383-4777-40F8-940A-AC5DF9F4EF65}"/>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3" name="Footer Placeholder 2">
            <a:extLst>
              <a:ext uri="{FF2B5EF4-FFF2-40B4-BE49-F238E27FC236}">
                <a16:creationId xmlns:a16="http://schemas.microsoft.com/office/drawing/2014/main" xmlns="" id="{8806B84D-E719-4F72-A737-13E2BCA596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204E824-9079-42E4-AF4F-D68D0733D942}"/>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319751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AB86E-5F83-4812-A38C-2894A45FC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48FD385-53B4-46C4-A7CF-FE770C27F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449EF2A-D5EC-42D3-A431-2479E8468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5E0D03-E4A2-4871-85CF-F9A55BFE699A}"/>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6" name="Footer Placeholder 5">
            <a:extLst>
              <a:ext uri="{FF2B5EF4-FFF2-40B4-BE49-F238E27FC236}">
                <a16:creationId xmlns:a16="http://schemas.microsoft.com/office/drawing/2014/main" xmlns="" id="{48D87A6B-ADDA-4A35-84D6-A5A6B6C23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B07F57-E14C-4D89-B48C-A201C7CB0E35}"/>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401816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DD906-6C48-44E4-A06C-B11AECE3C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B6F3FC-981E-4977-A155-62F8C1A5D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932F80F-58CF-4456-82D6-3D9F28848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F1E699-16EA-4FD8-9B65-C311B0856C71}"/>
              </a:ext>
            </a:extLst>
          </p:cNvPr>
          <p:cNvSpPr>
            <a:spLocks noGrp="1"/>
          </p:cNvSpPr>
          <p:nvPr>
            <p:ph type="dt" sz="half" idx="10"/>
          </p:nvPr>
        </p:nvSpPr>
        <p:spPr/>
        <p:txBody>
          <a:bodyPr/>
          <a:lstStyle/>
          <a:p>
            <a:fld id="{DBD35ABA-5A94-4FED-8522-34D12CD584A8}" type="datetimeFigureOut">
              <a:rPr lang="en-US" smtClean="0"/>
              <a:t>9/8/2021</a:t>
            </a:fld>
            <a:endParaRPr lang="en-US"/>
          </a:p>
        </p:txBody>
      </p:sp>
      <p:sp>
        <p:nvSpPr>
          <p:cNvPr id="6" name="Footer Placeholder 5">
            <a:extLst>
              <a:ext uri="{FF2B5EF4-FFF2-40B4-BE49-F238E27FC236}">
                <a16:creationId xmlns:a16="http://schemas.microsoft.com/office/drawing/2014/main" xmlns="" id="{9757D084-3478-424A-93C9-31D3C44C0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4BE914-3615-4638-9680-E2D6E17E37D7}"/>
              </a:ext>
            </a:extLst>
          </p:cNvPr>
          <p:cNvSpPr>
            <a:spLocks noGrp="1"/>
          </p:cNvSpPr>
          <p:nvPr>
            <p:ph type="sldNum" sz="quarter" idx="12"/>
          </p:nvPr>
        </p:nvSpPr>
        <p:spPr/>
        <p:txBody>
          <a:bodyPr/>
          <a:lstStyle/>
          <a:p>
            <a:fld id="{19FD1AFE-7398-4B83-8848-9BE469273F65}" type="slidenum">
              <a:rPr lang="en-US" smtClean="0"/>
              <a:t>‹#›</a:t>
            </a:fld>
            <a:endParaRPr lang="en-US"/>
          </a:p>
        </p:txBody>
      </p:sp>
    </p:spTree>
    <p:extLst>
      <p:ext uri="{BB962C8B-B14F-4D97-AF65-F5344CB8AC3E}">
        <p14:creationId xmlns:p14="http://schemas.microsoft.com/office/powerpoint/2010/main" val="329904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C363D79-AFAE-4844-B9D1-1DB2CE5E8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6D53201-9292-4C7D-B75E-510E43DA16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57F4DC-D9FA-476B-820E-749046DFC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35ABA-5A94-4FED-8522-34D12CD584A8}" type="datetimeFigureOut">
              <a:rPr lang="en-US" smtClean="0"/>
              <a:t>9/8/2021</a:t>
            </a:fld>
            <a:endParaRPr lang="en-US"/>
          </a:p>
        </p:txBody>
      </p:sp>
      <p:sp>
        <p:nvSpPr>
          <p:cNvPr id="5" name="Footer Placeholder 4">
            <a:extLst>
              <a:ext uri="{FF2B5EF4-FFF2-40B4-BE49-F238E27FC236}">
                <a16:creationId xmlns:a16="http://schemas.microsoft.com/office/drawing/2014/main" xmlns="" id="{4FA4F61E-F679-4ABF-A4CD-CFB904F5D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3EA8017-987A-4320-A7F1-3F3EC6B5B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D1AFE-7398-4B83-8848-9BE469273F65}" type="slidenum">
              <a:rPr lang="en-US" smtClean="0"/>
              <a:t>‹#›</a:t>
            </a:fld>
            <a:endParaRPr lang="en-US"/>
          </a:p>
        </p:txBody>
      </p:sp>
    </p:spTree>
    <p:extLst>
      <p:ext uri="{BB962C8B-B14F-4D97-AF65-F5344CB8AC3E}">
        <p14:creationId xmlns:p14="http://schemas.microsoft.com/office/powerpoint/2010/main" val="230691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xmlns="" id="{6F47587C-D2B2-4F1C-9B09-20836CD17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DD37940-DCE1-4AFB-A525-33FD649E92ED}"/>
              </a:ext>
            </a:extLst>
          </p:cNvPr>
          <p:cNvSpPr>
            <a:spLocks noGrp="1"/>
          </p:cNvSpPr>
          <p:nvPr>
            <p:ph type="ctrTitle"/>
          </p:nvPr>
        </p:nvSpPr>
        <p:spPr/>
        <p:txBody>
          <a:bodyPr>
            <a:normAutofit fontScale="90000"/>
          </a:bodyPr>
          <a:lstStyle/>
          <a:p>
            <a:r>
              <a:rPr lang="en-US" b="1" dirty="0">
                <a:solidFill>
                  <a:schemeClr val="bg1"/>
                </a:solidFill>
              </a:rPr>
              <a:t>Determining Jurisdiction for Georgia, North Carolina, and South Carolina Workers’ Compensation Claims</a:t>
            </a:r>
          </a:p>
        </p:txBody>
      </p:sp>
      <p:sp>
        <p:nvSpPr>
          <p:cNvPr id="3" name="Subtitle 2">
            <a:extLst>
              <a:ext uri="{FF2B5EF4-FFF2-40B4-BE49-F238E27FC236}">
                <a16:creationId xmlns:a16="http://schemas.microsoft.com/office/drawing/2014/main" xmlns="" id="{AE8776DF-0D26-442B-8C31-075898802D45}"/>
              </a:ext>
            </a:extLst>
          </p:cNvPr>
          <p:cNvSpPr>
            <a:spLocks noGrp="1"/>
          </p:cNvSpPr>
          <p:nvPr>
            <p:ph type="subTitle" idx="1"/>
          </p:nvPr>
        </p:nvSpPr>
        <p:spPr/>
        <p:txBody>
          <a:bodyPr/>
          <a:lstStyle/>
          <a:p>
            <a:r>
              <a:rPr lang="en-US" dirty="0">
                <a:solidFill>
                  <a:schemeClr val="bg1"/>
                </a:solidFill>
              </a:rPr>
              <a:t>Carolyn Marcus, Holder Padgett, Littlejohn + Prickett (NC)</a:t>
            </a:r>
          </a:p>
          <a:p>
            <a:r>
              <a:rPr lang="en-US" dirty="0">
                <a:solidFill>
                  <a:schemeClr val="bg1"/>
                </a:solidFill>
              </a:rPr>
              <a:t>Kelly Morrow, Robinson Gray (SC)</a:t>
            </a:r>
          </a:p>
          <a:p>
            <a:r>
              <a:rPr lang="en-US" dirty="0">
                <a:solidFill>
                  <a:schemeClr val="bg1"/>
                </a:solidFill>
              </a:rPr>
              <a:t>Gregg M. Porter, Savell Williams (GA)</a:t>
            </a:r>
          </a:p>
        </p:txBody>
      </p:sp>
    </p:spTree>
    <p:extLst>
      <p:ext uri="{BB962C8B-B14F-4D97-AF65-F5344CB8AC3E}">
        <p14:creationId xmlns:p14="http://schemas.microsoft.com/office/powerpoint/2010/main" val="86100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624336C-1D02-4164-9B05-F1A0EE2D3D9F}"/>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rPr>
              <a:t>Estoppel and South Carolina Workers’ Compensation Case Law</a:t>
            </a:r>
          </a:p>
        </p:txBody>
      </p:sp>
      <p:sp>
        <p:nvSpPr>
          <p:cNvPr id="3" name="Content Placeholder 2">
            <a:extLst>
              <a:ext uri="{FF2B5EF4-FFF2-40B4-BE49-F238E27FC236}">
                <a16:creationId xmlns:a16="http://schemas.microsoft.com/office/drawing/2014/main" xmlns="" id="{B87BA9C4-A147-47B2-A5D2-DB0B594E88A9}"/>
              </a:ext>
            </a:extLst>
          </p:cNvPr>
          <p:cNvSpPr>
            <a:spLocks noGrp="1"/>
          </p:cNvSpPr>
          <p:nvPr>
            <p:ph idx="1"/>
          </p:nvPr>
        </p:nvSpPr>
        <p:spPr>
          <a:xfrm>
            <a:off x="4603137" y="1598748"/>
            <a:ext cx="6762469" cy="4596779"/>
          </a:xfrm>
        </p:spPr>
        <p:txBody>
          <a:bodyPr anchor="ctr">
            <a:normAutofit/>
          </a:bodyPr>
          <a:lstStyle/>
          <a:p>
            <a:r>
              <a:rPr lang="en-US" dirty="0"/>
              <a:t>A claimant was injured while employed outside the state of South Carolina.</a:t>
            </a:r>
          </a:p>
          <a:p>
            <a:r>
              <a:rPr lang="en-US" dirty="0"/>
              <a:t>Claimant first submitted his case to the Georgia Commission, and accepted the benefits of its findings. </a:t>
            </a:r>
          </a:p>
          <a:p>
            <a:r>
              <a:rPr lang="en-US" dirty="0"/>
              <a:t>The South Carolina Supreme Court held he was not estopped from seeking additional benefits through the South Carolina Commission. </a:t>
            </a:r>
          </a:p>
        </p:txBody>
      </p:sp>
      <p:sp>
        <p:nvSpPr>
          <p:cNvPr id="4" name="TextBox 3">
            <a:extLst>
              <a:ext uri="{FF2B5EF4-FFF2-40B4-BE49-F238E27FC236}">
                <a16:creationId xmlns:a16="http://schemas.microsoft.com/office/drawing/2014/main" xmlns="" id="{7B9BD2B7-FF0C-45BE-8D69-BF3779B76241}"/>
              </a:ext>
            </a:extLst>
          </p:cNvPr>
          <p:cNvSpPr txBox="1"/>
          <p:nvPr/>
        </p:nvSpPr>
        <p:spPr>
          <a:xfrm>
            <a:off x="4603137" y="511388"/>
            <a:ext cx="6746789" cy="1077218"/>
          </a:xfrm>
          <a:prstGeom prst="rect">
            <a:avLst/>
          </a:prstGeom>
          <a:noFill/>
        </p:spPr>
        <p:txBody>
          <a:bodyPr wrap="square" rtlCol="0">
            <a:spAutoFit/>
          </a:bodyPr>
          <a:lstStyle/>
          <a:p>
            <a:r>
              <a:rPr lang="en-US" sz="3200" b="1" i="1" dirty="0">
                <a:latin typeface="+mj-lt"/>
              </a:rPr>
              <a:t>Price v. Horton Motor Lines </a:t>
            </a:r>
            <a:r>
              <a:rPr lang="en-US" sz="3200" b="1" dirty="0">
                <a:latin typeface="+mj-lt"/>
              </a:rPr>
              <a:t>(S.C. 1942) 201 S.C. 484, 23 S.E.2d 744</a:t>
            </a:r>
          </a:p>
        </p:txBody>
      </p:sp>
    </p:spTree>
    <p:extLst>
      <p:ext uri="{BB962C8B-B14F-4D97-AF65-F5344CB8AC3E}">
        <p14:creationId xmlns:p14="http://schemas.microsoft.com/office/powerpoint/2010/main" val="122019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AABFE3-BD30-4C09-9F28-0A87ADF595EB}"/>
              </a:ext>
            </a:extLst>
          </p:cNvPr>
          <p:cNvSpPr>
            <a:spLocks noGrp="1"/>
          </p:cNvSpPr>
          <p:nvPr>
            <p:ph type="title"/>
          </p:nvPr>
        </p:nvSpPr>
        <p:spPr>
          <a:xfrm>
            <a:off x="6240162" y="365126"/>
            <a:ext cx="5523470" cy="1263148"/>
          </a:xfrm>
        </p:spPr>
        <p:txBody>
          <a:bodyPr vert="horz" lIns="91440" tIns="45720" rIns="91440" bIns="45720" rtlCol="0" anchor="ctr">
            <a:noAutofit/>
          </a:bodyPr>
          <a:lstStyle/>
          <a:p>
            <a:r>
              <a:rPr lang="en-US" sz="3200" b="1" dirty="0"/>
              <a:t>Determining Jurisdiction in North Carolina (N.C.G.S.A </a:t>
            </a:r>
            <a:r>
              <a:rPr lang="en-US" sz="3200" b="1" dirty="0">
                <a:cs typeface="Times New Roman" panose="02020603050405020304" pitchFamily="18" charset="0"/>
              </a:rPr>
              <a:t>§97-36)</a:t>
            </a:r>
            <a:endParaRPr lang="en-US" sz="3200" b="1" dirty="0"/>
          </a:p>
        </p:txBody>
      </p:sp>
      <p:pic>
        <p:nvPicPr>
          <p:cNvPr id="6146" name="Picture 2" descr="See the source image">
            <a:extLst>
              <a:ext uri="{FF2B5EF4-FFF2-40B4-BE49-F238E27FC236}">
                <a16:creationId xmlns:a16="http://schemas.microsoft.com/office/drawing/2014/main" xmlns="" id="{1A5679FA-D8F4-48E2-A5F9-5BE41B1572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986" r="21399"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E75D686-5D26-43D0-8C05-DAA9F55405DC}"/>
              </a:ext>
            </a:extLst>
          </p:cNvPr>
          <p:cNvSpPr txBox="1"/>
          <p:nvPr/>
        </p:nvSpPr>
        <p:spPr>
          <a:xfrm>
            <a:off x="6116569" y="1812758"/>
            <a:ext cx="5931052" cy="486075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“Where an accident happens while the employee is employed elsewhere than in this State and the accident is one which would entitle him or his dependents or next of kin to compensation if it had happened in this State, then the employee or his dependents or next of kin shall be entitled to compensation </a:t>
            </a:r>
            <a:r>
              <a:rPr lang="en-US" sz="2000" i="1" dirty="0"/>
              <a:t>(i)</a:t>
            </a:r>
            <a:r>
              <a:rPr lang="en-US" sz="2000" dirty="0"/>
              <a:t> </a:t>
            </a:r>
            <a:r>
              <a:rPr lang="en-US" sz="2000" b="1" i="1" dirty="0"/>
              <a:t>if the contract of employment was made in this State</a:t>
            </a:r>
            <a:r>
              <a:rPr lang="en-US" sz="2000" i="1" dirty="0"/>
              <a:t>, (ii) </a:t>
            </a:r>
            <a:r>
              <a:rPr lang="en-US" sz="2000" b="1" i="1" dirty="0"/>
              <a:t>if the employer’s principal place of business is in this State</a:t>
            </a:r>
            <a:r>
              <a:rPr lang="en-US" sz="2000" i="1" dirty="0"/>
              <a:t>, or (iii) </a:t>
            </a:r>
            <a:r>
              <a:rPr lang="en-US" sz="2000" b="1" i="1" dirty="0"/>
              <a:t>if the employee’s principal place of employment is within this State</a:t>
            </a:r>
            <a:r>
              <a:rPr lang="en-US" sz="2000" i="1" dirty="0"/>
              <a:t>;</a:t>
            </a:r>
            <a:r>
              <a:rPr lang="en-US" sz="2000" dirty="0"/>
              <a:t> provided, however, that if an employee or his dependents or next of kin shall receive compensation or damages under the laws of any other state nothing herein contained shall be construed so as to permit a total compensation for the same injury greater than is provided for in this Article. </a:t>
            </a:r>
          </a:p>
        </p:txBody>
      </p:sp>
    </p:spTree>
    <p:extLst>
      <p:ext uri="{BB962C8B-B14F-4D97-AF65-F5344CB8AC3E}">
        <p14:creationId xmlns:p14="http://schemas.microsoft.com/office/powerpoint/2010/main" val="397709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6018A13-8CA4-4462-AD50-737F05798B24}"/>
              </a:ext>
            </a:extLst>
          </p:cNvPr>
          <p:cNvSpPr>
            <a:spLocks noGrp="1"/>
          </p:cNvSpPr>
          <p:nvPr>
            <p:ph type="title"/>
          </p:nvPr>
        </p:nvSpPr>
        <p:spPr>
          <a:xfrm>
            <a:off x="466722" y="586855"/>
            <a:ext cx="3201366" cy="3387497"/>
          </a:xfrm>
        </p:spPr>
        <p:txBody>
          <a:bodyPr anchor="b">
            <a:normAutofit/>
          </a:bodyPr>
          <a:lstStyle/>
          <a:p>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The North Carolina Industrial Commission has Jurisdiction if…</a:t>
            </a:r>
            <a:endParaRPr lang="en-US" sz="4000" dirty="0">
              <a:solidFill>
                <a:srgbClr val="FFFFFF"/>
              </a:solidFill>
            </a:endParaRPr>
          </a:p>
        </p:txBody>
      </p:sp>
      <p:sp>
        <p:nvSpPr>
          <p:cNvPr id="3" name="Content Placeholder 2">
            <a:extLst>
              <a:ext uri="{FF2B5EF4-FFF2-40B4-BE49-F238E27FC236}">
                <a16:creationId xmlns:a16="http://schemas.microsoft.com/office/drawing/2014/main" xmlns="" id="{64B3C709-A4D8-4C67-9835-3BFCC9986D77}"/>
              </a:ext>
            </a:extLst>
          </p:cNvPr>
          <p:cNvSpPr>
            <a:spLocks noGrp="1"/>
          </p:cNvSpPr>
          <p:nvPr>
            <p:ph idx="1"/>
          </p:nvPr>
        </p:nvSpPr>
        <p:spPr>
          <a:xfrm>
            <a:off x="4810259" y="649480"/>
            <a:ext cx="6555347" cy="5546047"/>
          </a:xfrm>
        </p:spPr>
        <p:txBody>
          <a:bodyPr anchor="ctr">
            <a:normAutofit/>
          </a:bodyPr>
          <a:lstStyle/>
          <a:p>
            <a:r>
              <a:rPr lang="en-US" sz="2400" dirty="0"/>
              <a:t>If the contract of employment was made in North Carolina, </a:t>
            </a:r>
          </a:p>
          <a:p>
            <a:r>
              <a:rPr lang="en-US" sz="2400" dirty="0"/>
              <a:t>If the employer’s principal place of business is in North Carolina, or </a:t>
            </a:r>
          </a:p>
          <a:p>
            <a:r>
              <a:rPr lang="en-US" sz="2400" dirty="0"/>
              <a:t>If the employee’s principal place of employment is within North Carolina.</a:t>
            </a:r>
          </a:p>
          <a:p>
            <a:endParaRPr lang="en-US" sz="2400" dirty="0"/>
          </a:p>
        </p:txBody>
      </p:sp>
    </p:spTree>
    <p:extLst>
      <p:ext uri="{BB962C8B-B14F-4D97-AF65-F5344CB8AC3E}">
        <p14:creationId xmlns:p14="http://schemas.microsoft.com/office/powerpoint/2010/main" val="42534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7A3700E-AE41-4CC5-9230-66E72D2DBF5A}"/>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Don’t Forget</a:t>
            </a:r>
          </a:p>
        </p:txBody>
      </p:sp>
      <p:sp>
        <p:nvSpPr>
          <p:cNvPr id="3" name="Content Placeholder 2">
            <a:extLst>
              <a:ext uri="{FF2B5EF4-FFF2-40B4-BE49-F238E27FC236}">
                <a16:creationId xmlns:a16="http://schemas.microsoft.com/office/drawing/2014/main" xmlns="" id="{947CC931-8354-4442-BAFF-C421A9017452}"/>
              </a:ext>
            </a:extLst>
          </p:cNvPr>
          <p:cNvSpPr>
            <a:spLocks noGrp="1"/>
          </p:cNvSpPr>
          <p:nvPr>
            <p:ph idx="1"/>
          </p:nvPr>
        </p:nvSpPr>
        <p:spPr>
          <a:xfrm>
            <a:off x="4810259" y="649480"/>
            <a:ext cx="6555347" cy="5546047"/>
          </a:xfrm>
        </p:spPr>
        <p:txBody>
          <a:bodyPr anchor="ctr">
            <a:normAutofit/>
          </a:bodyPr>
          <a:lstStyle/>
          <a:p>
            <a:r>
              <a:rPr lang="en-US" sz="2400" dirty="0"/>
              <a:t>If an employee or his dependents or next of kin receive compensation or damages under the laws of any other state, he </a:t>
            </a:r>
            <a:r>
              <a:rPr lang="en-US" sz="2400"/>
              <a:t>cannot receive total </a:t>
            </a:r>
            <a:r>
              <a:rPr lang="en-US" sz="2400" dirty="0"/>
              <a:t>compensation for the same injury greater than is provided for under North Carolina law. </a:t>
            </a:r>
          </a:p>
        </p:txBody>
      </p:sp>
    </p:spTree>
    <p:extLst>
      <p:ext uri="{BB962C8B-B14F-4D97-AF65-F5344CB8AC3E}">
        <p14:creationId xmlns:p14="http://schemas.microsoft.com/office/powerpoint/2010/main" val="140559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8634BB-5920-401B-9180-7DB1993D22D6}"/>
              </a:ext>
            </a:extLst>
          </p:cNvPr>
          <p:cNvSpPr>
            <a:spLocks noGrp="1"/>
          </p:cNvSpPr>
          <p:nvPr>
            <p:ph type="title"/>
          </p:nvPr>
        </p:nvSpPr>
        <p:spPr>
          <a:xfrm>
            <a:off x="96018" y="637415"/>
            <a:ext cx="3434251" cy="3577372"/>
          </a:xfrm>
        </p:spPr>
        <p:txBody>
          <a:bodyPr anchor="b">
            <a:normAutofit/>
          </a:bodyPr>
          <a:lstStyle/>
          <a:p>
            <a:r>
              <a:rPr lang="en-US" sz="4000" b="1" dirty="0">
                <a:solidFill>
                  <a:srgbClr val="FFFFFF"/>
                </a:solidFill>
              </a:rPr>
              <a:t>Exceptions from Provisions of Article (</a:t>
            </a:r>
            <a:r>
              <a:rPr lang="en-US" sz="4000" b="1" dirty="0">
                <a:solidFill>
                  <a:schemeClr val="bg1"/>
                </a:solidFill>
                <a:cs typeface="Times New Roman" panose="02020603050405020304" pitchFamily="18" charset="0"/>
              </a:rPr>
              <a:t>§97-13)</a:t>
            </a:r>
            <a:endParaRPr lang="en-US" sz="4000" b="1" dirty="0">
              <a:solidFill>
                <a:schemeClr val="bg1"/>
              </a:solidFill>
            </a:endParaRPr>
          </a:p>
        </p:txBody>
      </p:sp>
      <p:sp>
        <p:nvSpPr>
          <p:cNvPr id="3" name="Content Placeholder 2">
            <a:extLst>
              <a:ext uri="{FF2B5EF4-FFF2-40B4-BE49-F238E27FC236}">
                <a16:creationId xmlns:a16="http://schemas.microsoft.com/office/drawing/2014/main" xmlns="" id="{A8B995FC-8F15-4DA7-A0A2-F225B2AB7537}"/>
              </a:ext>
            </a:extLst>
          </p:cNvPr>
          <p:cNvSpPr>
            <a:spLocks noGrp="1"/>
          </p:cNvSpPr>
          <p:nvPr>
            <p:ph idx="1"/>
          </p:nvPr>
        </p:nvSpPr>
        <p:spPr>
          <a:xfrm>
            <a:off x="4810259" y="649480"/>
            <a:ext cx="6555347" cy="5546047"/>
          </a:xfrm>
        </p:spPr>
        <p:txBody>
          <a:bodyPr anchor="ctr">
            <a:normAutofit/>
          </a:bodyPr>
          <a:lstStyle/>
          <a:p>
            <a:r>
              <a:rPr lang="en-US" sz="2400" dirty="0">
                <a:cs typeface="Times New Roman" panose="02020603050405020304" pitchFamily="18" charset="0"/>
              </a:rPr>
              <a:t>§97-13(b) provides that the North Carolina Workers’ Compensation Act does not apply to Casual Employment, Domestic Servants, Farm Laborers, the Federal Government, or Employers of Less than Three Employees.</a:t>
            </a:r>
          </a:p>
          <a:p>
            <a:r>
              <a:rPr lang="en-US" sz="2400" dirty="0">
                <a:cs typeface="Times New Roman" panose="02020603050405020304" pitchFamily="18" charset="0"/>
              </a:rPr>
              <a:t>§97-2: A casual employee is one whose employment is both casual and not in the course of the trade, business, profession, or occupation of his employer. </a:t>
            </a:r>
          </a:p>
          <a:p>
            <a:r>
              <a:rPr lang="en-US" sz="2400" dirty="0">
                <a:cs typeface="Times New Roman" panose="02020603050405020304" pitchFamily="18" charset="0"/>
              </a:rPr>
              <a:t>§97-13 also provides that the North Carolina Workers’ Compensation Act does not apply to certain railroads or railroad employees.</a:t>
            </a:r>
          </a:p>
          <a:p>
            <a:endParaRPr lang="en-US" sz="2000" dirty="0"/>
          </a:p>
        </p:txBody>
      </p:sp>
    </p:spTree>
    <p:extLst>
      <p:ext uri="{BB962C8B-B14F-4D97-AF65-F5344CB8AC3E}">
        <p14:creationId xmlns:p14="http://schemas.microsoft.com/office/powerpoint/2010/main" val="232036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E9979F0-B400-4D9A-8D66-D63D71F7E387}"/>
              </a:ext>
            </a:extLst>
          </p:cNvPr>
          <p:cNvSpPr>
            <a:spLocks noGrp="1"/>
          </p:cNvSpPr>
          <p:nvPr>
            <p:ph type="title"/>
          </p:nvPr>
        </p:nvSpPr>
        <p:spPr>
          <a:xfrm>
            <a:off x="529436" y="2107652"/>
            <a:ext cx="3201366" cy="2662972"/>
          </a:xfrm>
        </p:spPr>
        <p:txBody>
          <a:bodyPr anchor="b">
            <a:normAutofit fontScale="90000"/>
          </a:bodyPr>
          <a:lstStyle/>
          <a:p>
            <a:pPr marL="0" marR="0" lvl="0" indent="0" defTabSz="914400" rtl="0" eaLnBrk="1" fontAlgn="auto" latinLnBrk="0" hangingPunct="1">
              <a:lnSpc>
                <a:spcPct val="100000"/>
              </a:lnSpc>
              <a:spcBef>
                <a:spcPts val="0"/>
              </a:spcBef>
              <a:spcAft>
                <a:spcPts val="0"/>
              </a:spcAft>
              <a:tabLst/>
              <a:defRPr/>
            </a:pPr>
            <a:r>
              <a:rPr lang="en-US" b="1" dirty="0">
                <a:solidFill>
                  <a:schemeClr val="bg1"/>
                </a:solidFill>
                <a:ea typeface="+mn-ea"/>
                <a:cs typeface="+mn-cs"/>
              </a:rPr>
              <a:t>North Carolina Jurisdiction Based on Location of Employment Contract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dirty="0">
              <a:solidFill>
                <a:srgbClr val="FFFFFF"/>
              </a:solidFill>
            </a:endParaRPr>
          </a:p>
        </p:txBody>
      </p:sp>
      <p:sp>
        <p:nvSpPr>
          <p:cNvPr id="3" name="Content Placeholder 2">
            <a:extLst>
              <a:ext uri="{FF2B5EF4-FFF2-40B4-BE49-F238E27FC236}">
                <a16:creationId xmlns:a16="http://schemas.microsoft.com/office/drawing/2014/main" xmlns="" id="{8CAF7223-2B90-4449-8605-3B89BE7220B1}"/>
              </a:ext>
            </a:extLst>
          </p:cNvPr>
          <p:cNvSpPr>
            <a:spLocks noGrp="1"/>
          </p:cNvSpPr>
          <p:nvPr>
            <p:ph idx="1"/>
          </p:nvPr>
        </p:nvSpPr>
        <p:spPr>
          <a:xfrm>
            <a:off x="4319198" y="1396314"/>
            <a:ext cx="7666855" cy="5451547"/>
          </a:xfrm>
        </p:spPr>
        <p:txBody>
          <a:bodyPr anchor="ctr">
            <a:normAutofit fontScale="92500" lnSpcReduction="10000"/>
          </a:bodyPr>
          <a:lstStyle/>
          <a:p>
            <a:r>
              <a:rPr lang="en-US" sz="2000" dirty="0"/>
              <a:t>Plaintiff’s employment contract was formed in South Carolina and allegedly modified in North Carolina when he agreed to an internal transfer.</a:t>
            </a:r>
          </a:p>
          <a:p>
            <a:r>
              <a:rPr lang="en-US" sz="2000" dirty="0"/>
              <a:t>Plaintiff was a resident of Augusta, GA, who accepted his offer of employment in Fort Mill, SC. </a:t>
            </a:r>
          </a:p>
          <a:p>
            <a:r>
              <a:rPr lang="en-US" sz="2000" dirty="0"/>
              <a:t>Job responsibilities involved driving planned routes through GA and SC.</a:t>
            </a:r>
          </a:p>
          <a:p>
            <a:r>
              <a:rPr lang="en-US" sz="2000" dirty="0"/>
              <a:t>Plaintiff was subject to an internal transfer to his employer’s Charlotte, NC, division. </a:t>
            </a:r>
          </a:p>
          <a:p>
            <a:r>
              <a:rPr lang="en-US" sz="2000" dirty="0"/>
              <a:t>Plaintiff’s day-to-day responsibilities did not change after the transfer, and Plaintiff never conducted deliveries in NC, nor did Plaintiff live in NC. </a:t>
            </a:r>
          </a:p>
          <a:p>
            <a:r>
              <a:rPr lang="en-US" sz="2000" dirty="0"/>
              <a:t>Plaintiff was injured in GA, and filed a workers compensation claim in GA, and began receiving disability and medical compensation according to GA law. </a:t>
            </a:r>
          </a:p>
          <a:p>
            <a:r>
              <a:rPr lang="en-US" sz="2000" dirty="0"/>
              <a:t>Plaintiff then filed a claim for benefits with the NC Industrial Commission.</a:t>
            </a:r>
          </a:p>
          <a:p>
            <a:r>
              <a:rPr lang="en-US" sz="2000" dirty="0"/>
              <a:t>“Ultimately, section 97-36 authorizes compensation pursuant to North Carolina law if an individual’s employment contract was “made” in North Carolina—the statute does not include the word “modified.” </a:t>
            </a:r>
          </a:p>
          <a:p>
            <a:pPr lvl="1"/>
            <a:r>
              <a:rPr lang="en-US" sz="1600" dirty="0"/>
              <a:t>Section 97-36 does not apply to a contract initially made in another state and subsequently modified in North Carolina.</a:t>
            </a:r>
            <a:endParaRPr lang="en-US" sz="2000" dirty="0"/>
          </a:p>
          <a:p>
            <a:endParaRPr lang="en-US" sz="2000" dirty="0"/>
          </a:p>
        </p:txBody>
      </p:sp>
      <p:sp>
        <p:nvSpPr>
          <p:cNvPr id="4" name="TextBox 3">
            <a:extLst>
              <a:ext uri="{FF2B5EF4-FFF2-40B4-BE49-F238E27FC236}">
                <a16:creationId xmlns:a16="http://schemas.microsoft.com/office/drawing/2014/main" xmlns="" id="{017CBE54-7AF8-4F4F-ADCF-AF428AEA0AFB}"/>
              </a:ext>
            </a:extLst>
          </p:cNvPr>
          <p:cNvSpPr txBox="1"/>
          <p:nvPr/>
        </p:nvSpPr>
        <p:spPr>
          <a:xfrm>
            <a:off x="4316150" y="110398"/>
            <a:ext cx="7669903" cy="1077218"/>
          </a:xfrm>
          <a:prstGeom prst="rect">
            <a:avLst/>
          </a:prstGeom>
          <a:noFill/>
        </p:spPr>
        <p:txBody>
          <a:bodyPr wrap="square" rtlCol="0">
            <a:spAutoFit/>
          </a:bodyPr>
          <a:lstStyle/>
          <a:p>
            <a:r>
              <a:rPr lang="en-US" sz="3200" b="1" i="1" dirty="0">
                <a:latin typeface="+mj-lt"/>
              </a:rPr>
              <a:t>Burley v. U.S. Foods, Inc</a:t>
            </a:r>
            <a:r>
              <a:rPr lang="en-US" sz="3200" b="1" dirty="0">
                <a:latin typeface="+mj-lt"/>
              </a:rPr>
              <a:t>., 368 N.C. 315, 316, 776 S.E.2d 832, 833 (2015)</a:t>
            </a:r>
          </a:p>
        </p:txBody>
      </p:sp>
    </p:spTree>
    <p:extLst>
      <p:ext uri="{BB962C8B-B14F-4D97-AF65-F5344CB8AC3E}">
        <p14:creationId xmlns:p14="http://schemas.microsoft.com/office/powerpoint/2010/main" val="39009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8A46A4-7EF2-479D-BDA3-C1F7D95F66E0}"/>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rPr>
              <a:t>Principal Place of Employment Determination in North Carolina</a:t>
            </a:r>
          </a:p>
        </p:txBody>
      </p:sp>
      <p:sp>
        <p:nvSpPr>
          <p:cNvPr id="3" name="Content Placeholder 2">
            <a:extLst>
              <a:ext uri="{FF2B5EF4-FFF2-40B4-BE49-F238E27FC236}">
                <a16:creationId xmlns:a16="http://schemas.microsoft.com/office/drawing/2014/main" xmlns="" id="{FDA79DBD-019C-4C2F-A14F-E2A7FC813946}"/>
              </a:ext>
            </a:extLst>
          </p:cNvPr>
          <p:cNvSpPr>
            <a:spLocks noGrp="1"/>
          </p:cNvSpPr>
          <p:nvPr>
            <p:ph idx="1"/>
          </p:nvPr>
        </p:nvSpPr>
        <p:spPr>
          <a:xfrm>
            <a:off x="4228546" y="1081475"/>
            <a:ext cx="7851244" cy="6549081"/>
          </a:xfrm>
        </p:spPr>
        <p:txBody>
          <a:bodyPr anchor="ctr">
            <a:normAutofit/>
          </a:bodyPr>
          <a:lstStyle/>
          <a:p>
            <a:r>
              <a:rPr lang="en-US" sz="2400" dirty="0">
                <a:solidFill>
                  <a:srgbClr val="000000"/>
                </a:solidFill>
                <a:latin typeface="Source Sans Pro" panose="020B0503030403020204" pitchFamily="34" charset="0"/>
              </a:rPr>
              <a:t>Plaintiff was injured while driving a truck for Arkansas Trucking. </a:t>
            </a:r>
          </a:p>
          <a:p>
            <a:r>
              <a:rPr lang="en-US" sz="2400" b="0" i="0" dirty="0">
                <a:solidFill>
                  <a:srgbClr val="000000"/>
                </a:solidFill>
                <a:effectLst/>
                <a:latin typeface="Source Sans Pro" panose="020B0503030403020204" pitchFamily="34" charset="0"/>
              </a:rPr>
              <a:t>The accident o</a:t>
            </a:r>
            <a:r>
              <a:rPr lang="en-US" sz="2400" dirty="0">
                <a:solidFill>
                  <a:srgbClr val="000000"/>
                </a:solidFill>
                <a:latin typeface="Source Sans Pro" panose="020B0503030403020204" pitchFamily="34" charset="0"/>
              </a:rPr>
              <a:t>ccurred in Florence, SC. </a:t>
            </a:r>
          </a:p>
          <a:p>
            <a:r>
              <a:rPr lang="en-US" sz="2400" b="0" i="0" dirty="0">
                <a:solidFill>
                  <a:srgbClr val="000000"/>
                </a:solidFill>
                <a:effectLst/>
                <a:latin typeface="Source Sans Pro" panose="020B0503030403020204" pitchFamily="34" charset="0"/>
              </a:rPr>
              <a:t>Arkansas Trucking commenced payment of workers’ compensation bene</a:t>
            </a:r>
            <a:r>
              <a:rPr lang="en-US" sz="2400" dirty="0">
                <a:solidFill>
                  <a:srgbClr val="000000"/>
                </a:solidFill>
                <a:latin typeface="Source Sans Pro" panose="020B0503030403020204" pitchFamily="34" charset="0"/>
              </a:rPr>
              <a:t>fits under Arkansas Law. </a:t>
            </a:r>
          </a:p>
          <a:p>
            <a:r>
              <a:rPr lang="en-US" sz="2400" b="0" i="0" dirty="0">
                <a:solidFill>
                  <a:srgbClr val="000000"/>
                </a:solidFill>
                <a:effectLst/>
                <a:latin typeface="Source Sans Pro" panose="020B0503030403020204" pitchFamily="34" charset="0"/>
              </a:rPr>
              <a:t>Plaintiff filed </a:t>
            </a:r>
            <a:r>
              <a:rPr lang="en-US" sz="2400" dirty="0">
                <a:solidFill>
                  <a:srgbClr val="000000"/>
                </a:solidFill>
                <a:latin typeface="Source Sans Pro" panose="020B0503030403020204" pitchFamily="34" charset="0"/>
              </a:rPr>
              <a:t>notice of accident with his employer and the NCIC along with a request for hearing. </a:t>
            </a:r>
          </a:p>
          <a:p>
            <a:r>
              <a:rPr lang="en-US" sz="2400" b="0" i="0" dirty="0">
                <a:solidFill>
                  <a:srgbClr val="000000"/>
                </a:solidFill>
                <a:effectLst/>
                <a:latin typeface="Source Sans Pro" panose="020B0503030403020204" pitchFamily="34" charset="0"/>
              </a:rPr>
              <a:t>The Commission determined tha</a:t>
            </a:r>
            <a:r>
              <a:rPr lang="en-US" sz="2400" dirty="0">
                <a:solidFill>
                  <a:srgbClr val="000000"/>
                </a:solidFill>
                <a:latin typeface="Source Sans Pro" panose="020B0503030403020204" pitchFamily="34" charset="0"/>
              </a:rPr>
              <a:t>t it had jurisdiction given that the plaintiff’s principal place of employment was North Carolina. </a:t>
            </a:r>
          </a:p>
          <a:p>
            <a:r>
              <a:rPr lang="en-US" sz="2400" b="0" i="0" dirty="0">
                <a:solidFill>
                  <a:srgbClr val="000000"/>
                </a:solidFill>
                <a:effectLst/>
                <a:latin typeface="Source Sans Pro" panose="020B0503030403020204" pitchFamily="34" charset="0"/>
              </a:rPr>
              <a:t>On appeal, the Supreme Court of North Carolina found that th</a:t>
            </a:r>
            <a:r>
              <a:rPr lang="en-US" sz="2400" dirty="0">
                <a:solidFill>
                  <a:srgbClr val="000000"/>
                </a:solidFill>
                <a:latin typeface="Source Sans Pro" panose="020B0503030403020204" pitchFamily="34" charset="0"/>
              </a:rPr>
              <a:t>e NCIC had jurisdiction to hear the claim as,</a:t>
            </a:r>
            <a:r>
              <a:rPr lang="en-US" sz="2400" b="0" i="0" dirty="0">
                <a:solidFill>
                  <a:srgbClr val="000000"/>
                </a:solidFill>
                <a:effectLst/>
                <a:latin typeface="Source Sans Pro" panose="020B0503030403020204" pitchFamily="34" charset="0"/>
              </a:rPr>
              <a:t> “</a:t>
            </a:r>
            <a:r>
              <a:rPr lang="en-US" sz="2400" b="1" i="1" dirty="0">
                <a:solidFill>
                  <a:srgbClr val="000000"/>
                </a:solidFill>
                <a:effectLst/>
                <a:latin typeface="Source Sans Pro" panose="020B0503030403020204" pitchFamily="34" charset="0"/>
              </a:rPr>
              <a:t>no state, standing alone, had the same degree of significant contacts to plaintiff’s employment as North Carolina</a:t>
            </a:r>
            <a:r>
              <a:rPr lang="en-US" sz="2400" b="0" i="0" dirty="0">
                <a:solidFill>
                  <a:srgbClr val="000000"/>
                </a:solidFill>
                <a:effectLst/>
                <a:latin typeface="Source Sans Pro" panose="020B0503030403020204" pitchFamily="34" charset="0"/>
              </a:rPr>
              <a:t>.”  </a:t>
            </a:r>
          </a:p>
          <a:p>
            <a:endParaRPr lang="en-US" sz="2000" dirty="0"/>
          </a:p>
        </p:txBody>
      </p:sp>
      <p:sp>
        <p:nvSpPr>
          <p:cNvPr id="13" name="TextBox 12">
            <a:extLst>
              <a:ext uri="{FF2B5EF4-FFF2-40B4-BE49-F238E27FC236}">
                <a16:creationId xmlns:a16="http://schemas.microsoft.com/office/drawing/2014/main" xmlns="" id="{6AE4B2D3-3E39-42F6-97D9-D68C5BFA792E}"/>
              </a:ext>
            </a:extLst>
          </p:cNvPr>
          <p:cNvSpPr txBox="1"/>
          <p:nvPr/>
        </p:nvSpPr>
        <p:spPr>
          <a:xfrm>
            <a:off x="4303059" y="263689"/>
            <a:ext cx="7646894" cy="1077218"/>
          </a:xfrm>
          <a:prstGeom prst="rect">
            <a:avLst/>
          </a:prstGeom>
          <a:noFill/>
        </p:spPr>
        <p:txBody>
          <a:bodyPr wrap="square">
            <a:spAutoFit/>
          </a:bodyPr>
          <a:lstStyle/>
          <a:p>
            <a:r>
              <a:rPr lang="en-US" sz="3200" b="1" i="1" dirty="0">
                <a:solidFill>
                  <a:srgbClr val="000000"/>
                </a:solidFill>
                <a:effectLst/>
                <a:latin typeface="+mj-lt"/>
              </a:rPr>
              <a:t>Perkins v. Arkansas Trucking Servs., Inc., </a:t>
            </a:r>
            <a:r>
              <a:rPr lang="en-US" sz="3200" b="1" i="0" dirty="0">
                <a:solidFill>
                  <a:srgbClr val="000000"/>
                </a:solidFill>
                <a:effectLst/>
                <a:latin typeface="+mj-lt"/>
              </a:rPr>
              <a:t>351 N.C. 634, 528 S.E.2d 902 (2000)</a:t>
            </a:r>
          </a:p>
        </p:txBody>
      </p:sp>
    </p:spTree>
    <p:extLst>
      <p:ext uri="{BB962C8B-B14F-4D97-AF65-F5344CB8AC3E}">
        <p14:creationId xmlns:p14="http://schemas.microsoft.com/office/powerpoint/2010/main" val="273589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2">
            <a:extLst>
              <a:ext uri="{FF2B5EF4-FFF2-40B4-BE49-F238E27FC236}">
                <a16:creationId xmlns:a16="http://schemas.microsoft.com/office/drawing/2014/main" xmlns="" id="{21AC6A30-4F22-4C0F-B278-19C5B8A80C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5" name="Rectangle 74">
            <a:extLst>
              <a:ext uri="{FF2B5EF4-FFF2-40B4-BE49-F238E27FC236}">
                <a16:creationId xmlns:a16="http://schemas.microsoft.com/office/drawing/2014/main" xmlns="" id="{BB4335AD-65B1-44E4-90AF-264024FE4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243C95D-8AC5-4E0E-9D99-0C8AA0B46B9A}"/>
              </a:ext>
            </a:extLst>
          </p:cNvPr>
          <p:cNvSpPr>
            <a:spLocks noGrp="1"/>
          </p:cNvSpPr>
          <p:nvPr>
            <p:ph type="title"/>
          </p:nvPr>
        </p:nvSpPr>
        <p:spPr>
          <a:xfrm>
            <a:off x="3962396" y="186285"/>
            <a:ext cx="4267200" cy="1351472"/>
          </a:xfrm>
        </p:spPr>
        <p:txBody>
          <a:bodyPr>
            <a:normAutofit/>
          </a:bodyPr>
          <a:lstStyle/>
          <a:p>
            <a:pPr algn="ctr"/>
            <a:r>
              <a:rPr lang="en-US" sz="3400" b="1" dirty="0">
                <a:solidFill>
                  <a:schemeClr val="tx1">
                    <a:lumMod val="85000"/>
                    <a:lumOff val="15000"/>
                  </a:schemeClr>
                </a:solidFill>
              </a:rPr>
              <a:t>Determining Jurisdiction in Georgia</a:t>
            </a:r>
          </a:p>
        </p:txBody>
      </p:sp>
      <p:pic>
        <p:nvPicPr>
          <p:cNvPr id="7172" name="Picture 4" descr="See the source image">
            <a:extLst>
              <a:ext uri="{FF2B5EF4-FFF2-40B4-BE49-F238E27FC236}">
                <a16:creationId xmlns:a16="http://schemas.microsoft.com/office/drawing/2014/main" xmlns="" id="{BC028F10-8398-4353-9C00-6EB430EC3A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55" r="49409"/>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6DB4CDC5-0B7C-4EF0-BEF3-90C4498D1A68}"/>
              </a:ext>
            </a:extLst>
          </p:cNvPr>
          <p:cNvSpPr>
            <a:spLocks noGrp="1"/>
          </p:cNvSpPr>
          <p:nvPr>
            <p:ph idx="1"/>
          </p:nvPr>
        </p:nvSpPr>
        <p:spPr>
          <a:xfrm>
            <a:off x="3818021" y="1537756"/>
            <a:ext cx="4652210" cy="5133959"/>
          </a:xfrm>
        </p:spPr>
        <p:txBody>
          <a:bodyPr>
            <a:normAutofit lnSpcReduction="10000"/>
          </a:bodyPr>
          <a:lstStyle/>
          <a:p>
            <a:r>
              <a:rPr lang="en-US" sz="2000" dirty="0">
                <a:solidFill>
                  <a:schemeClr val="tx1">
                    <a:lumMod val="85000"/>
                    <a:lumOff val="15000"/>
                  </a:schemeClr>
                </a:solidFill>
                <a:cs typeface="Times New Roman" panose="02020603050405020304" pitchFamily="18" charset="0"/>
              </a:rPr>
              <a:t>In the event an accident occurs while the employee is employed elsewhere than in this state, which accident would entitle him or his dependents to compensation if it had occurred in this state, the employee or his dependents shall be entitled to compensation </a:t>
            </a:r>
            <a:r>
              <a:rPr lang="en-US" sz="2000" b="1" dirty="0">
                <a:solidFill>
                  <a:schemeClr val="tx1">
                    <a:lumMod val="85000"/>
                    <a:lumOff val="15000"/>
                  </a:schemeClr>
                </a:solidFill>
                <a:cs typeface="Times New Roman" panose="02020603050405020304" pitchFamily="18" charset="0"/>
              </a:rPr>
              <a:t>if the contract of employment was made in this state and if the employer’s place of business or the residence of the employee is in this state</a:t>
            </a:r>
            <a:r>
              <a:rPr lang="en-US" sz="2000" dirty="0">
                <a:solidFill>
                  <a:schemeClr val="tx1">
                    <a:lumMod val="85000"/>
                    <a:lumOff val="15000"/>
                  </a:schemeClr>
                </a:solidFill>
                <a:cs typeface="Times New Roman" panose="02020603050405020304" pitchFamily="18" charset="0"/>
              </a:rPr>
              <a:t> unless the contract of employment was expressly for service exclusively outside of this state. If an employee shall receive compensation or damages under the laws of any other state, nothing contained in this Code section shall be construed so as to permit a total compensation for the same injury greater than is provided for in this chapter. (§34-9-242)</a:t>
            </a:r>
            <a:endParaRPr lang="en-US" sz="2000" dirty="0">
              <a:solidFill>
                <a:schemeClr val="tx1">
                  <a:lumMod val="85000"/>
                  <a:lumOff val="15000"/>
                </a:schemeClr>
              </a:solidFill>
            </a:endParaRPr>
          </a:p>
        </p:txBody>
      </p:sp>
      <p:pic>
        <p:nvPicPr>
          <p:cNvPr id="7170" name="Picture 2" descr="See the source image">
            <a:extLst>
              <a:ext uri="{FF2B5EF4-FFF2-40B4-BE49-F238E27FC236}">
                <a16:creationId xmlns:a16="http://schemas.microsoft.com/office/drawing/2014/main" xmlns="" id="{07708495-CE7A-47DC-AB9F-EE276AA6AB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38" r="62548"/>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0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C1BE0A9-ABE2-44B1-9318-BDA6125DD3FC}"/>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rPr>
              <a:t>Georgia Workers Compensation Commission has Jurisdiction…</a:t>
            </a:r>
          </a:p>
        </p:txBody>
      </p:sp>
      <p:sp>
        <p:nvSpPr>
          <p:cNvPr id="3" name="Content Placeholder 2">
            <a:extLst>
              <a:ext uri="{FF2B5EF4-FFF2-40B4-BE49-F238E27FC236}">
                <a16:creationId xmlns:a16="http://schemas.microsoft.com/office/drawing/2014/main" xmlns="" id="{974784B6-DD22-42A6-8D2F-AE37FE074B6F}"/>
              </a:ext>
            </a:extLst>
          </p:cNvPr>
          <p:cNvSpPr>
            <a:spLocks noGrp="1"/>
          </p:cNvSpPr>
          <p:nvPr>
            <p:ph idx="1"/>
          </p:nvPr>
        </p:nvSpPr>
        <p:spPr>
          <a:xfrm>
            <a:off x="4810259" y="649480"/>
            <a:ext cx="6555347" cy="5546047"/>
          </a:xfrm>
        </p:spPr>
        <p:txBody>
          <a:bodyPr anchor="ctr">
            <a:normAutofit/>
          </a:bodyPr>
          <a:lstStyle/>
          <a:p>
            <a:r>
              <a:rPr lang="en-US" sz="3200" dirty="0"/>
              <a:t>If the contract of employment was made in Georgia and,</a:t>
            </a:r>
          </a:p>
          <a:p>
            <a:r>
              <a:rPr lang="en-US" sz="3200" dirty="0"/>
              <a:t>If the employer’s place of business is in Georgia and, </a:t>
            </a:r>
          </a:p>
          <a:p>
            <a:r>
              <a:rPr lang="en-US" sz="3200" dirty="0"/>
              <a:t>If the residence of the employee is in Georgia</a:t>
            </a:r>
          </a:p>
          <a:p>
            <a:r>
              <a:rPr lang="en-US" sz="3200" b="1" i="1" dirty="0"/>
              <a:t>UNLESS </a:t>
            </a:r>
            <a:r>
              <a:rPr lang="en-US" sz="3200" i="1" dirty="0"/>
              <a:t>the contract of employment was expressly for service exclusively outside of this state.</a:t>
            </a:r>
          </a:p>
        </p:txBody>
      </p:sp>
    </p:spTree>
    <p:extLst>
      <p:ext uri="{BB962C8B-B14F-4D97-AF65-F5344CB8AC3E}">
        <p14:creationId xmlns:p14="http://schemas.microsoft.com/office/powerpoint/2010/main" val="394498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A9EF3B8-AB6D-4895-AA9B-AE4E709B2148}"/>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Keep in Mind</a:t>
            </a:r>
          </a:p>
        </p:txBody>
      </p:sp>
      <p:sp>
        <p:nvSpPr>
          <p:cNvPr id="3" name="Content Placeholder 2">
            <a:extLst>
              <a:ext uri="{FF2B5EF4-FFF2-40B4-BE49-F238E27FC236}">
                <a16:creationId xmlns:a16="http://schemas.microsoft.com/office/drawing/2014/main" xmlns="" id="{9E98C44D-0885-4DCA-9818-F82BBD357E39}"/>
              </a:ext>
            </a:extLst>
          </p:cNvPr>
          <p:cNvSpPr>
            <a:spLocks noGrp="1"/>
          </p:cNvSpPr>
          <p:nvPr>
            <p:ph idx="1"/>
          </p:nvPr>
        </p:nvSpPr>
        <p:spPr>
          <a:xfrm>
            <a:off x="4810259" y="649480"/>
            <a:ext cx="6555347" cy="5546047"/>
          </a:xfrm>
        </p:spPr>
        <p:txBody>
          <a:bodyPr anchor="ctr">
            <a:normAutofit/>
          </a:bodyPr>
          <a:lstStyle/>
          <a:p>
            <a:r>
              <a:rPr lang="en-US" dirty="0"/>
              <a:t>If the employee has received compensation from another state for the injuries sustained in an accident, the sum of the compensation received from the other state together with the compensation subsequently awarded in Georgia may not exceed the maximum compensation allowed under the Georgia Workers’ Compensation Act. (Code Ann. 114-411)</a:t>
            </a:r>
          </a:p>
        </p:txBody>
      </p:sp>
    </p:spTree>
    <p:extLst>
      <p:ext uri="{BB962C8B-B14F-4D97-AF65-F5344CB8AC3E}">
        <p14:creationId xmlns:p14="http://schemas.microsoft.com/office/powerpoint/2010/main" val="46068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xmlns="" id="{2E17E911-875F-4DE5-8699-99D9F1805A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71AE67E-39B0-4145-9576-48E448684429}"/>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Overview</a:t>
            </a:r>
          </a:p>
        </p:txBody>
      </p:sp>
      <p:pic>
        <p:nvPicPr>
          <p:cNvPr id="2050" name="Picture 2" descr="See the source image">
            <a:extLst>
              <a:ext uri="{FF2B5EF4-FFF2-40B4-BE49-F238E27FC236}">
                <a16:creationId xmlns:a16="http://schemas.microsoft.com/office/drawing/2014/main" xmlns="" id="{5D834A90-C00D-413F-90D4-033726B03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35" r="5429" b="-1"/>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xmlns="" id="{3C66721F-955F-4069-A76B-0383AE6D2EEA}"/>
              </a:ext>
            </a:extLst>
          </p:cNvPr>
          <p:cNvGraphicFramePr>
            <a:graphicFrameLocks noGrp="1"/>
          </p:cNvGraphicFramePr>
          <p:nvPr>
            <p:ph idx="1"/>
            <p:extLst>
              <p:ext uri="{D42A27DB-BD31-4B8C-83A1-F6EECF244321}">
                <p14:modId xmlns:p14="http://schemas.microsoft.com/office/powerpoint/2010/main" val="3972424900"/>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78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ECD95F8-321E-4675-A1C0-64267712DEF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Principal Location of the Employment Relationship</a:t>
            </a:r>
          </a:p>
        </p:txBody>
      </p:sp>
      <p:sp>
        <p:nvSpPr>
          <p:cNvPr id="3" name="Content Placeholder 2">
            <a:extLst>
              <a:ext uri="{FF2B5EF4-FFF2-40B4-BE49-F238E27FC236}">
                <a16:creationId xmlns:a16="http://schemas.microsoft.com/office/drawing/2014/main" xmlns="" id="{DC3B51E3-4E19-4FD6-859D-60B289EDFF33}"/>
              </a:ext>
            </a:extLst>
          </p:cNvPr>
          <p:cNvSpPr>
            <a:spLocks noGrp="1"/>
          </p:cNvSpPr>
          <p:nvPr>
            <p:ph idx="1"/>
          </p:nvPr>
        </p:nvSpPr>
        <p:spPr>
          <a:xfrm>
            <a:off x="4278973" y="511388"/>
            <a:ext cx="7913027" cy="6474940"/>
          </a:xfrm>
        </p:spPr>
        <p:txBody>
          <a:bodyPr anchor="ctr">
            <a:normAutofit/>
          </a:bodyPr>
          <a:lstStyle/>
          <a:p>
            <a:r>
              <a:rPr lang="en-US" sz="2000" dirty="0">
                <a:solidFill>
                  <a:srgbClr val="000000"/>
                </a:solidFill>
              </a:rPr>
              <a:t>Claimant was a factory representative distributing products to retail and wholesale dealers throughout Tennessee and Georgia.</a:t>
            </a:r>
          </a:p>
          <a:p>
            <a:r>
              <a:rPr lang="en-US" sz="2000" b="0" i="0" dirty="0">
                <a:solidFill>
                  <a:srgbClr val="000000"/>
                </a:solidFill>
                <a:effectLst/>
              </a:rPr>
              <a:t>Claimant lived in Georgia. </a:t>
            </a:r>
          </a:p>
          <a:p>
            <a:r>
              <a:rPr lang="en-US" sz="2000" dirty="0">
                <a:solidFill>
                  <a:srgbClr val="000000"/>
                </a:solidFill>
              </a:rPr>
              <a:t>Claimant sustained a work-related injury while in Tennessee.</a:t>
            </a:r>
          </a:p>
          <a:p>
            <a:r>
              <a:rPr lang="en-US" sz="2000" b="0" i="0" dirty="0">
                <a:solidFill>
                  <a:srgbClr val="000000"/>
                </a:solidFill>
                <a:effectLst/>
              </a:rPr>
              <a:t>Claimant kept a home office to store “merchandise, samples and damaged goods.”</a:t>
            </a:r>
          </a:p>
          <a:p>
            <a:r>
              <a:rPr lang="en-US" sz="2000" dirty="0">
                <a:solidFill>
                  <a:srgbClr val="000000"/>
                </a:solidFill>
              </a:rPr>
              <a:t>Claimant spent approximately 14-15 days in Tennessee for every 13-14 days he spent in Georgia.</a:t>
            </a:r>
            <a:endParaRPr lang="en-US" sz="2000" b="0" i="0" dirty="0">
              <a:solidFill>
                <a:srgbClr val="000000"/>
              </a:solidFill>
              <a:effectLst/>
            </a:endParaRPr>
          </a:p>
          <a:p>
            <a:r>
              <a:rPr lang="en-US" sz="2000" b="1" dirty="0">
                <a:solidFill>
                  <a:srgbClr val="000000"/>
                </a:solidFill>
              </a:rPr>
              <a:t>The Court of Appeals in Georgia determined that “the greater weight of the evidence showed that claimant’s principal locality of employment was in Georgia.” </a:t>
            </a:r>
            <a:endParaRPr lang="en-US" sz="2000" b="1" i="0" dirty="0">
              <a:solidFill>
                <a:srgbClr val="000000"/>
              </a:solidFill>
              <a:effectLst/>
            </a:endParaRPr>
          </a:p>
          <a:p>
            <a:endParaRPr lang="en-US" sz="2000" dirty="0"/>
          </a:p>
        </p:txBody>
      </p:sp>
      <p:sp>
        <p:nvSpPr>
          <p:cNvPr id="13" name="TextBox 12">
            <a:extLst>
              <a:ext uri="{FF2B5EF4-FFF2-40B4-BE49-F238E27FC236}">
                <a16:creationId xmlns:a16="http://schemas.microsoft.com/office/drawing/2014/main" xmlns="" id="{FE0890E0-5CE5-48FE-ABD7-8BD661EAE860}"/>
              </a:ext>
            </a:extLst>
          </p:cNvPr>
          <p:cNvSpPr txBox="1"/>
          <p:nvPr/>
        </p:nvSpPr>
        <p:spPr>
          <a:xfrm>
            <a:off x="4367695" y="263689"/>
            <a:ext cx="7250564" cy="1077218"/>
          </a:xfrm>
          <a:prstGeom prst="rect">
            <a:avLst/>
          </a:prstGeom>
          <a:noFill/>
        </p:spPr>
        <p:txBody>
          <a:bodyPr wrap="square">
            <a:spAutoFit/>
          </a:bodyPr>
          <a:lstStyle/>
          <a:p>
            <a:r>
              <a:rPr lang="en-US" sz="3200" b="1" i="1" dirty="0" err="1">
                <a:solidFill>
                  <a:srgbClr val="000000"/>
                </a:solidFill>
                <a:effectLst/>
                <a:latin typeface="+mj-lt"/>
              </a:rPr>
              <a:t>Conwood</a:t>
            </a:r>
            <a:r>
              <a:rPr lang="en-US" sz="3200" b="1" i="1" dirty="0">
                <a:solidFill>
                  <a:srgbClr val="000000"/>
                </a:solidFill>
                <a:effectLst/>
                <a:latin typeface="+mj-lt"/>
              </a:rPr>
              <a:t> Corp. v. Guinn</a:t>
            </a:r>
            <a:r>
              <a:rPr lang="en-US" sz="3200" b="1" i="0" dirty="0">
                <a:solidFill>
                  <a:srgbClr val="000000"/>
                </a:solidFill>
                <a:effectLst/>
                <a:latin typeface="+mj-lt"/>
              </a:rPr>
              <a:t>, 201 Ga. App. 43, 44, 410 S.E.2d 315, 316 (1991</a:t>
            </a:r>
            <a:r>
              <a:rPr lang="en-US" sz="3200" b="0" i="0" dirty="0">
                <a:solidFill>
                  <a:srgbClr val="000000"/>
                </a:solidFill>
                <a:effectLst/>
                <a:latin typeface="+mj-lt"/>
              </a:rPr>
              <a:t>)</a:t>
            </a:r>
          </a:p>
        </p:txBody>
      </p:sp>
    </p:spTree>
    <p:extLst>
      <p:ext uri="{BB962C8B-B14F-4D97-AF65-F5344CB8AC3E}">
        <p14:creationId xmlns:p14="http://schemas.microsoft.com/office/powerpoint/2010/main" val="3563256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0306F0-2C9F-49EC-821F-7F76F8E5162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Contract Expressly for Out-of-State Services</a:t>
            </a:r>
          </a:p>
        </p:txBody>
      </p:sp>
      <p:sp>
        <p:nvSpPr>
          <p:cNvPr id="3" name="Content Placeholder 2">
            <a:extLst>
              <a:ext uri="{FF2B5EF4-FFF2-40B4-BE49-F238E27FC236}">
                <a16:creationId xmlns:a16="http://schemas.microsoft.com/office/drawing/2014/main" xmlns="" id="{743CA7F8-8EDB-4E39-BD23-2B00ED84233C}"/>
              </a:ext>
            </a:extLst>
          </p:cNvPr>
          <p:cNvSpPr>
            <a:spLocks noGrp="1"/>
          </p:cNvSpPr>
          <p:nvPr>
            <p:ph idx="1"/>
          </p:nvPr>
        </p:nvSpPr>
        <p:spPr>
          <a:xfrm>
            <a:off x="4434482" y="1123731"/>
            <a:ext cx="6794264" cy="5546047"/>
          </a:xfrm>
        </p:spPr>
        <p:txBody>
          <a:bodyPr anchor="ctr">
            <a:normAutofit/>
          </a:bodyPr>
          <a:lstStyle/>
          <a:p>
            <a:r>
              <a:rPr lang="en-US" sz="2000" dirty="0"/>
              <a:t>The injury giving rise to this claim occurred outside of Georgia.</a:t>
            </a:r>
          </a:p>
          <a:p>
            <a:r>
              <a:rPr lang="en-US" sz="2000" dirty="0"/>
              <a:t>Appellant had twice been injured on the job with the same company, both times applying for and receiving workers’ compensation benefits from Tennessee.</a:t>
            </a:r>
          </a:p>
          <a:p>
            <a:r>
              <a:rPr lang="en-US" sz="2000" dirty="0"/>
              <a:t>After a previous injury, the employee was out of work for 8 years before returning to work for the same company.</a:t>
            </a:r>
          </a:p>
          <a:p>
            <a:r>
              <a:rPr lang="en-US" sz="2000" dirty="0"/>
              <a:t>The employee was “reinstated” by the company as having “returned to work from extended sick leave.”</a:t>
            </a:r>
          </a:p>
          <a:p>
            <a:r>
              <a:rPr lang="en-US" sz="2000" dirty="0"/>
              <a:t>Thus, the </a:t>
            </a:r>
            <a:r>
              <a:rPr lang="en-US" sz="2000" b="1" dirty="0"/>
              <a:t>original employment contract, signed in Georgia, was deemed valid for the purposes of weighing jurisdiction.</a:t>
            </a:r>
          </a:p>
          <a:p>
            <a:r>
              <a:rPr lang="en-US" sz="2000" dirty="0"/>
              <a:t>Additionally, </a:t>
            </a:r>
            <a:r>
              <a:rPr lang="en-US" sz="2000" b="1" dirty="0"/>
              <a:t>the Court found that while the employee operated nearly entirely outside of the state, this falls short of “exclusively” as provided in Section 114-411. </a:t>
            </a:r>
          </a:p>
          <a:p>
            <a:endParaRPr lang="en-US" sz="2000" dirty="0"/>
          </a:p>
        </p:txBody>
      </p:sp>
      <p:sp>
        <p:nvSpPr>
          <p:cNvPr id="13" name="TextBox 12">
            <a:extLst>
              <a:ext uri="{FF2B5EF4-FFF2-40B4-BE49-F238E27FC236}">
                <a16:creationId xmlns:a16="http://schemas.microsoft.com/office/drawing/2014/main" xmlns="" id="{6FC6B49C-66EE-47C3-944C-800DEF3593CE}"/>
              </a:ext>
            </a:extLst>
          </p:cNvPr>
          <p:cNvSpPr txBox="1"/>
          <p:nvPr/>
        </p:nvSpPr>
        <p:spPr>
          <a:xfrm>
            <a:off x="4437529" y="188222"/>
            <a:ext cx="7287749" cy="1077218"/>
          </a:xfrm>
          <a:prstGeom prst="rect">
            <a:avLst/>
          </a:prstGeom>
          <a:noFill/>
        </p:spPr>
        <p:txBody>
          <a:bodyPr wrap="square">
            <a:spAutoFit/>
          </a:bodyPr>
          <a:lstStyle/>
          <a:p>
            <a:r>
              <a:rPr lang="en-US" sz="3200" b="1" i="1" dirty="0">
                <a:solidFill>
                  <a:srgbClr val="000000"/>
                </a:solidFill>
                <a:effectLst/>
                <a:latin typeface="+mj-lt"/>
                <a:ea typeface="Times New Roman" panose="02020603050405020304" pitchFamily="18" charset="0"/>
                <a:cs typeface="Times New Roman" panose="02020603050405020304" pitchFamily="18" charset="0"/>
              </a:rPr>
              <a:t>Roadway Exp., Inc. v. Warren</a:t>
            </a:r>
            <a:r>
              <a:rPr lang="en-US" sz="3200" b="1" dirty="0">
                <a:solidFill>
                  <a:srgbClr val="000000"/>
                </a:solidFill>
                <a:effectLst/>
                <a:latin typeface="+mj-lt"/>
                <a:ea typeface="Times New Roman" panose="02020603050405020304" pitchFamily="18" charset="0"/>
                <a:cs typeface="Times New Roman" panose="02020603050405020304" pitchFamily="18" charset="0"/>
              </a:rPr>
              <a:t>, 163 Ga. App. 759, 295 S.E.2d 743 (1982)</a:t>
            </a:r>
            <a:endParaRPr lang="en-US" sz="32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973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098FEDC-34D0-47E2-9560-E639FF5BD5F7}"/>
              </a:ext>
            </a:extLst>
          </p:cNvPr>
          <p:cNvSpPr>
            <a:spLocks noGrp="1"/>
          </p:cNvSpPr>
          <p:nvPr>
            <p:ph type="title"/>
          </p:nvPr>
        </p:nvSpPr>
        <p:spPr>
          <a:xfrm>
            <a:off x="466722" y="586855"/>
            <a:ext cx="3201366" cy="3387497"/>
          </a:xfrm>
        </p:spPr>
        <p:txBody>
          <a:bodyPr anchor="b">
            <a:normAutofit/>
          </a:bodyPr>
          <a:lstStyle/>
          <a:p>
            <a:pPr algn="r"/>
            <a:r>
              <a:rPr lang="fr-FR" sz="4000" b="1">
                <a:solidFill>
                  <a:srgbClr val="FFFFFF"/>
                </a:solidFill>
              </a:rPr>
              <a:t>Defendant’s Place of Business </a:t>
            </a:r>
            <a:endParaRPr lang="en-US" sz="4000" b="1">
              <a:solidFill>
                <a:srgbClr val="FFFFFF"/>
              </a:solidFill>
            </a:endParaRPr>
          </a:p>
        </p:txBody>
      </p:sp>
      <p:sp>
        <p:nvSpPr>
          <p:cNvPr id="3" name="Content Placeholder 2">
            <a:extLst>
              <a:ext uri="{FF2B5EF4-FFF2-40B4-BE49-F238E27FC236}">
                <a16:creationId xmlns:a16="http://schemas.microsoft.com/office/drawing/2014/main" xmlns="" id="{8431A8D5-F227-4C26-8D1E-13F324B1EB29}"/>
              </a:ext>
            </a:extLst>
          </p:cNvPr>
          <p:cNvSpPr>
            <a:spLocks noGrp="1"/>
          </p:cNvSpPr>
          <p:nvPr>
            <p:ph idx="1"/>
          </p:nvPr>
        </p:nvSpPr>
        <p:spPr>
          <a:xfrm>
            <a:off x="4504549" y="649480"/>
            <a:ext cx="6861058" cy="5546047"/>
          </a:xfrm>
        </p:spPr>
        <p:txBody>
          <a:bodyPr anchor="ctr">
            <a:normAutofit/>
          </a:bodyPr>
          <a:lstStyle/>
          <a:p>
            <a:r>
              <a:rPr lang="en-US" sz="2000" dirty="0"/>
              <a:t>The employee lived in Tennessee and the work-related accident occurred in Tennessee.</a:t>
            </a:r>
          </a:p>
          <a:p>
            <a:r>
              <a:rPr lang="en-US" sz="2000" dirty="0"/>
              <a:t>The employer was headquartered in Tennessee, but the employer regularly stored four trucks at a 3</a:t>
            </a:r>
            <a:r>
              <a:rPr lang="en-US" sz="2000" baseline="30000" dirty="0"/>
              <a:t>rd</a:t>
            </a:r>
            <a:r>
              <a:rPr lang="en-US" sz="2000" dirty="0"/>
              <a:t> party plant in Georgia.</a:t>
            </a:r>
          </a:p>
          <a:p>
            <a:r>
              <a:rPr lang="en-US" sz="2000" dirty="0"/>
              <a:t>The vehicles were licensed and fueled in Georgia.</a:t>
            </a:r>
          </a:p>
          <a:p>
            <a:r>
              <a:rPr lang="en-US" sz="2000" dirty="0"/>
              <a:t>The operators of the four vehicles received their paychecks in Georgia. </a:t>
            </a:r>
          </a:p>
          <a:p>
            <a:r>
              <a:rPr lang="en-US" sz="2000" dirty="0"/>
              <a:t>Accordingly, </a:t>
            </a:r>
            <a:r>
              <a:rPr lang="en-US" sz="2000" b="1" dirty="0"/>
              <a:t>the employer was deemed to have a place of business in Georgia sufficient to satisfy the requirement of Code Section 114-411. </a:t>
            </a:r>
          </a:p>
          <a:p>
            <a:endParaRPr lang="en-US" sz="2000" dirty="0"/>
          </a:p>
        </p:txBody>
      </p:sp>
      <p:sp>
        <p:nvSpPr>
          <p:cNvPr id="12" name="TextBox 11">
            <a:extLst>
              <a:ext uri="{FF2B5EF4-FFF2-40B4-BE49-F238E27FC236}">
                <a16:creationId xmlns:a16="http://schemas.microsoft.com/office/drawing/2014/main" xmlns="" id="{E571F136-0E70-4C71-8FF9-7513BAC4F248}"/>
              </a:ext>
            </a:extLst>
          </p:cNvPr>
          <p:cNvSpPr txBox="1"/>
          <p:nvPr/>
        </p:nvSpPr>
        <p:spPr>
          <a:xfrm>
            <a:off x="4572000" y="263689"/>
            <a:ext cx="7064188" cy="1077218"/>
          </a:xfrm>
          <a:prstGeom prst="rect">
            <a:avLst/>
          </a:prstGeom>
          <a:noFill/>
        </p:spPr>
        <p:txBody>
          <a:bodyPr wrap="square">
            <a:spAutoFit/>
          </a:bodyPr>
          <a:lstStyle/>
          <a:p>
            <a:r>
              <a:rPr lang="fr-FR" sz="3200" b="1" i="1" dirty="0">
                <a:latin typeface="+mj-lt"/>
              </a:rPr>
              <a:t>Aetna Cas. &amp; Sur. Co. v. Suits</a:t>
            </a:r>
            <a:r>
              <a:rPr lang="fr-FR" sz="3200" b="1" dirty="0">
                <a:latin typeface="+mj-lt"/>
              </a:rPr>
              <a:t>, 150 Ga. App. 35, 256 S.E.2d 645 (1979)</a:t>
            </a:r>
            <a:endParaRPr lang="en-US" sz="3200" b="1" dirty="0">
              <a:latin typeface="+mj-lt"/>
            </a:endParaRPr>
          </a:p>
        </p:txBody>
      </p:sp>
    </p:spTree>
    <p:extLst>
      <p:ext uri="{BB962C8B-B14F-4D97-AF65-F5344CB8AC3E}">
        <p14:creationId xmlns:p14="http://schemas.microsoft.com/office/powerpoint/2010/main" val="1782514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50CFE93-5B98-4C8D-B50A-AB69B56D0F9C}"/>
              </a:ext>
            </a:extLst>
          </p:cNvPr>
          <p:cNvSpPr>
            <a:spLocks noGrp="1"/>
          </p:cNvSpPr>
          <p:nvPr>
            <p:ph type="title"/>
          </p:nvPr>
        </p:nvSpPr>
        <p:spPr>
          <a:xfrm>
            <a:off x="349624" y="294538"/>
            <a:ext cx="11383025" cy="1033669"/>
          </a:xfrm>
        </p:spPr>
        <p:txBody>
          <a:bodyPr>
            <a:normAutofit/>
          </a:bodyPr>
          <a:lstStyle/>
          <a:p>
            <a:pPr algn="ctr"/>
            <a:r>
              <a:rPr lang="en-US" sz="4000" dirty="0">
                <a:solidFill>
                  <a:srgbClr val="FFFFFF"/>
                </a:solidFill>
              </a:rPr>
              <a:t>Comparing Jurisdictional Issues: Exercising Jurisdiction</a:t>
            </a:r>
          </a:p>
        </p:txBody>
      </p:sp>
      <p:sp>
        <p:nvSpPr>
          <p:cNvPr id="3" name="Content Placeholder 2">
            <a:extLst>
              <a:ext uri="{FF2B5EF4-FFF2-40B4-BE49-F238E27FC236}">
                <a16:creationId xmlns:a16="http://schemas.microsoft.com/office/drawing/2014/main" xmlns="" id="{C3E179C9-F369-411F-97BE-B8DCF822E518}"/>
              </a:ext>
            </a:extLst>
          </p:cNvPr>
          <p:cNvSpPr>
            <a:spLocks noGrp="1"/>
          </p:cNvSpPr>
          <p:nvPr>
            <p:ph idx="1"/>
          </p:nvPr>
        </p:nvSpPr>
        <p:spPr>
          <a:xfrm>
            <a:off x="135925" y="1767016"/>
            <a:ext cx="11936626" cy="4992129"/>
          </a:xfrm>
        </p:spPr>
        <p:txBody>
          <a:bodyPr anchor="ctr">
            <a:normAutofit/>
          </a:bodyPr>
          <a:lstStyle/>
          <a:p>
            <a:r>
              <a:rPr lang="en-US" sz="2000" u="sng" dirty="0"/>
              <a:t>South Carolina</a:t>
            </a:r>
            <a:r>
              <a:rPr lang="en-US" sz="2000" dirty="0"/>
              <a:t>: Any employee covered by the provisions of this title is authorized to file his claim under the laws of the </a:t>
            </a:r>
            <a:r>
              <a:rPr lang="en-US" sz="2000" b="1" dirty="0"/>
              <a:t>state where he is hired, the state where he is injured, or the state where his employment is located.</a:t>
            </a:r>
          </a:p>
          <a:p>
            <a:r>
              <a:rPr lang="en-US" sz="2000" u="sng" dirty="0"/>
              <a:t>North Carolina</a:t>
            </a:r>
            <a:r>
              <a:rPr lang="en-US" sz="2000" dirty="0"/>
              <a:t>: Where an accident happens while the employee is employed elsewhere than in this State and the accident is one which would entitle him or his dependents or next of kin to compensation if it had happened in this State, then the employee or his dependents or next of kin shall be entitled to compensation (i) </a:t>
            </a:r>
            <a:r>
              <a:rPr lang="en-US" sz="2000" b="1" dirty="0"/>
              <a:t>if the contract of employment was made in this State, (ii) if the employer’s principal place of business is in this State, or (iii) if the employee’s principal place of employment is within this State.</a:t>
            </a:r>
          </a:p>
          <a:p>
            <a:r>
              <a:rPr lang="en-US" sz="2000" u="sng" dirty="0"/>
              <a:t>Georgia</a:t>
            </a:r>
            <a:r>
              <a:rPr lang="en-US" sz="2000" dirty="0"/>
              <a:t>: In the event an accident occurs while the employee is employed elsewhere than in this state, which accident would entitle him or his dependents to compensation if it had occurred in this state, the employee or his dependents shall be entitled to compensation if </a:t>
            </a:r>
            <a:r>
              <a:rPr lang="en-US" sz="2000" b="1" dirty="0"/>
              <a:t>the contract of employment was made in this state and if the employer’s place of business or the residence of the employee is in this state </a:t>
            </a:r>
            <a:r>
              <a:rPr lang="en-US" sz="2000" b="1" i="1" dirty="0">
                <a:solidFill>
                  <a:srgbClr val="FF0000"/>
                </a:solidFill>
              </a:rPr>
              <a:t>unless the contract of employment was expressly for service exclusively outside of this state</a:t>
            </a:r>
            <a:r>
              <a:rPr lang="en-US" sz="2000" i="1" dirty="0">
                <a:solidFill>
                  <a:srgbClr val="FF0000"/>
                </a:solidFill>
              </a:rPr>
              <a:t>.</a:t>
            </a:r>
          </a:p>
          <a:p>
            <a:endParaRPr lang="en-US" sz="1700" dirty="0"/>
          </a:p>
        </p:txBody>
      </p:sp>
    </p:spTree>
    <p:extLst>
      <p:ext uri="{BB962C8B-B14F-4D97-AF65-F5344CB8AC3E}">
        <p14:creationId xmlns:p14="http://schemas.microsoft.com/office/powerpoint/2010/main" val="26500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F347E06-A8BA-4146-B670-D93F78DC6EE2}"/>
              </a:ext>
            </a:extLst>
          </p:cNvPr>
          <p:cNvSpPr>
            <a:spLocks noGrp="1"/>
          </p:cNvSpPr>
          <p:nvPr>
            <p:ph type="title"/>
          </p:nvPr>
        </p:nvSpPr>
        <p:spPr>
          <a:xfrm>
            <a:off x="247135" y="294538"/>
            <a:ext cx="11627708" cy="1077062"/>
          </a:xfrm>
        </p:spPr>
        <p:txBody>
          <a:bodyPr>
            <a:noAutofit/>
          </a:bodyPr>
          <a:lstStyle/>
          <a:p>
            <a:pPr algn="ctr"/>
            <a:r>
              <a:rPr lang="en-US" sz="3600" dirty="0">
                <a:solidFill>
                  <a:srgbClr val="FFFFFF"/>
                </a:solidFill>
              </a:rPr>
              <a:t>Comparing Jurisdictional Issues: Out of State Compensation for the Same Injury </a:t>
            </a:r>
          </a:p>
        </p:txBody>
      </p:sp>
      <p:sp>
        <p:nvSpPr>
          <p:cNvPr id="3" name="Content Placeholder 2">
            <a:extLst>
              <a:ext uri="{FF2B5EF4-FFF2-40B4-BE49-F238E27FC236}">
                <a16:creationId xmlns:a16="http://schemas.microsoft.com/office/drawing/2014/main" xmlns="" id="{AE8B4721-86C4-40C4-A573-2A3B414CB7A7}"/>
              </a:ext>
            </a:extLst>
          </p:cNvPr>
          <p:cNvSpPr>
            <a:spLocks noGrp="1"/>
          </p:cNvSpPr>
          <p:nvPr>
            <p:ph idx="1"/>
          </p:nvPr>
        </p:nvSpPr>
        <p:spPr>
          <a:xfrm>
            <a:off x="135924" y="1742303"/>
            <a:ext cx="11911914" cy="4942701"/>
          </a:xfrm>
        </p:spPr>
        <p:txBody>
          <a:bodyPr anchor="ctr">
            <a:normAutofit lnSpcReduction="10000"/>
          </a:bodyPr>
          <a:lstStyle/>
          <a:p>
            <a:r>
              <a:rPr lang="en-US" sz="2400" dirty="0"/>
              <a:t>“Generally speaking, an award already had under the compensation act of one state will not bar an award under an applicable act of another state which has an adequate interest in the subject matter, but the amount paid on the first award may be credited on the second award.” </a:t>
            </a:r>
            <a:r>
              <a:rPr lang="en-US" sz="2400" b="1" dirty="0"/>
              <a:t>99 C.J.S. Workmen's Compensation § 22b</a:t>
            </a:r>
          </a:p>
          <a:p>
            <a:r>
              <a:rPr lang="en-US" sz="2400" u="sng" dirty="0"/>
              <a:t>Georgia</a:t>
            </a:r>
            <a:r>
              <a:rPr lang="en-US" sz="2400" dirty="0"/>
              <a:t>: [I]f an employee shall receive compensation or damages under the laws of any other state, nothing contained in this Code section shall be construed so as to permit a total compensation for the same injury greater than is provided for in this chapter. </a:t>
            </a:r>
            <a:endParaRPr lang="en-US" sz="2400" b="1" dirty="0"/>
          </a:p>
          <a:p>
            <a:r>
              <a:rPr lang="en-US" sz="2400" u="sng" dirty="0"/>
              <a:t>South Carolina</a:t>
            </a:r>
            <a:r>
              <a:rPr lang="en-US" sz="2400" dirty="0"/>
              <a:t>: [I]f an employee shall receive compensation or damages under the laws of any other state, nothing contained in this section shall be construed to permit a total compensation for the same injury greater than that provided in this title.</a:t>
            </a:r>
          </a:p>
          <a:p>
            <a:r>
              <a:rPr lang="en-US" sz="2400" u="sng" dirty="0"/>
              <a:t>North Carolina</a:t>
            </a:r>
            <a:r>
              <a:rPr lang="en-US" sz="2400" dirty="0"/>
              <a:t>: [I]f an employee or his dependents or next of kin shall receive compensation or damages under the laws of any other state nothing herein contained shall be construed so as to permit a total compensation for the same injury greater than is provided for in this Article.</a:t>
            </a:r>
          </a:p>
        </p:txBody>
      </p:sp>
    </p:spTree>
    <p:extLst>
      <p:ext uri="{BB962C8B-B14F-4D97-AF65-F5344CB8AC3E}">
        <p14:creationId xmlns:p14="http://schemas.microsoft.com/office/powerpoint/2010/main" val="312483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165522-501A-449C-8B0E-D84A3C679501}"/>
              </a:ext>
            </a:extLst>
          </p:cNvPr>
          <p:cNvSpPr>
            <a:spLocks noGrp="1"/>
          </p:cNvSpPr>
          <p:nvPr>
            <p:ph type="title"/>
          </p:nvPr>
        </p:nvSpPr>
        <p:spPr>
          <a:xfrm>
            <a:off x="459346" y="294538"/>
            <a:ext cx="11273303" cy="1033669"/>
          </a:xfrm>
        </p:spPr>
        <p:txBody>
          <a:bodyPr>
            <a:normAutofit/>
          </a:bodyPr>
          <a:lstStyle/>
          <a:p>
            <a:pPr algn="ctr"/>
            <a:r>
              <a:rPr lang="en-US" sz="4000" dirty="0">
                <a:solidFill>
                  <a:srgbClr val="FFFFFF"/>
                </a:solidFill>
              </a:rPr>
              <a:t>When it can go either way…</a:t>
            </a:r>
          </a:p>
        </p:txBody>
      </p:sp>
      <p:sp>
        <p:nvSpPr>
          <p:cNvPr id="3" name="Content Placeholder 2">
            <a:extLst>
              <a:ext uri="{FF2B5EF4-FFF2-40B4-BE49-F238E27FC236}">
                <a16:creationId xmlns:a16="http://schemas.microsoft.com/office/drawing/2014/main" xmlns="" id="{51B69AC9-A02F-4960-B7B6-A05068F9645C}"/>
              </a:ext>
            </a:extLst>
          </p:cNvPr>
          <p:cNvSpPr>
            <a:spLocks noGrp="1"/>
          </p:cNvSpPr>
          <p:nvPr>
            <p:ph idx="1"/>
          </p:nvPr>
        </p:nvSpPr>
        <p:spPr>
          <a:xfrm>
            <a:off x="198783" y="1622744"/>
            <a:ext cx="11993213" cy="5235255"/>
          </a:xfrm>
        </p:spPr>
        <p:txBody>
          <a:bodyPr anchor="ctr">
            <a:normAutofit/>
          </a:bodyPr>
          <a:lstStyle/>
          <a:p>
            <a:r>
              <a:rPr lang="fr-FR" sz="2000" dirty="0"/>
              <a:t>In </a:t>
            </a:r>
            <a:r>
              <a:rPr lang="fr-FR" sz="2000" i="1" dirty="0"/>
              <a:t>Aetna Cas. &amp; Sur. Co. v. Suits</a:t>
            </a:r>
            <a:r>
              <a:rPr lang="fr-FR" sz="2000" dirty="0"/>
              <a:t>, a Georgia court found that an employee who lived in and was injured in Tennessee </a:t>
            </a:r>
            <a:r>
              <a:rPr lang="fr-FR" sz="2000" dirty="0" err="1"/>
              <a:t>could</a:t>
            </a:r>
            <a:r>
              <a:rPr lang="fr-FR" sz="2000" dirty="0"/>
              <a:t> claim benefits under Georgia Workers’ Compensation </a:t>
            </a:r>
            <a:r>
              <a:rPr lang="fr-FR" sz="2000" dirty="0" err="1"/>
              <a:t>statutes</a:t>
            </a:r>
            <a:r>
              <a:rPr lang="fr-FR" sz="2000" dirty="0"/>
              <a:t> based on the fact that his employer had a place of business in Georgia at which he periodically worked. </a:t>
            </a:r>
          </a:p>
          <a:p>
            <a:r>
              <a:rPr lang="en-US" sz="2000" dirty="0"/>
              <a:t>In </a:t>
            </a:r>
            <a:r>
              <a:rPr lang="en-US" sz="2000" i="1" dirty="0"/>
              <a:t>Perkins v. Arkansas Trucking Servs., Inc., </a:t>
            </a:r>
            <a:r>
              <a:rPr lang="en-US" sz="2000" dirty="0"/>
              <a:t>a North Carolina court found that an employee of an Arkansas company who was injured in South Carolina could claim benefits under North Carolina Workers Compensation Law because the employee’s principal place of employment was North Carolina.</a:t>
            </a:r>
          </a:p>
          <a:p>
            <a:r>
              <a:rPr lang="en-US" sz="2000" dirty="0"/>
              <a:t>In </a:t>
            </a:r>
            <a:r>
              <a:rPr lang="en-US" sz="2000" i="1" dirty="0"/>
              <a:t>Oxendine v. Davis</a:t>
            </a:r>
            <a:r>
              <a:rPr lang="en-US" sz="2000" dirty="0"/>
              <a:t>, a South Carolina court found that an employee who was hired in North Carolina and injured in North Carolina could claim benefits under South Carolina Worker’s Compensation Law because he had regularly worked for the company in South Carolina prior to the accident, he had previously received payment for his work in South Carolina, and he was transported to a company office in South Carolina immediately following the accident in North Carolina. </a:t>
            </a:r>
          </a:p>
          <a:p>
            <a:pPr lvl="1"/>
            <a:endParaRPr lang="en-US" sz="1600" dirty="0"/>
          </a:p>
          <a:p>
            <a:endParaRPr lang="fr-FR" sz="2000" i="1" dirty="0"/>
          </a:p>
          <a:p>
            <a:endParaRPr lang="fr-FR" sz="2000" dirty="0"/>
          </a:p>
          <a:p>
            <a:endParaRPr lang="en-US" sz="2000" dirty="0"/>
          </a:p>
        </p:txBody>
      </p:sp>
    </p:spTree>
    <p:extLst>
      <p:ext uri="{BB962C8B-B14F-4D97-AF65-F5344CB8AC3E}">
        <p14:creationId xmlns:p14="http://schemas.microsoft.com/office/powerpoint/2010/main" val="2988916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AF9585E-746D-469E-9022-440E033A81B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Dual Jurisdiction Problems</a:t>
            </a:r>
          </a:p>
        </p:txBody>
      </p:sp>
      <p:graphicFrame>
        <p:nvGraphicFramePr>
          <p:cNvPr id="5" name="Content Placeholder 2">
            <a:extLst>
              <a:ext uri="{FF2B5EF4-FFF2-40B4-BE49-F238E27FC236}">
                <a16:creationId xmlns:a16="http://schemas.microsoft.com/office/drawing/2014/main" xmlns="" id="{CEFDED81-7756-4100-B554-A7C9210587E9}"/>
              </a:ext>
            </a:extLst>
          </p:cNvPr>
          <p:cNvGraphicFramePr>
            <a:graphicFrameLocks noGrp="1"/>
          </p:cNvGraphicFramePr>
          <p:nvPr>
            <p:ph idx="1"/>
            <p:extLst>
              <p:ext uri="{D42A27DB-BD31-4B8C-83A1-F6EECF244321}">
                <p14:modId xmlns:p14="http://schemas.microsoft.com/office/powerpoint/2010/main" val="790225105"/>
              </p:ext>
            </p:extLst>
          </p:nvPr>
        </p:nvGraphicFramePr>
        <p:xfrm>
          <a:off x="4288222" y="197708"/>
          <a:ext cx="7697832" cy="6363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03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03E951A-E2FB-4CD9-816A-6D16D98B30F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Scenarios in which Dual Jurisdiction May Arise</a:t>
            </a:r>
          </a:p>
        </p:txBody>
      </p:sp>
      <p:sp>
        <p:nvSpPr>
          <p:cNvPr id="3" name="Content Placeholder 2">
            <a:extLst>
              <a:ext uri="{FF2B5EF4-FFF2-40B4-BE49-F238E27FC236}">
                <a16:creationId xmlns:a16="http://schemas.microsoft.com/office/drawing/2014/main" xmlns="" id="{401E3E68-8E84-40D4-B71D-D738B0196319}"/>
              </a:ext>
            </a:extLst>
          </p:cNvPr>
          <p:cNvSpPr>
            <a:spLocks noGrp="1"/>
          </p:cNvSpPr>
          <p:nvPr>
            <p:ph idx="1"/>
          </p:nvPr>
        </p:nvSpPr>
        <p:spPr>
          <a:xfrm>
            <a:off x="4810259" y="649480"/>
            <a:ext cx="6555347" cy="5546047"/>
          </a:xfrm>
        </p:spPr>
        <p:txBody>
          <a:bodyPr anchor="ctr">
            <a:normAutofit/>
          </a:bodyPr>
          <a:lstStyle/>
          <a:p>
            <a:r>
              <a:rPr lang="en-US" sz="2000" dirty="0"/>
              <a:t>Dual jurisdiction exists when an employee is hired in one state but injured in another state. </a:t>
            </a:r>
          </a:p>
          <a:p>
            <a:r>
              <a:rPr lang="en-US" sz="2000" dirty="0"/>
              <a:t>When an employee is at home and accepts a job offer over the phone, the contract for employment is formed in the state of the employee’s residence. </a:t>
            </a:r>
          </a:p>
          <a:p>
            <a:r>
              <a:rPr lang="en-US" sz="2000" dirty="0"/>
              <a:t>However, the job site on which the employee is hurt may be in another state. </a:t>
            </a:r>
          </a:p>
          <a:p>
            <a:r>
              <a:rPr lang="en-US" sz="2000" dirty="0"/>
              <a:t>Construction and transportation companies cross state borders for jobs routinely. </a:t>
            </a:r>
          </a:p>
          <a:p>
            <a:r>
              <a:rPr lang="en-US" sz="2000" dirty="0"/>
              <a:t>A truck driver may be hired over the phone in South Carolina, drive primarily in North Carolina, and incur injury in Georgia. </a:t>
            </a:r>
          </a:p>
          <a:p>
            <a:r>
              <a:rPr lang="en-US" sz="2000" dirty="0"/>
              <a:t>Thus, all three states may have sufficient contacts to assert jurisdiction under their respective statutes. </a:t>
            </a:r>
          </a:p>
        </p:txBody>
      </p:sp>
    </p:spTree>
    <p:extLst>
      <p:ext uri="{BB962C8B-B14F-4D97-AF65-F5344CB8AC3E}">
        <p14:creationId xmlns:p14="http://schemas.microsoft.com/office/powerpoint/2010/main" val="55241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9A838A-C493-4FBC-874A-3AEA61DD1EB5}"/>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Dual Jurisdiction Issues Cont.</a:t>
            </a:r>
          </a:p>
        </p:txBody>
      </p:sp>
      <p:sp>
        <p:nvSpPr>
          <p:cNvPr id="3" name="Content Placeholder 2">
            <a:extLst>
              <a:ext uri="{FF2B5EF4-FFF2-40B4-BE49-F238E27FC236}">
                <a16:creationId xmlns:a16="http://schemas.microsoft.com/office/drawing/2014/main" xmlns="" id="{E6844B5E-977A-41FA-A5C4-A3F6E1B73005}"/>
              </a:ext>
            </a:extLst>
          </p:cNvPr>
          <p:cNvSpPr>
            <a:spLocks noGrp="1"/>
          </p:cNvSpPr>
          <p:nvPr>
            <p:ph idx="1"/>
          </p:nvPr>
        </p:nvSpPr>
        <p:spPr>
          <a:xfrm>
            <a:off x="4810259" y="649480"/>
            <a:ext cx="6555347" cy="5546047"/>
          </a:xfrm>
        </p:spPr>
        <p:txBody>
          <a:bodyPr anchor="ctr">
            <a:normAutofit/>
          </a:bodyPr>
          <a:lstStyle/>
          <a:p>
            <a:r>
              <a:rPr lang="en-US" sz="2400" dirty="0"/>
              <a:t>Don’t forget about the money…</a:t>
            </a:r>
          </a:p>
          <a:p>
            <a:r>
              <a:rPr lang="en-US" sz="2400" dirty="0"/>
              <a:t>North Carolina Max Compensation Rate (2021): $1,102.00/week</a:t>
            </a:r>
          </a:p>
          <a:p>
            <a:r>
              <a:rPr lang="en-US" sz="2400" dirty="0"/>
              <a:t>South Carolina Max Compensation Rate (2021): $903.40/week</a:t>
            </a:r>
          </a:p>
          <a:p>
            <a:r>
              <a:rPr lang="en-US" sz="2400" dirty="0"/>
              <a:t>Georgia Max Compensation Rate (7/1/2019): $675.00/week</a:t>
            </a:r>
          </a:p>
          <a:p>
            <a:pPr lvl="1"/>
            <a:r>
              <a:rPr lang="en-US" dirty="0"/>
              <a:t>Georgia’s maximum compensation rate is one of the lowest in the country.</a:t>
            </a:r>
          </a:p>
          <a:p>
            <a:pPr marL="0" indent="0">
              <a:buNone/>
            </a:pPr>
            <a:endParaRPr lang="en-US" sz="2000" dirty="0"/>
          </a:p>
        </p:txBody>
      </p:sp>
    </p:spTree>
    <p:extLst>
      <p:ext uri="{BB962C8B-B14F-4D97-AF65-F5344CB8AC3E}">
        <p14:creationId xmlns:p14="http://schemas.microsoft.com/office/powerpoint/2010/main" val="297281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0FAF058-9D50-4BE9-A6EA-F47423E50B06}"/>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Some Quick Math…</a:t>
            </a:r>
          </a:p>
        </p:txBody>
      </p:sp>
      <p:sp>
        <p:nvSpPr>
          <p:cNvPr id="3" name="Content Placeholder 2">
            <a:extLst>
              <a:ext uri="{FF2B5EF4-FFF2-40B4-BE49-F238E27FC236}">
                <a16:creationId xmlns:a16="http://schemas.microsoft.com/office/drawing/2014/main" xmlns="" id="{ACEAB930-3CA6-4CF8-B4DA-94DE649B4817}"/>
              </a:ext>
            </a:extLst>
          </p:cNvPr>
          <p:cNvSpPr>
            <a:spLocks noGrp="1"/>
          </p:cNvSpPr>
          <p:nvPr>
            <p:ph idx="1"/>
          </p:nvPr>
        </p:nvSpPr>
        <p:spPr>
          <a:xfrm>
            <a:off x="4810260" y="649480"/>
            <a:ext cx="5158494" cy="5546047"/>
          </a:xfrm>
        </p:spPr>
        <p:txBody>
          <a:bodyPr anchor="ctr">
            <a:normAutofit/>
          </a:bodyPr>
          <a:lstStyle/>
          <a:p>
            <a:r>
              <a:rPr lang="en-US" sz="2400" dirty="0"/>
              <a:t>A 100-week award at the maximum compensation rate in Georgia = $67,500.00</a:t>
            </a:r>
          </a:p>
          <a:p>
            <a:r>
              <a:rPr lang="en-US" sz="2400" dirty="0"/>
              <a:t>A 100-week award at the maximum compensation rate in South Carolina = $90,340.00</a:t>
            </a:r>
          </a:p>
          <a:p>
            <a:r>
              <a:rPr lang="en-US" sz="2400" dirty="0"/>
              <a:t>A 100-week award at the maximum compensation rate in North Carolina = $110,200.00</a:t>
            </a:r>
          </a:p>
          <a:p>
            <a:endParaRPr lang="en-US" sz="2000" dirty="0"/>
          </a:p>
        </p:txBody>
      </p:sp>
    </p:spTree>
    <p:extLst>
      <p:ext uri="{BB962C8B-B14F-4D97-AF65-F5344CB8AC3E}">
        <p14:creationId xmlns:p14="http://schemas.microsoft.com/office/powerpoint/2010/main" val="14400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E17E911-875F-4DE5-8699-99D9F1805A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E57B51-588D-4732-A100-B349255CBE1C}"/>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Introduction</a:t>
            </a:r>
          </a:p>
        </p:txBody>
      </p:sp>
      <p:sp>
        <p:nvSpPr>
          <p:cNvPr id="3" name="Content Placeholder 2">
            <a:extLst>
              <a:ext uri="{FF2B5EF4-FFF2-40B4-BE49-F238E27FC236}">
                <a16:creationId xmlns:a16="http://schemas.microsoft.com/office/drawing/2014/main" xmlns="" id="{72EB3FF0-C294-4F95-A395-A50B1FC8B3AC}"/>
              </a:ext>
            </a:extLst>
          </p:cNvPr>
          <p:cNvSpPr>
            <a:spLocks noGrp="1"/>
          </p:cNvSpPr>
          <p:nvPr>
            <p:ph idx="1"/>
          </p:nvPr>
        </p:nvSpPr>
        <p:spPr>
          <a:xfrm>
            <a:off x="4082500" y="649480"/>
            <a:ext cx="4026992" cy="5546047"/>
          </a:xfrm>
        </p:spPr>
        <p:txBody>
          <a:bodyPr anchor="ctr">
            <a:noAutofit/>
          </a:bodyPr>
          <a:lstStyle/>
          <a:p>
            <a:r>
              <a:rPr lang="en-US" sz="2400" dirty="0"/>
              <a:t>Jurisdiction for work injuries usually falls under the state in which the injury occurs. The intricacies of multi-jurisdictional workers’ compensation claims can be confusing for the worker and the employer. This panel will discuss the specifics of how jurisdiction is determined for Georgia, North Carolina and South Carolina. </a:t>
            </a:r>
          </a:p>
        </p:txBody>
      </p:sp>
      <p:pic>
        <p:nvPicPr>
          <p:cNvPr id="3074" name="Picture 2" descr="See the source image">
            <a:extLst>
              <a:ext uri="{FF2B5EF4-FFF2-40B4-BE49-F238E27FC236}">
                <a16:creationId xmlns:a16="http://schemas.microsoft.com/office/drawing/2014/main" xmlns="" id="{0C8537C4-C2B4-4350-955B-D8440CF7D8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92" r="28821"/>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04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57BEA7-26C9-4874-BAA4-0242AE0B5740}"/>
              </a:ext>
            </a:extLst>
          </p:cNvPr>
          <p:cNvSpPr>
            <a:spLocks noGrp="1"/>
          </p:cNvSpPr>
          <p:nvPr>
            <p:ph type="title"/>
          </p:nvPr>
        </p:nvSpPr>
        <p:spPr>
          <a:xfrm>
            <a:off x="466722" y="586855"/>
            <a:ext cx="3201366" cy="3387497"/>
          </a:xfrm>
        </p:spPr>
        <p:txBody>
          <a:bodyPr anchor="b">
            <a:normAutofit/>
          </a:bodyPr>
          <a:lstStyle/>
          <a:p>
            <a:pPr algn="r"/>
            <a:r>
              <a:rPr lang="en-US" sz="3700" b="1" dirty="0">
                <a:solidFill>
                  <a:srgbClr val="FFFFFF"/>
                </a:solidFill>
              </a:rPr>
              <a:t> </a:t>
            </a:r>
          </a:p>
        </p:txBody>
      </p:sp>
      <p:sp>
        <p:nvSpPr>
          <p:cNvPr id="3" name="Content Placeholder 2">
            <a:extLst>
              <a:ext uri="{FF2B5EF4-FFF2-40B4-BE49-F238E27FC236}">
                <a16:creationId xmlns:a16="http://schemas.microsoft.com/office/drawing/2014/main" xmlns="" id="{63DBC007-43C4-4532-831F-06ADA7B7E256}"/>
              </a:ext>
            </a:extLst>
          </p:cNvPr>
          <p:cNvSpPr>
            <a:spLocks noGrp="1"/>
          </p:cNvSpPr>
          <p:nvPr>
            <p:ph idx="1"/>
          </p:nvPr>
        </p:nvSpPr>
        <p:spPr>
          <a:xfrm>
            <a:off x="4698857" y="583314"/>
            <a:ext cx="6555347" cy="4018732"/>
          </a:xfrm>
        </p:spPr>
        <p:txBody>
          <a:bodyPr anchor="ctr">
            <a:normAutofit/>
          </a:bodyPr>
          <a:lstStyle/>
          <a:p>
            <a:r>
              <a:rPr lang="en-US" sz="2400" dirty="0"/>
              <a:t>Claimant is a long-distance truck driver.</a:t>
            </a:r>
          </a:p>
          <a:p>
            <a:r>
              <a:rPr lang="en-US" sz="2400" dirty="0"/>
              <a:t>Claimant lives in South Carolina. </a:t>
            </a:r>
          </a:p>
          <a:p>
            <a:r>
              <a:rPr lang="en-US" sz="2400" dirty="0"/>
              <a:t>Claimant’s employer is located in Georgia.</a:t>
            </a:r>
          </a:p>
          <a:p>
            <a:r>
              <a:rPr lang="en-US" sz="2400" dirty="0"/>
              <a:t>Claimant picks up and returns his company truck in Georgia.</a:t>
            </a:r>
          </a:p>
          <a:p>
            <a:r>
              <a:rPr lang="en-US" sz="2400" dirty="0"/>
              <a:t>Claimant receives work assignments from a supervisor in Georgia.</a:t>
            </a:r>
          </a:p>
          <a:p>
            <a:r>
              <a:rPr lang="en-US" sz="2400" dirty="0"/>
              <a:t>Claimant calls the company office in Georgia for information.</a:t>
            </a:r>
          </a:p>
        </p:txBody>
      </p:sp>
      <p:sp>
        <p:nvSpPr>
          <p:cNvPr id="6" name="TextBox 5">
            <a:extLst>
              <a:ext uri="{FF2B5EF4-FFF2-40B4-BE49-F238E27FC236}">
                <a16:creationId xmlns:a16="http://schemas.microsoft.com/office/drawing/2014/main" xmlns="" id="{0DBFDB8C-056A-45EC-AA8C-0C4C552D1711}"/>
              </a:ext>
            </a:extLst>
          </p:cNvPr>
          <p:cNvSpPr txBox="1"/>
          <p:nvPr/>
        </p:nvSpPr>
        <p:spPr>
          <a:xfrm>
            <a:off x="466722" y="951470"/>
            <a:ext cx="2993170" cy="3785652"/>
          </a:xfrm>
          <a:prstGeom prst="rect">
            <a:avLst/>
          </a:prstGeom>
          <a:noFill/>
        </p:spPr>
        <p:txBody>
          <a:bodyPr wrap="square" rtlCol="0">
            <a:spAutoFit/>
          </a:bodyPr>
          <a:lstStyle/>
          <a:p>
            <a:r>
              <a:rPr lang="en-US" sz="4000" b="1" dirty="0">
                <a:solidFill>
                  <a:srgbClr val="FFFFFF"/>
                </a:solidFill>
                <a:latin typeface="Calibri Light" panose="020F0302020204030204"/>
                <a:ea typeface="+mj-ea"/>
                <a:cs typeface="+mj-cs"/>
              </a:rPr>
              <a:t>Test: Which State Has Jurisdiction Over the Claim Under These Facts?</a:t>
            </a:r>
            <a:endParaRPr lang="en-US" b="1" dirty="0"/>
          </a:p>
        </p:txBody>
      </p:sp>
    </p:spTree>
    <p:extLst>
      <p:ext uri="{BB962C8B-B14F-4D97-AF65-F5344CB8AC3E}">
        <p14:creationId xmlns:p14="http://schemas.microsoft.com/office/powerpoint/2010/main" val="9976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F273B8-A69F-4EDF-908A-499A9EBCD322}"/>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Answer</a:t>
            </a:r>
          </a:p>
        </p:txBody>
      </p:sp>
      <p:sp>
        <p:nvSpPr>
          <p:cNvPr id="3" name="Content Placeholder 2">
            <a:extLst>
              <a:ext uri="{FF2B5EF4-FFF2-40B4-BE49-F238E27FC236}">
                <a16:creationId xmlns:a16="http://schemas.microsoft.com/office/drawing/2014/main" xmlns="" id="{772FF89A-C6DC-418E-BDA1-7EE257D38FB3}"/>
              </a:ext>
            </a:extLst>
          </p:cNvPr>
          <p:cNvSpPr>
            <a:spLocks noGrp="1"/>
          </p:cNvSpPr>
          <p:nvPr>
            <p:ph idx="1"/>
          </p:nvPr>
        </p:nvSpPr>
        <p:spPr>
          <a:xfrm>
            <a:off x="4810259" y="649480"/>
            <a:ext cx="6555347" cy="5546047"/>
          </a:xfrm>
        </p:spPr>
        <p:txBody>
          <a:bodyPr anchor="ctr">
            <a:normAutofit/>
          </a:bodyPr>
          <a:lstStyle/>
          <a:p>
            <a:r>
              <a:rPr lang="en-US" sz="2400" dirty="0"/>
              <a:t>The Supreme Court of South Carolina determined that Claimant’s employment was not “located” in South Carolina for purposes of 42-15-10, even though he resided in South Carolina.</a:t>
            </a:r>
          </a:p>
          <a:p>
            <a:r>
              <a:rPr lang="en-US" sz="2400" b="1" i="1" dirty="0"/>
              <a:t>Holman v. Bulldog Trucking Co</a:t>
            </a:r>
            <a:r>
              <a:rPr lang="en-US" sz="2400" b="1" dirty="0"/>
              <a:t>. (</a:t>
            </a:r>
            <a:r>
              <a:rPr lang="en-US" sz="2400" b="1" dirty="0" err="1"/>
              <a:t>S.C.App</a:t>
            </a:r>
            <a:r>
              <a:rPr lang="en-US" sz="2400" b="1" dirty="0"/>
              <a:t>. 1993) 311 S.C. 341, 428 S.E.2d 889.</a:t>
            </a:r>
            <a:endParaRPr lang="en-US" sz="2400" dirty="0"/>
          </a:p>
          <a:p>
            <a:pPr marL="0" indent="0">
              <a:buNone/>
            </a:pPr>
            <a:endParaRPr lang="en-US" sz="2000" dirty="0"/>
          </a:p>
          <a:p>
            <a:endParaRPr lang="en-US" sz="2000" dirty="0"/>
          </a:p>
        </p:txBody>
      </p:sp>
    </p:spTree>
    <p:extLst>
      <p:ext uri="{BB962C8B-B14F-4D97-AF65-F5344CB8AC3E}">
        <p14:creationId xmlns:p14="http://schemas.microsoft.com/office/powerpoint/2010/main" val="1376129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e the source image">
            <a:extLst>
              <a:ext uri="{FF2B5EF4-FFF2-40B4-BE49-F238E27FC236}">
                <a16:creationId xmlns:a16="http://schemas.microsoft.com/office/drawing/2014/main" xmlns="" id="{765B28EC-795F-4958-9DC4-DF08B7628BE5}"/>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xmlns="" id="{AC7ABF07-319A-4E81-A841-BDEA55862E86}"/>
              </a:ext>
            </a:extLst>
          </p:cNvPr>
          <p:cNvSpPr>
            <a:spLocks noGrp="1"/>
          </p:cNvSpPr>
          <p:nvPr>
            <p:ph type="title"/>
          </p:nvPr>
        </p:nvSpPr>
        <p:spPr>
          <a:xfrm>
            <a:off x="1769532" y="1695576"/>
            <a:ext cx="8652938" cy="2857191"/>
          </a:xfrm>
        </p:spPr>
        <p:txBody>
          <a:bodyPr vert="horz" lIns="91440" tIns="45720" rIns="91440" bIns="45720" rtlCol="0" anchor="ctr">
            <a:normAutofit fontScale="90000"/>
          </a:bodyPr>
          <a:lstStyle/>
          <a:p>
            <a:pPr algn="ctr"/>
            <a:r>
              <a:rPr lang="en-US" sz="3800" dirty="0"/>
              <a:t>Carolyn Marcus, Holder, Padgett, Littlejohn + Prickett (Raleigh, NC)</a:t>
            </a:r>
            <a:br>
              <a:rPr lang="en-US" sz="3800" dirty="0"/>
            </a:br>
            <a:r>
              <a:rPr lang="en-US" sz="3800" dirty="0"/>
              <a:t>Kelly F. Morrow, Robinson Gray (Columbia, SC)</a:t>
            </a:r>
            <a:br>
              <a:rPr lang="en-US" sz="3800" dirty="0"/>
            </a:br>
            <a:r>
              <a:rPr lang="en-US" sz="3800" dirty="0"/>
              <a:t>Gregg M. Porter, Savell Williams (Atlanta, GA)</a:t>
            </a:r>
          </a:p>
        </p:txBody>
      </p:sp>
      <p:sp>
        <p:nvSpPr>
          <p:cNvPr id="139" name="Rectangle 138">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628505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21AC6A30-4F22-4C0F-B278-19C5B8A80C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BB4335AD-65B1-44E4-90AF-264024FE4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4C0145-5FAD-4D7C-B133-F61630849B13}"/>
              </a:ext>
            </a:extLst>
          </p:cNvPr>
          <p:cNvSpPr>
            <a:spLocks noGrp="1"/>
          </p:cNvSpPr>
          <p:nvPr>
            <p:ph type="title"/>
          </p:nvPr>
        </p:nvSpPr>
        <p:spPr>
          <a:xfrm>
            <a:off x="3962396" y="0"/>
            <a:ext cx="4267200" cy="1351472"/>
          </a:xfrm>
        </p:spPr>
        <p:txBody>
          <a:bodyPr>
            <a:normAutofit/>
          </a:bodyPr>
          <a:lstStyle/>
          <a:p>
            <a:pPr algn="ctr"/>
            <a:r>
              <a:rPr lang="en-US" sz="3200" b="1" dirty="0">
                <a:solidFill>
                  <a:schemeClr val="tx1">
                    <a:lumMod val="85000"/>
                    <a:lumOff val="15000"/>
                  </a:schemeClr>
                </a:solidFill>
              </a:rPr>
              <a:t>Establishing Jurisdiction in South Carolina</a:t>
            </a:r>
          </a:p>
        </p:txBody>
      </p:sp>
      <p:pic>
        <p:nvPicPr>
          <p:cNvPr id="4100" name="Picture 4" descr="See the source image">
            <a:extLst>
              <a:ext uri="{FF2B5EF4-FFF2-40B4-BE49-F238E27FC236}">
                <a16:creationId xmlns:a16="http://schemas.microsoft.com/office/drawing/2014/main" xmlns="" id="{E8FF226B-0330-407C-9BF8-66FD646A66E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17" r="31366"/>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7E57A49-A7AE-4F14-B939-4AC0936E8A6B}"/>
              </a:ext>
            </a:extLst>
          </p:cNvPr>
          <p:cNvSpPr>
            <a:spLocks noGrp="1"/>
          </p:cNvSpPr>
          <p:nvPr>
            <p:ph idx="1"/>
          </p:nvPr>
        </p:nvSpPr>
        <p:spPr>
          <a:xfrm>
            <a:off x="3225114" y="1157899"/>
            <a:ext cx="5474043" cy="5700101"/>
          </a:xfrm>
        </p:spPr>
        <p:txBody>
          <a:bodyPr>
            <a:noAutofit/>
          </a:bodyPr>
          <a:lstStyle/>
          <a:p>
            <a:r>
              <a:rPr lang="en-US" sz="2400" dirty="0">
                <a:solidFill>
                  <a:schemeClr val="tx1">
                    <a:lumMod val="85000"/>
                    <a:lumOff val="15000"/>
                  </a:schemeClr>
                </a:solidFill>
                <a:cs typeface="Times New Roman" panose="02020603050405020304" pitchFamily="18" charset="0"/>
              </a:rPr>
              <a:t>“Any employee covered by the provisions of this title is </a:t>
            </a:r>
            <a:r>
              <a:rPr lang="en-US" sz="2400" b="1" dirty="0">
                <a:solidFill>
                  <a:schemeClr val="tx1">
                    <a:lumMod val="85000"/>
                    <a:lumOff val="15000"/>
                  </a:schemeClr>
                </a:solidFill>
                <a:cs typeface="Times New Roman" panose="02020603050405020304" pitchFamily="18" charset="0"/>
              </a:rPr>
              <a:t>authorized to file his claim under the laws of the state where he is hired, the state where he is injured, or the state where his employment is located.</a:t>
            </a:r>
            <a:r>
              <a:rPr lang="en-US" sz="2400" dirty="0">
                <a:solidFill>
                  <a:schemeClr val="tx1">
                    <a:lumMod val="85000"/>
                    <a:lumOff val="15000"/>
                  </a:schemeClr>
                </a:solidFill>
                <a:cs typeface="Times New Roman" panose="02020603050405020304" pitchFamily="18" charset="0"/>
              </a:rPr>
              <a:t> If an employee shall receive compensation or damages under the laws of any other state, nothing contained in this section shall be construed to permit a total compensation for the same injury greater than that provided in this title.” (§42-15-10)</a:t>
            </a:r>
            <a:endParaRPr lang="en-US" sz="2400" dirty="0">
              <a:solidFill>
                <a:schemeClr val="tx1">
                  <a:lumMod val="85000"/>
                  <a:lumOff val="15000"/>
                </a:schemeClr>
              </a:solidFill>
            </a:endParaRPr>
          </a:p>
        </p:txBody>
      </p:sp>
      <p:pic>
        <p:nvPicPr>
          <p:cNvPr id="4098" name="Picture 2" descr="See the source image">
            <a:extLst>
              <a:ext uri="{FF2B5EF4-FFF2-40B4-BE49-F238E27FC236}">
                <a16:creationId xmlns:a16="http://schemas.microsoft.com/office/drawing/2014/main" xmlns="" id="{45E50377-70FA-425F-A1B4-83E7BB1395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43" r="22087"/>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7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3E474F-DB0E-4A62-B2DC-9325037FE232}"/>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rPr>
              <a:t>Four Prerequisites for SCWCC to have Jurisdiction</a:t>
            </a:r>
          </a:p>
        </p:txBody>
      </p:sp>
      <p:sp>
        <p:nvSpPr>
          <p:cNvPr id="3" name="Content Placeholder 2">
            <a:extLst>
              <a:ext uri="{FF2B5EF4-FFF2-40B4-BE49-F238E27FC236}">
                <a16:creationId xmlns:a16="http://schemas.microsoft.com/office/drawing/2014/main" xmlns="" id="{268B45F8-A24C-49FC-977F-91E8FEA09701}"/>
              </a:ext>
            </a:extLst>
          </p:cNvPr>
          <p:cNvSpPr>
            <a:spLocks noGrp="1"/>
          </p:cNvSpPr>
          <p:nvPr>
            <p:ph idx="1"/>
          </p:nvPr>
        </p:nvSpPr>
        <p:spPr>
          <a:xfrm>
            <a:off x="4810259" y="649480"/>
            <a:ext cx="6555347" cy="5546047"/>
          </a:xfrm>
        </p:spPr>
        <p:txBody>
          <a:bodyPr anchor="ctr">
            <a:normAutofit/>
          </a:bodyPr>
          <a:lstStyle/>
          <a:p>
            <a:r>
              <a:rPr lang="en-US" sz="2400" dirty="0"/>
              <a:t>(1) The contract of employment must be made in South Carolina </a:t>
            </a:r>
          </a:p>
          <a:p>
            <a:r>
              <a:rPr lang="en-US" sz="2400" dirty="0"/>
              <a:t>(2) The employer’s place of business must be in South Carolina </a:t>
            </a:r>
          </a:p>
          <a:p>
            <a:r>
              <a:rPr lang="en-US" sz="2400" dirty="0"/>
              <a:t>(3) The residence of the employee must be in South Carolina </a:t>
            </a:r>
          </a:p>
          <a:p>
            <a:r>
              <a:rPr lang="en-US" sz="2400" dirty="0"/>
              <a:t>(4) The contract of employment must be for services to be performed not exclusively outside the state of South Carolina</a:t>
            </a:r>
          </a:p>
          <a:p>
            <a:endParaRPr lang="en-US" sz="2000" dirty="0"/>
          </a:p>
        </p:txBody>
      </p:sp>
    </p:spTree>
    <p:extLst>
      <p:ext uri="{BB962C8B-B14F-4D97-AF65-F5344CB8AC3E}">
        <p14:creationId xmlns:p14="http://schemas.microsoft.com/office/powerpoint/2010/main" val="187794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7AC5E1D-6680-4AFC-A281-D5CF19FBF155}"/>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Remember</a:t>
            </a:r>
          </a:p>
        </p:txBody>
      </p:sp>
      <p:sp>
        <p:nvSpPr>
          <p:cNvPr id="3" name="Content Placeholder 2">
            <a:extLst>
              <a:ext uri="{FF2B5EF4-FFF2-40B4-BE49-F238E27FC236}">
                <a16:creationId xmlns:a16="http://schemas.microsoft.com/office/drawing/2014/main" xmlns="" id="{CA0C37BC-6A38-4C22-861C-375349F859B1}"/>
              </a:ext>
            </a:extLst>
          </p:cNvPr>
          <p:cNvSpPr>
            <a:spLocks noGrp="1"/>
          </p:cNvSpPr>
          <p:nvPr>
            <p:ph idx="1"/>
          </p:nvPr>
        </p:nvSpPr>
        <p:spPr>
          <a:xfrm>
            <a:off x="4810259" y="649480"/>
            <a:ext cx="6555347" cy="5546047"/>
          </a:xfrm>
        </p:spPr>
        <p:txBody>
          <a:bodyPr anchor="ctr">
            <a:normAutofit/>
          </a:bodyPr>
          <a:lstStyle/>
          <a:p>
            <a:r>
              <a:rPr lang="en-US" sz="3200" dirty="0">
                <a:solidFill>
                  <a:schemeClr val="tx1">
                    <a:lumMod val="85000"/>
                    <a:lumOff val="15000"/>
                  </a:schemeClr>
                </a:solidFill>
                <a:cs typeface="Times New Roman" panose="02020603050405020304" pitchFamily="18" charset="0"/>
              </a:rPr>
              <a:t>If an employee receives compensation or damages under the laws of any other state, the employee cannot receive a total compensation for the same injury greater than that provided in this title. (§42-15-10)</a:t>
            </a:r>
            <a:endParaRPr lang="en-US" sz="3200" dirty="0"/>
          </a:p>
        </p:txBody>
      </p:sp>
    </p:spTree>
    <p:extLst>
      <p:ext uri="{BB962C8B-B14F-4D97-AF65-F5344CB8AC3E}">
        <p14:creationId xmlns:p14="http://schemas.microsoft.com/office/powerpoint/2010/main" val="411947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528DC4-B404-49E4-B657-EEB09E72E1AB}"/>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rPr>
              <a:t>Exemption of Casual Employees and Certain Other Employments</a:t>
            </a:r>
          </a:p>
        </p:txBody>
      </p:sp>
      <p:sp>
        <p:nvSpPr>
          <p:cNvPr id="3" name="Content Placeholder 2">
            <a:extLst>
              <a:ext uri="{FF2B5EF4-FFF2-40B4-BE49-F238E27FC236}">
                <a16:creationId xmlns:a16="http://schemas.microsoft.com/office/drawing/2014/main" xmlns="" id="{2B9E1403-1BF2-4D80-BBD2-AA0F22C8A748}"/>
              </a:ext>
            </a:extLst>
          </p:cNvPr>
          <p:cNvSpPr>
            <a:spLocks noGrp="1"/>
          </p:cNvSpPr>
          <p:nvPr>
            <p:ph idx="1"/>
          </p:nvPr>
        </p:nvSpPr>
        <p:spPr>
          <a:xfrm>
            <a:off x="4810259" y="649480"/>
            <a:ext cx="6555347" cy="5546047"/>
          </a:xfrm>
        </p:spPr>
        <p:txBody>
          <a:bodyPr anchor="ctr">
            <a:normAutofit/>
          </a:bodyPr>
          <a:lstStyle/>
          <a:p>
            <a:r>
              <a:rPr lang="en-US" sz="2400" dirty="0">
                <a:cs typeface="Times New Roman" panose="02020603050405020304" pitchFamily="18" charset="0"/>
              </a:rPr>
              <a:t>§42-1-360 exempts “any person who has regularly employed in service </a:t>
            </a:r>
            <a:r>
              <a:rPr lang="en-US" sz="2400" b="1" dirty="0">
                <a:cs typeface="Times New Roman" panose="02020603050405020304" pitchFamily="18" charset="0"/>
              </a:rPr>
              <a:t>less than four employees </a:t>
            </a:r>
            <a:r>
              <a:rPr lang="en-US" sz="2400" dirty="0">
                <a:cs typeface="Times New Roman" panose="02020603050405020304" pitchFamily="18" charset="0"/>
              </a:rPr>
              <a:t>in the same business within the State or who had a total annual </a:t>
            </a:r>
            <a:r>
              <a:rPr lang="en-US" sz="2400" b="1" dirty="0">
                <a:cs typeface="Times New Roman" panose="02020603050405020304" pitchFamily="18" charset="0"/>
              </a:rPr>
              <a:t>payroll</a:t>
            </a:r>
            <a:r>
              <a:rPr lang="en-US" sz="2400" dirty="0">
                <a:cs typeface="Times New Roman" panose="02020603050405020304" pitchFamily="18" charset="0"/>
              </a:rPr>
              <a:t> during the previous calendar year of </a:t>
            </a:r>
            <a:r>
              <a:rPr lang="en-US" sz="2400" b="1" dirty="0">
                <a:cs typeface="Times New Roman" panose="02020603050405020304" pitchFamily="18" charset="0"/>
              </a:rPr>
              <a:t>less than three thousand dollars</a:t>
            </a:r>
            <a:r>
              <a:rPr lang="en-US" sz="2400" dirty="0">
                <a:cs typeface="Times New Roman" panose="02020603050405020304" pitchFamily="18" charset="0"/>
              </a:rPr>
              <a:t> regardless of the number of persons employed during that period.” </a:t>
            </a:r>
          </a:p>
          <a:p>
            <a:r>
              <a:rPr lang="en-US" sz="2400" dirty="0">
                <a:cs typeface="Times New Roman" panose="02020603050405020304" pitchFamily="18" charset="0"/>
              </a:rPr>
              <a:t>It also exempts “</a:t>
            </a:r>
            <a:r>
              <a:rPr lang="en-US" sz="2400" b="1" dirty="0">
                <a:cs typeface="Times New Roman" panose="02020603050405020304" pitchFamily="18" charset="0"/>
              </a:rPr>
              <a:t>casual employees</a:t>
            </a:r>
            <a:r>
              <a:rPr lang="en-US" sz="2400" dirty="0">
                <a:cs typeface="Times New Roman" panose="02020603050405020304" pitchFamily="18" charset="0"/>
              </a:rPr>
              <a:t>” as defined by §42-1-130, which is “</a:t>
            </a:r>
            <a:r>
              <a:rPr lang="en-US" sz="2400" b="1" dirty="0">
                <a:cs typeface="Times New Roman" panose="02020603050405020304" pitchFamily="18" charset="0"/>
              </a:rPr>
              <a:t>a person whose employment is both casual and not in the course of the trade, business, profession, or occupation of his employer.</a:t>
            </a:r>
            <a:r>
              <a:rPr lang="en-US" sz="2400" dirty="0">
                <a:cs typeface="Times New Roman" panose="02020603050405020304" pitchFamily="18" charset="0"/>
              </a:rPr>
              <a:t>”</a:t>
            </a:r>
          </a:p>
          <a:p>
            <a:r>
              <a:rPr lang="en-US" sz="2400" dirty="0">
                <a:cs typeface="Times New Roman" panose="02020603050405020304" pitchFamily="18" charset="0"/>
              </a:rPr>
              <a:t>Conflict arises in cases of independent contractor vs. employee discussion. </a:t>
            </a:r>
            <a:endParaRPr lang="en-US" sz="2400" dirty="0"/>
          </a:p>
        </p:txBody>
      </p:sp>
    </p:spTree>
    <p:extLst>
      <p:ext uri="{BB962C8B-B14F-4D97-AF65-F5344CB8AC3E}">
        <p14:creationId xmlns:p14="http://schemas.microsoft.com/office/powerpoint/2010/main" val="12983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FD823F4-C59F-4F35-9A6D-8FC2B6ED6A59}"/>
              </a:ext>
            </a:extLst>
          </p:cNvPr>
          <p:cNvSpPr>
            <a:spLocks noGrp="1"/>
          </p:cNvSpPr>
          <p:nvPr>
            <p:ph type="title"/>
          </p:nvPr>
        </p:nvSpPr>
        <p:spPr>
          <a:xfrm>
            <a:off x="466722" y="586855"/>
            <a:ext cx="3201366" cy="3387497"/>
          </a:xfrm>
        </p:spPr>
        <p:txBody>
          <a:bodyPr anchor="b">
            <a:normAutofit/>
          </a:bodyPr>
          <a:lstStyle/>
          <a:p>
            <a:r>
              <a:rPr lang="en-US" sz="4000" b="1" dirty="0">
                <a:solidFill>
                  <a:srgbClr val="FFFFFF"/>
                </a:solidFill>
              </a:rPr>
              <a:t>Jurisdiction Over Out of State Injury </a:t>
            </a:r>
          </a:p>
        </p:txBody>
      </p:sp>
      <p:sp>
        <p:nvSpPr>
          <p:cNvPr id="3" name="Content Placeholder 2">
            <a:extLst>
              <a:ext uri="{FF2B5EF4-FFF2-40B4-BE49-F238E27FC236}">
                <a16:creationId xmlns:a16="http://schemas.microsoft.com/office/drawing/2014/main" xmlns="" id="{B1908AE2-D24B-4467-A14A-60B859F4EF25}"/>
              </a:ext>
            </a:extLst>
          </p:cNvPr>
          <p:cNvSpPr>
            <a:spLocks noGrp="1"/>
          </p:cNvSpPr>
          <p:nvPr>
            <p:ph idx="1"/>
          </p:nvPr>
        </p:nvSpPr>
        <p:spPr>
          <a:xfrm>
            <a:off x="4504548" y="744070"/>
            <a:ext cx="7541676" cy="5948277"/>
          </a:xfrm>
        </p:spPr>
        <p:txBody>
          <a:bodyPr anchor="ctr">
            <a:normAutofit/>
          </a:bodyPr>
          <a:lstStyle/>
          <a:p>
            <a:r>
              <a:rPr lang="en-US" sz="2000" dirty="0"/>
              <a:t>Claimant, a truck driver, was hired in South Carolina. </a:t>
            </a:r>
          </a:p>
          <a:p>
            <a:r>
              <a:rPr lang="en-US" sz="2000" dirty="0"/>
              <a:t>His employer was located in South Carolina. </a:t>
            </a:r>
          </a:p>
          <a:p>
            <a:r>
              <a:rPr lang="en-US" sz="2000" dirty="0"/>
              <a:t>Claimant was a South Carolina resident. </a:t>
            </a:r>
          </a:p>
          <a:p>
            <a:r>
              <a:rPr lang="en-US" sz="2000" dirty="0"/>
              <a:t>Claimant was hired over a telephone conversation, during the same conversation, the employer instructed the claimant to travel to Alabama to commence work. </a:t>
            </a:r>
          </a:p>
          <a:p>
            <a:r>
              <a:rPr lang="en-US" sz="2000" dirty="0"/>
              <a:t>Claimant received paycheck at his home in South Carolina.</a:t>
            </a:r>
          </a:p>
          <a:p>
            <a:r>
              <a:rPr lang="en-US" sz="2000" dirty="0"/>
              <a:t>Claimant kept his truck at his home in South Carolina. </a:t>
            </a:r>
          </a:p>
          <a:p>
            <a:r>
              <a:rPr lang="en-US" sz="2000" dirty="0"/>
              <a:t>Claimant started his road trips at his home in South Carolina. </a:t>
            </a:r>
          </a:p>
          <a:p>
            <a:r>
              <a:rPr lang="en-US" sz="2000" b="1" dirty="0"/>
              <a:t>On these facts, the South Carolina Supreme Court determined that the SCWCC could properly exercise jurisdiction over this claim, even though the injury occurred out of state. </a:t>
            </a:r>
          </a:p>
        </p:txBody>
      </p:sp>
      <p:sp>
        <p:nvSpPr>
          <p:cNvPr id="13" name="TextBox 12">
            <a:extLst>
              <a:ext uri="{FF2B5EF4-FFF2-40B4-BE49-F238E27FC236}">
                <a16:creationId xmlns:a16="http://schemas.microsoft.com/office/drawing/2014/main" xmlns="" id="{2539B3B9-8A24-4E5B-9C61-A7579C38D813}"/>
              </a:ext>
            </a:extLst>
          </p:cNvPr>
          <p:cNvSpPr txBox="1"/>
          <p:nvPr/>
        </p:nvSpPr>
        <p:spPr>
          <a:xfrm>
            <a:off x="4580964" y="392300"/>
            <a:ext cx="6956611" cy="9787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1" i="1" u="none" strike="noStrike" kern="1200" cap="none" spc="0" normalizeH="0" baseline="0" noProof="0" dirty="0">
                <a:ln>
                  <a:noFill/>
                </a:ln>
                <a:solidFill>
                  <a:prstClr val="black"/>
                </a:solidFill>
                <a:effectLst/>
                <a:uLnTx/>
                <a:uFillTx/>
                <a:latin typeface="+mj-lt"/>
                <a:ea typeface="+mn-ea"/>
                <a:cs typeface="+mn-cs"/>
              </a:rPr>
              <a:t>Hill v. Eagle Motor Lines </a:t>
            </a:r>
            <a:r>
              <a:rPr kumimoji="0" lang="en-US" sz="3200" b="1" i="0" u="none" strike="noStrike" kern="1200" cap="none" spc="0" normalizeH="0" baseline="0" noProof="0" dirty="0">
                <a:ln>
                  <a:noFill/>
                </a:ln>
                <a:solidFill>
                  <a:prstClr val="black"/>
                </a:solidFill>
                <a:effectLst/>
                <a:uLnTx/>
                <a:uFillTx/>
                <a:latin typeface="+mj-lt"/>
                <a:ea typeface="+mn-ea"/>
                <a:cs typeface="+mn-cs"/>
              </a:rPr>
              <a:t>(S.C. 2007) 373 S.C. 422, 645 S.E.2d 424</a:t>
            </a:r>
            <a:endParaRPr lang="en-US" sz="3200" b="1" dirty="0">
              <a:latin typeface="+mj-lt"/>
            </a:endParaRPr>
          </a:p>
        </p:txBody>
      </p:sp>
    </p:spTree>
    <p:extLst>
      <p:ext uri="{BB962C8B-B14F-4D97-AF65-F5344CB8AC3E}">
        <p14:creationId xmlns:p14="http://schemas.microsoft.com/office/powerpoint/2010/main" val="247530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9751F2F-F521-43C7-94DD-59A6BC005509}"/>
              </a:ext>
            </a:extLst>
          </p:cNvPr>
          <p:cNvSpPr>
            <a:spLocks noGrp="1"/>
          </p:cNvSpPr>
          <p:nvPr>
            <p:ph type="title"/>
          </p:nvPr>
        </p:nvSpPr>
        <p:spPr>
          <a:xfrm>
            <a:off x="418225" y="586855"/>
            <a:ext cx="3201366" cy="3387497"/>
          </a:xfrm>
        </p:spPr>
        <p:txBody>
          <a:bodyPr anchor="b">
            <a:normAutofit/>
          </a:bodyPr>
          <a:lstStyle/>
          <a:p>
            <a:r>
              <a:rPr lang="en-US" sz="4000" b="1" dirty="0">
                <a:solidFill>
                  <a:srgbClr val="FFFFFF"/>
                </a:solidFill>
              </a:rPr>
              <a:t>SC Case Law Regarding “Base of Operation”</a:t>
            </a:r>
          </a:p>
        </p:txBody>
      </p:sp>
      <p:sp>
        <p:nvSpPr>
          <p:cNvPr id="3" name="Content Placeholder 2">
            <a:extLst>
              <a:ext uri="{FF2B5EF4-FFF2-40B4-BE49-F238E27FC236}">
                <a16:creationId xmlns:a16="http://schemas.microsoft.com/office/drawing/2014/main" xmlns="" id="{D7A64633-0DB1-4AE7-B95A-13E52D31E2E8}"/>
              </a:ext>
            </a:extLst>
          </p:cNvPr>
          <p:cNvSpPr>
            <a:spLocks noGrp="1"/>
          </p:cNvSpPr>
          <p:nvPr>
            <p:ph idx="1"/>
          </p:nvPr>
        </p:nvSpPr>
        <p:spPr>
          <a:xfrm>
            <a:off x="4810259" y="1674216"/>
            <a:ext cx="6555347" cy="4521312"/>
          </a:xfrm>
        </p:spPr>
        <p:txBody>
          <a:bodyPr anchor="ctr">
            <a:normAutofit fontScale="92500" lnSpcReduction="10000"/>
          </a:bodyPr>
          <a:lstStyle/>
          <a:p>
            <a:r>
              <a:rPr lang="en-US" sz="2000" dirty="0"/>
              <a:t>Claimant was injured in North Carolina during a construction project.</a:t>
            </a:r>
          </a:p>
          <a:p>
            <a:r>
              <a:rPr lang="en-US" sz="2000" dirty="0"/>
              <a:t>Claimant was hired in North Carolina for that construction project.</a:t>
            </a:r>
          </a:p>
          <a:p>
            <a:r>
              <a:rPr lang="en-US" sz="2000" dirty="0"/>
              <a:t>Claimant’s regular and recurring employment with employer for several years prior to injury was nearly entirely based in South Carolina. </a:t>
            </a:r>
          </a:p>
          <a:p>
            <a:r>
              <a:rPr lang="en-US" sz="2000" dirty="0"/>
              <a:t>Claimant went to employer’s South Carolina office at least once during the project to be paid.</a:t>
            </a:r>
          </a:p>
          <a:p>
            <a:r>
              <a:rPr lang="en-US" sz="2000" dirty="0"/>
              <a:t>Claimant was taken back to employer’s office in South Carolina immediately following claimant’s injury. </a:t>
            </a:r>
          </a:p>
          <a:p>
            <a:r>
              <a:rPr lang="en-US" sz="2000" b="1" dirty="0"/>
              <a:t>The South Carolina Supreme Court found that Claimant’s employment was located in South Carolina, not North Carolina, and thus the South Carolina Workers’ Compensation Commission had jurisdiction to hear claim for benefits.</a:t>
            </a:r>
          </a:p>
        </p:txBody>
      </p:sp>
      <p:sp>
        <p:nvSpPr>
          <p:cNvPr id="4" name="TextBox 3">
            <a:extLst>
              <a:ext uri="{FF2B5EF4-FFF2-40B4-BE49-F238E27FC236}">
                <a16:creationId xmlns:a16="http://schemas.microsoft.com/office/drawing/2014/main" xmlns="" id="{6016B15B-CDFA-4F19-B9D2-1EFB8A816CFB}"/>
              </a:ext>
            </a:extLst>
          </p:cNvPr>
          <p:cNvSpPr txBox="1"/>
          <p:nvPr/>
        </p:nvSpPr>
        <p:spPr>
          <a:xfrm>
            <a:off x="4905632" y="586855"/>
            <a:ext cx="6203092" cy="1077218"/>
          </a:xfrm>
          <a:prstGeom prst="rect">
            <a:avLst/>
          </a:prstGeom>
          <a:noFill/>
        </p:spPr>
        <p:txBody>
          <a:bodyPr wrap="square" rtlCol="0">
            <a:spAutoFit/>
          </a:bodyPr>
          <a:lstStyle/>
          <a:p>
            <a:r>
              <a:rPr lang="en-US" sz="3200" b="1" i="1" dirty="0">
                <a:latin typeface="+mj-lt"/>
              </a:rPr>
              <a:t>Oxendine v. Davis </a:t>
            </a:r>
            <a:r>
              <a:rPr lang="en-US" sz="3200" b="1" dirty="0">
                <a:latin typeface="+mj-lt"/>
              </a:rPr>
              <a:t>(S.C. 2007) 373 S.C. 438, 646 S.E.2d 143</a:t>
            </a:r>
            <a:endParaRPr lang="en-US" sz="3200" b="1" dirty="0"/>
          </a:p>
        </p:txBody>
      </p:sp>
    </p:spTree>
    <p:extLst>
      <p:ext uri="{BB962C8B-B14F-4D97-AF65-F5344CB8AC3E}">
        <p14:creationId xmlns:p14="http://schemas.microsoft.com/office/powerpoint/2010/main" val="1530803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3257</Words>
  <Application>Microsoft Office PowerPoint</Application>
  <PresentationFormat>Custom</PresentationFormat>
  <Paragraphs>160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Determining Jurisdiction for Georgia, North Carolina, and South Carolina Workers’ Compensation Claims</vt:lpstr>
      <vt:lpstr>Overview</vt:lpstr>
      <vt:lpstr>Introduction</vt:lpstr>
      <vt:lpstr>Establishing Jurisdiction in South Carolina</vt:lpstr>
      <vt:lpstr>Four Prerequisites for SCWCC to have Jurisdiction</vt:lpstr>
      <vt:lpstr>Remember</vt:lpstr>
      <vt:lpstr>Exemption of Casual Employees and Certain Other Employments</vt:lpstr>
      <vt:lpstr>Jurisdiction Over Out of State Injury </vt:lpstr>
      <vt:lpstr>SC Case Law Regarding “Base of Operation”</vt:lpstr>
      <vt:lpstr>Estoppel and South Carolina Workers’ Compensation Case Law</vt:lpstr>
      <vt:lpstr>Determining Jurisdiction in North Carolina (N.C.G.S.A §97-36)</vt:lpstr>
      <vt:lpstr>The North Carolina Industrial Commission has Jurisdiction if…</vt:lpstr>
      <vt:lpstr>Don’t Forget</vt:lpstr>
      <vt:lpstr>Exceptions from Provisions of Article (§97-13)</vt:lpstr>
      <vt:lpstr>North Carolina Jurisdiction Based on Location of Employment Contract </vt:lpstr>
      <vt:lpstr>Principal Place of Employment Determination in North Carolina</vt:lpstr>
      <vt:lpstr>Determining Jurisdiction in Georgia</vt:lpstr>
      <vt:lpstr>Georgia Workers Compensation Commission has Jurisdiction…</vt:lpstr>
      <vt:lpstr>Keep in Mind</vt:lpstr>
      <vt:lpstr>Principal Location of the Employment Relationship</vt:lpstr>
      <vt:lpstr>Contract Expressly for Out-of-State Services</vt:lpstr>
      <vt:lpstr>Defendant’s Place of Business </vt:lpstr>
      <vt:lpstr>Comparing Jurisdictional Issues: Exercising Jurisdiction</vt:lpstr>
      <vt:lpstr>Comparing Jurisdictional Issues: Out of State Compensation for the Same Injury </vt:lpstr>
      <vt:lpstr>When it can go either way…</vt:lpstr>
      <vt:lpstr>Dual Jurisdiction Problems</vt:lpstr>
      <vt:lpstr>Scenarios in which Dual Jurisdiction May Arise</vt:lpstr>
      <vt:lpstr>Dual Jurisdiction Issues Cont.</vt:lpstr>
      <vt:lpstr>Some Quick Math…</vt:lpstr>
      <vt:lpstr> </vt:lpstr>
      <vt:lpstr>Answer</vt:lpstr>
      <vt:lpstr>Carolyn Marcus, Holder, Padgett, Littlejohn + Prickett (Raleigh, NC) Kelly F. Morrow, Robinson Gray (Columbia, SC) Gregg M. Porter, Savell Williams (Atlanta, GA)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Regan Cobb</dc:creator>
  <cp:lastModifiedBy>User</cp:lastModifiedBy>
  <cp:revision>4</cp:revision>
  <dcterms:created xsi:type="dcterms:W3CDTF">2021-08-08T19:37:34Z</dcterms:created>
  <dcterms:modified xsi:type="dcterms:W3CDTF">2021-09-08T18:00:32Z</dcterms:modified>
</cp:coreProperties>
</file>