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2.jpg" ContentType="image/jpe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4" r:id="rId2"/>
    <p:sldMasterId id="2147483726" r:id="rId3"/>
  </p:sldMasterIdLst>
  <p:notesMasterIdLst>
    <p:notesMasterId r:id="rId57"/>
  </p:notesMasterIdLst>
  <p:sldIdLst>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270" r:id="rId18"/>
    <p:sldId id="303" r:id="rId19"/>
    <p:sldId id="304" r:id="rId20"/>
    <p:sldId id="256" r:id="rId21"/>
    <p:sldId id="279"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5" r:id="rId36"/>
    <p:sldId id="284" r:id="rId37"/>
    <p:sldId id="271" r:id="rId38"/>
    <p:sldId id="281" r:id="rId39"/>
    <p:sldId id="272" r:id="rId40"/>
    <p:sldId id="273" r:id="rId41"/>
    <p:sldId id="306" r:id="rId42"/>
    <p:sldId id="307" r:id="rId43"/>
    <p:sldId id="853" r:id="rId44"/>
    <p:sldId id="274" r:id="rId45"/>
    <p:sldId id="854" r:id="rId46"/>
    <p:sldId id="855" r:id="rId47"/>
    <p:sldId id="856" r:id="rId48"/>
    <p:sldId id="283" r:id="rId49"/>
    <p:sldId id="858" r:id="rId50"/>
    <p:sldId id="859" r:id="rId51"/>
    <p:sldId id="860" r:id="rId52"/>
    <p:sldId id="861" r:id="rId53"/>
    <p:sldId id="857" r:id="rId54"/>
    <p:sldId id="862" r:id="rId55"/>
    <p:sldId id="863" r:id="rId56"/>
  </p:sldIdLst>
  <p:sldSz cx="12192000" cy="6858000"/>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55761-4B35-4B50-85EC-DC8B9D5289AC}" v="1" dt="2021-09-16T18:51:59.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p:scale>
          <a:sx n="79" d="100"/>
          <a:sy n="79" d="100"/>
        </p:scale>
        <p:origin x="-180" y="-2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y Sidbury" userId="f8b87f64-14de-413b-aaef-12f5fa035270" providerId="ADAL" clId="{D9255761-4B35-4B50-85EC-DC8B9D5289AC}"/>
    <pc:docChg chg="undo custSel delSld modSld delMainMaster">
      <pc:chgData name="Lacy Sidbury" userId="f8b87f64-14de-413b-aaef-12f5fa035270" providerId="ADAL" clId="{D9255761-4B35-4B50-85EC-DC8B9D5289AC}" dt="2021-09-16T19:51:49.148" v="58" actId="27636"/>
      <pc:docMkLst>
        <pc:docMk/>
      </pc:docMkLst>
      <pc:sldChg chg="modSp del mod">
        <pc:chgData name="Lacy Sidbury" userId="f8b87f64-14de-413b-aaef-12f5fa035270" providerId="ADAL" clId="{D9255761-4B35-4B50-85EC-DC8B9D5289AC}" dt="2021-09-16T18:50:55.145" v="50" actId="2696"/>
        <pc:sldMkLst>
          <pc:docMk/>
          <pc:sldMk cId="2221269182" sldId="256"/>
        </pc:sldMkLst>
        <pc:spChg chg="mod">
          <ac:chgData name="Lacy Sidbury" userId="f8b87f64-14de-413b-aaef-12f5fa035270" providerId="ADAL" clId="{D9255761-4B35-4B50-85EC-DC8B9D5289AC}" dt="2021-09-16T18:07:19.060" v="49" actId="20577"/>
          <ac:spMkLst>
            <pc:docMk/>
            <pc:sldMk cId="2221269182" sldId="256"/>
            <ac:spMk id="4" creationId="{00000000-0000-0000-0000-000000000000}"/>
          </ac:spMkLst>
        </pc:spChg>
      </pc:sldChg>
      <pc:sldChg chg="del">
        <pc:chgData name="Lacy Sidbury" userId="f8b87f64-14de-413b-aaef-12f5fa035270" providerId="ADAL" clId="{D9255761-4B35-4B50-85EC-DC8B9D5289AC}" dt="2021-09-16T18:50:55.145" v="50" actId="2696"/>
        <pc:sldMkLst>
          <pc:docMk/>
          <pc:sldMk cId="876818366" sldId="257"/>
        </pc:sldMkLst>
      </pc:sldChg>
      <pc:sldChg chg="del">
        <pc:chgData name="Lacy Sidbury" userId="f8b87f64-14de-413b-aaef-12f5fa035270" providerId="ADAL" clId="{D9255761-4B35-4B50-85EC-DC8B9D5289AC}" dt="2021-09-16T18:50:55.145" v="50" actId="2696"/>
        <pc:sldMkLst>
          <pc:docMk/>
          <pc:sldMk cId="3054270966" sldId="258"/>
        </pc:sldMkLst>
      </pc:sldChg>
      <pc:sldChg chg="del">
        <pc:chgData name="Lacy Sidbury" userId="f8b87f64-14de-413b-aaef-12f5fa035270" providerId="ADAL" clId="{D9255761-4B35-4B50-85EC-DC8B9D5289AC}" dt="2021-09-16T18:50:55.145" v="50" actId="2696"/>
        <pc:sldMkLst>
          <pc:docMk/>
          <pc:sldMk cId="4200699907" sldId="259"/>
        </pc:sldMkLst>
      </pc:sldChg>
      <pc:sldChg chg="del">
        <pc:chgData name="Lacy Sidbury" userId="f8b87f64-14de-413b-aaef-12f5fa035270" providerId="ADAL" clId="{D9255761-4B35-4B50-85EC-DC8B9D5289AC}" dt="2021-09-16T18:50:55.145" v="50" actId="2696"/>
        <pc:sldMkLst>
          <pc:docMk/>
          <pc:sldMk cId="4092822912" sldId="260"/>
        </pc:sldMkLst>
      </pc:sldChg>
      <pc:sldChg chg="modSp del mod">
        <pc:chgData name="Lacy Sidbury" userId="f8b87f64-14de-413b-aaef-12f5fa035270" providerId="ADAL" clId="{D9255761-4B35-4B50-85EC-DC8B9D5289AC}" dt="2021-09-16T18:51:59.304" v="51" actId="27636"/>
        <pc:sldMkLst>
          <pc:docMk/>
          <pc:sldMk cId="295723797" sldId="261"/>
        </pc:sldMkLst>
        <pc:spChg chg="mod">
          <ac:chgData name="Lacy Sidbury" userId="f8b87f64-14de-413b-aaef-12f5fa035270" providerId="ADAL" clId="{D9255761-4B35-4B50-85EC-DC8B9D5289AC}" dt="2021-09-16T18:51:59.304" v="51" actId="27636"/>
          <ac:spMkLst>
            <pc:docMk/>
            <pc:sldMk cId="295723797" sldId="261"/>
            <ac:spMk id="4" creationId="{00000000-0000-0000-0000-000000000000}"/>
          </ac:spMkLst>
        </pc:spChg>
      </pc:sldChg>
      <pc:sldChg chg="del">
        <pc:chgData name="Lacy Sidbury" userId="f8b87f64-14de-413b-aaef-12f5fa035270" providerId="ADAL" clId="{D9255761-4B35-4B50-85EC-DC8B9D5289AC}" dt="2021-09-16T18:50:55.145" v="50" actId="2696"/>
        <pc:sldMkLst>
          <pc:docMk/>
          <pc:sldMk cId="3803804427" sldId="262"/>
        </pc:sldMkLst>
      </pc:sldChg>
      <pc:sldChg chg="del">
        <pc:chgData name="Lacy Sidbury" userId="f8b87f64-14de-413b-aaef-12f5fa035270" providerId="ADAL" clId="{D9255761-4B35-4B50-85EC-DC8B9D5289AC}" dt="2021-09-16T18:50:55.145" v="50" actId="2696"/>
        <pc:sldMkLst>
          <pc:docMk/>
          <pc:sldMk cId="3060459736" sldId="263"/>
        </pc:sldMkLst>
      </pc:sldChg>
      <pc:sldChg chg="del">
        <pc:chgData name="Lacy Sidbury" userId="f8b87f64-14de-413b-aaef-12f5fa035270" providerId="ADAL" clId="{D9255761-4B35-4B50-85EC-DC8B9D5289AC}" dt="2021-09-16T18:50:55.145" v="50" actId="2696"/>
        <pc:sldMkLst>
          <pc:docMk/>
          <pc:sldMk cId="1838470998" sldId="264"/>
        </pc:sldMkLst>
      </pc:sldChg>
      <pc:sldChg chg="del">
        <pc:chgData name="Lacy Sidbury" userId="f8b87f64-14de-413b-aaef-12f5fa035270" providerId="ADAL" clId="{D9255761-4B35-4B50-85EC-DC8B9D5289AC}" dt="2021-09-16T18:50:55.145" v="50" actId="2696"/>
        <pc:sldMkLst>
          <pc:docMk/>
          <pc:sldMk cId="2619616293" sldId="265"/>
        </pc:sldMkLst>
      </pc:sldChg>
      <pc:sldChg chg="del">
        <pc:chgData name="Lacy Sidbury" userId="f8b87f64-14de-413b-aaef-12f5fa035270" providerId="ADAL" clId="{D9255761-4B35-4B50-85EC-DC8B9D5289AC}" dt="2021-09-16T18:50:55.145" v="50" actId="2696"/>
        <pc:sldMkLst>
          <pc:docMk/>
          <pc:sldMk cId="2140124526" sldId="266"/>
        </pc:sldMkLst>
      </pc:sldChg>
      <pc:sldChg chg="del">
        <pc:chgData name="Lacy Sidbury" userId="f8b87f64-14de-413b-aaef-12f5fa035270" providerId="ADAL" clId="{D9255761-4B35-4B50-85EC-DC8B9D5289AC}" dt="2021-09-16T18:50:55.145" v="50" actId="2696"/>
        <pc:sldMkLst>
          <pc:docMk/>
          <pc:sldMk cId="2073843294" sldId="267"/>
        </pc:sldMkLst>
      </pc:sldChg>
      <pc:sldChg chg="del">
        <pc:chgData name="Lacy Sidbury" userId="f8b87f64-14de-413b-aaef-12f5fa035270" providerId="ADAL" clId="{D9255761-4B35-4B50-85EC-DC8B9D5289AC}" dt="2021-09-16T18:50:55.145" v="50" actId="2696"/>
        <pc:sldMkLst>
          <pc:docMk/>
          <pc:sldMk cId="530772632" sldId="268"/>
        </pc:sldMkLst>
      </pc:sldChg>
      <pc:sldChg chg="del">
        <pc:chgData name="Lacy Sidbury" userId="f8b87f64-14de-413b-aaef-12f5fa035270" providerId="ADAL" clId="{D9255761-4B35-4B50-85EC-DC8B9D5289AC}" dt="2021-09-16T18:50:55.145" v="50" actId="2696"/>
        <pc:sldMkLst>
          <pc:docMk/>
          <pc:sldMk cId="3226961189" sldId="269"/>
        </pc:sldMkLst>
      </pc:sldChg>
      <pc:sldChg chg="del">
        <pc:chgData name="Lacy Sidbury" userId="f8b87f64-14de-413b-aaef-12f5fa035270" providerId="ADAL" clId="{D9255761-4B35-4B50-85EC-DC8B9D5289AC}" dt="2021-09-16T18:50:55.145" v="50" actId="2696"/>
        <pc:sldMkLst>
          <pc:docMk/>
          <pc:sldMk cId="946190167" sldId="271"/>
        </pc:sldMkLst>
      </pc:sldChg>
      <pc:sldChg chg="del">
        <pc:chgData name="Lacy Sidbury" userId="f8b87f64-14de-413b-aaef-12f5fa035270" providerId="ADAL" clId="{D9255761-4B35-4B50-85EC-DC8B9D5289AC}" dt="2021-09-16T18:50:55.145" v="50" actId="2696"/>
        <pc:sldMkLst>
          <pc:docMk/>
          <pc:sldMk cId="4177654576" sldId="272"/>
        </pc:sldMkLst>
      </pc:sldChg>
      <pc:sldChg chg="del">
        <pc:chgData name="Lacy Sidbury" userId="f8b87f64-14de-413b-aaef-12f5fa035270" providerId="ADAL" clId="{D9255761-4B35-4B50-85EC-DC8B9D5289AC}" dt="2021-09-16T18:50:55.145" v="50" actId="2696"/>
        <pc:sldMkLst>
          <pc:docMk/>
          <pc:sldMk cId="2274917225" sldId="273"/>
        </pc:sldMkLst>
      </pc:sldChg>
      <pc:sldChg chg="del">
        <pc:chgData name="Lacy Sidbury" userId="f8b87f64-14de-413b-aaef-12f5fa035270" providerId="ADAL" clId="{D9255761-4B35-4B50-85EC-DC8B9D5289AC}" dt="2021-09-16T18:50:55.145" v="50" actId="2696"/>
        <pc:sldMkLst>
          <pc:docMk/>
          <pc:sldMk cId="84035044" sldId="275"/>
        </pc:sldMkLst>
      </pc:sldChg>
      <pc:sldChg chg="del">
        <pc:chgData name="Lacy Sidbury" userId="f8b87f64-14de-413b-aaef-12f5fa035270" providerId="ADAL" clId="{D9255761-4B35-4B50-85EC-DC8B9D5289AC}" dt="2021-09-16T18:50:55.145" v="50" actId="2696"/>
        <pc:sldMkLst>
          <pc:docMk/>
          <pc:sldMk cId="511527016" sldId="279"/>
        </pc:sldMkLst>
      </pc:sldChg>
      <pc:sldChg chg="del">
        <pc:chgData name="Lacy Sidbury" userId="f8b87f64-14de-413b-aaef-12f5fa035270" providerId="ADAL" clId="{D9255761-4B35-4B50-85EC-DC8B9D5289AC}" dt="2021-09-16T18:50:55.145" v="50" actId="2696"/>
        <pc:sldMkLst>
          <pc:docMk/>
          <pc:sldMk cId="3857219563" sldId="281"/>
        </pc:sldMkLst>
      </pc:sldChg>
      <pc:sldChg chg="del">
        <pc:chgData name="Lacy Sidbury" userId="f8b87f64-14de-413b-aaef-12f5fa035270" providerId="ADAL" clId="{D9255761-4B35-4B50-85EC-DC8B9D5289AC}" dt="2021-09-16T18:50:55.145" v="50" actId="2696"/>
        <pc:sldMkLst>
          <pc:docMk/>
          <pc:sldMk cId="2026528744" sldId="284"/>
        </pc:sldMkLst>
      </pc:sldChg>
      <pc:sldChg chg="del">
        <pc:chgData name="Lacy Sidbury" userId="f8b87f64-14de-413b-aaef-12f5fa035270" providerId="ADAL" clId="{D9255761-4B35-4B50-85EC-DC8B9D5289AC}" dt="2021-09-16T18:50:55.145" v="50" actId="2696"/>
        <pc:sldMkLst>
          <pc:docMk/>
          <pc:sldMk cId="1904594027" sldId="286"/>
        </pc:sldMkLst>
      </pc:sldChg>
      <pc:sldChg chg="del">
        <pc:chgData name="Lacy Sidbury" userId="f8b87f64-14de-413b-aaef-12f5fa035270" providerId="ADAL" clId="{D9255761-4B35-4B50-85EC-DC8B9D5289AC}" dt="2021-09-16T18:50:55.145" v="50" actId="2696"/>
        <pc:sldMkLst>
          <pc:docMk/>
          <pc:sldMk cId="1787177809" sldId="287"/>
        </pc:sldMkLst>
      </pc:sldChg>
      <pc:sldChg chg="del">
        <pc:chgData name="Lacy Sidbury" userId="f8b87f64-14de-413b-aaef-12f5fa035270" providerId="ADAL" clId="{D9255761-4B35-4B50-85EC-DC8B9D5289AC}" dt="2021-09-16T18:50:55.145" v="50" actId="2696"/>
        <pc:sldMkLst>
          <pc:docMk/>
          <pc:sldMk cId="3882643728" sldId="288"/>
        </pc:sldMkLst>
      </pc:sldChg>
      <pc:sldChg chg="modSp mod">
        <pc:chgData name="Lacy Sidbury" userId="f8b87f64-14de-413b-aaef-12f5fa035270" providerId="ADAL" clId="{D9255761-4B35-4B50-85EC-DC8B9D5289AC}" dt="2021-09-16T17:38:23.315" v="35" actId="20577"/>
        <pc:sldMkLst>
          <pc:docMk/>
          <pc:sldMk cId="0" sldId="289"/>
        </pc:sldMkLst>
        <pc:spChg chg="mod">
          <ac:chgData name="Lacy Sidbury" userId="f8b87f64-14de-413b-aaef-12f5fa035270" providerId="ADAL" clId="{D9255761-4B35-4B50-85EC-DC8B9D5289AC}" dt="2021-09-16T17:38:23.315" v="35" actId="20577"/>
          <ac:spMkLst>
            <pc:docMk/>
            <pc:sldMk cId="0" sldId="289"/>
            <ac:spMk id="3" creationId="{00000000-0000-0000-0000-000000000000}"/>
          </ac:spMkLst>
        </pc:spChg>
      </pc:sldChg>
      <pc:sldChg chg="del">
        <pc:chgData name="Lacy Sidbury" userId="f8b87f64-14de-413b-aaef-12f5fa035270" providerId="ADAL" clId="{D9255761-4B35-4B50-85EC-DC8B9D5289AC}" dt="2021-09-16T17:40:32.539" v="36" actId="2696"/>
        <pc:sldMkLst>
          <pc:docMk/>
          <pc:sldMk cId="0" sldId="305"/>
        </pc:sldMkLst>
      </pc:sldChg>
      <pc:sldChg chg="modSp mod">
        <pc:chgData name="Lacy Sidbury" userId="f8b87f64-14de-413b-aaef-12f5fa035270" providerId="ADAL" clId="{D9255761-4B35-4B50-85EC-DC8B9D5289AC}" dt="2021-09-16T19:51:49.148" v="58" actId="27636"/>
        <pc:sldMkLst>
          <pc:docMk/>
          <pc:sldMk cId="4137226479" sldId="306"/>
        </pc:sldMkLst>
        <pc:spChg chg="mod">
          <ac:chgData name="Lacy Sidbury" userId="f8b87f64-14de-413b-aaef-12f5fa035270" providerId="ADAL" clId="{D9255761-4B35-4B50-85EC-DC8B9D5289AC}" dt="2021-09-16T19:51:49.148" v="58" actId="27636"/>
          <ac:spMkLst>
            <pc:docMk/>
            <pc:sldMk cId="4137226479" sldId="306"/>
            <ac:spMk id="3" creationId="{319FCE4E-AE45-4FC3-BCBD-B84F79383CC8}"/>
          </ac:spMkLst>
        </pc:spChg>
      </pc:sldChg>
      <pc:sldMasterChg chg="del delSldLayout">
        <pc:chgData name="Lacy Sidbury" userId="f8b87f64-14de-413b-aaef-12f5fa035270" providerId="ADAL" clId="{D9255761-4B35-4B50-85EC-DC8B9D5289AC}" dt="2021-09-16T18:50:55.145" v="50" actId="2696"/>
        <pc:sldMasterMkLst>
          <pc:docMk/>
          <pc:sldMasterMk cId="3664378917" sldId="2147483692"/>
        </pc:sldMasterMkLst>
        <pc:sldLayoutChg chg="del">
          <pc:chgData name="Lacy Sidbury" userId="f8b87f64-14de-413b-aaef-12f5fa035270" providerId="ADAL" clId="{D9255761-4B35-4B50-85EC-DC8B9D5289AC}" dt="2021-09-16T18:50:55.145" v="50" actId="2696"/>
          <pc:sldLayoutMkLst>
            <pc:docMk/>
            <pc:sldMasterMk cId="3664378917" sldId="2147483692"/>
            <pc:sldLayoutMk cId="3120575501" sldId="2147483693"/>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1038119751" sldId="2147483694"/>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3400555801" sldId="2147483695"/>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582799956" sldId="2147483696"/>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3235876099" sldId="2147483697"/>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2914852222" sldId="2147483698"/>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2553886159" sldId="2147483699"/>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3257211314" sldId="2147483700"/>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2556273074" sldId="2147483701"/>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1446621385" sldId="2147483702"/>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1241353980" sldId="2147483703"/>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1093491253" sldId="2147483705"/>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1642234054" sldId="2147483706"/>
          </pc:sldLayoutMkLst>
        </pc:sldLayoutChg>
        <pc:sldLayoutChg chg="del">
          <pc:chgData name="Lacy Sidbury" userId="f8b87f64-14de-413b-aaef-12f5fa035270" providerId="ADAL" clId="{D9255761-4B35-4B50-85EC-DC8B9D5289AC}" dt="2021-09-16T18:50:55.145" v="50" actId="2696"/>
          <pc:sldLayoutMkLst>
            <pc:docMk/>
            <pc:sldMasterMk cId="3664378917" sldId="2147483692"/>
            <pc:sldLayoutMk cId="264786057" sldId="2147483707"/>
          </pc:sldLayoutMkLst>
        </pc:sldLayoutChg>
      </pc:sldMaster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Confirmed</a:t>
            </a:r>
            <a:r>
              <a:rPr lang="en-US" sz="2000" b="1" baseline="0" dirty="0">
                <a:solidFill>
                  <a:schemeClr val="tx1"/>
                </a:solidFill>
              </a:rPr>
              <a:t> Positive Employees</a:t>
            </a:r>
          </a:p>
          <a:p>
            <a:pPr>
              <a:defRPr sz="1862" b="0" i="0" u="none" strike="noStrike" kern="1200" spc="0" baseline="0">
                <a:solidFill>
                  <a:schemeClr val="tx1">
                    <a:lumMod val="65000"/>
                    <a:lumOff val="35000"/>
                  </a:schemeClr>
                </a:solidFill>
                <a:latin typeface="+mn-lt"/>
                <a:ea typeface="+mn-ea"/>
                <a:cs typeface="+mn-cs"/>
              </a:defRPr>
            </a:pPr>
            <a:r>
              <a:rPr lang="en-US" sz="2000" b="1" baseline="0" dirty="0">
                <a:solidFill>
                  <a:schemeClr val="tx1"/>
                </a:solidFill>
              </a:rPr>
              <a:t>April 8, 2020 – September 8, 2021</a:t>
            </a:r>
            <a:endParaRPr lang="en-US" sz="2000" b="1" dirty="0">
              <a:solidFill>
                <a:schemeClr val="tx1"/>
              </a:solidFill>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Positive Cases</c:v>
                </c:pt>
              </c:strCache>
            </c:strRef>
          </c:tx>
          <c:spPr>
            <a:solidFill>
              <a:schemeClr val="accent1"/>
            </a:solidFill>
            <a:ln>
              <a:noFill/>
            </a:ln>
            <a:effectLst/>
          </c:spPr>
          <c:invertIfNegative val="0"/>
          <c:cat>
            <c:strRef>
              <c:f>Sheet1!$A$2:$A$8</c:f>
              <c:strCache>
                <c:ptCount val="6"/>
                <c:pt idx="0">
                  <c:v>April 8, 2020 - June 30, 2020</c:v>
                </c:pt>
                <c:pt idx="1">
                  <c:v>July 1, 2020 - September 30, 2020</c:v>
                </c:pt>
                <c:pt idx="2">
                  <c:v>October 1, 2020 - December 31, 2020</c:v>
                </c:pt>
                <c:pt idx="3">
                  <c:v>January 1, 2021 - March 31, 2021</c:v>
                </c:pt>
                <c:pt idx="4">
                  <c:v>April 1, 2021 - June 30, 2021</c:v>
                </c:pt>
                <c:pt idx="5">
                  <c:v>July 1, 2021 - September 8, 2021</c:v>
                </c:pt>
              </c:strCache>
            </c:strRef>
          </c:cat>
          <c:val>
            <c:numRef>
              <c:f>Sheet1!$B$2:$B$8</c:f>
              <c:numCache>
                <c:formatCode>General</c:formatCode>
                <c:ptCount val="7"/>
                <c:pt idx="0">
                  <c:v>100</c:v>
                </c:pt>
                <c:pt idx="1">
                  <c:v>194</c:v>
                </c:pt>
                <c:pt idx="2">
                  <c:v>195</c:v>
                </c:pt>
                <c:pt idx="3">
                  <c:v>155</c:v>
                </c:pt>
                <c:pt idx="4">
                  <c:v>38</c:v>
                </c:pt>
                <c:pt idx="5">
                  <c:v>296</c:v>
                </c:pt>
              </c:numCache>
            </c:numRef>
          </c:val>
          <c:extLst xmlns:c16r2="http://schemas.microsoft.com/office/drawing/2015/06/chart">
            <c:ext xmlns:c16="http://schemas.microsoft.com/office/drawing/2014/chart" uri="{C3380CC4-5D6E-409C-BE32-E72D297353CC}">
              <c16:uniqueId val="{00000000-E5F0-4190-8741-46CBCFC2A5D4}"/>
            </c:ext>
          </c:extLst>
        </c:ser>
        <c:ser>
          <c:idx val="1"/>
          <c:order val="1"/>
          <c:tx>
            <c:strRef>
              <c:f>Sheet1!$C$1</c:f>
              <c:strCache>
                <c:ptCount val="1"/>
                <c:pt idx="0">
                  <c:v>Alleged Work-Related</c:v>
                </c:pt>
              </c:strCache>
            </c:strRef>
          </c:tx>
          <c:spPr>
            <a:solidFill>
              <a:schemeClr val="accent3"/>
            </a:solidFill>
            <a:ln>
              <a:noFill/>
            </a:ln>
            <a:effectLst/>
          </c:spPr>
          <c:invertIfNegative val="0"/>
          <c:cat>
            <c:strRef>
              <c:f>Sheet1!$A$2:$A$8</c:f>
              <c:strCache>
                <c:ptCount val="6"/>
                <c:pt idx="0">
                  <c:v>April 8, 2020 - June 30, 2020</c:v>
                </c:pt>
                <c:pt idx="1">
                  <c:v>July 1, 2020 - September 30, 2020</c:v>
                </c:pt>
                <c:pt idx="2">
                  <c:v>October 1, 2020 - December 31, 2020</c:v>
                </c:pt>
                <c:pt idx="3">
                  <c:v>January 1, 2021 - March 31, 2021</c:v>
                </c:pt>
                <c:pt idx="4">
                  <c:v>April 1, 2021 - June 30, 2021</c:v>
                </c:pt>
                <c:pt idx="5">
                  <c:v>July 1, 2021 - September 8, 2021</c:v>
                </c:pt>
              </c:strCache>
            </c:strRef>
          </c:cat>
          <c:val>
            <c:numRef>
              <c:f>Sheet1!$C$2:$C$8</c:f>
              <c:numCache>
                <c:formatCode>General</c:formatCode>
                <c:ptCount val="7"/>
                <c:pt idx="0">
                  <c:v>10</c:v>
                </c:pt>
                <c:pt idx="1">
                  <c:v>22</c:v>
                </c:pt>
                <c:pt idx="2">
                  <c:v>12</c:v>
                </c:pt>
                <c:pt idx="3">
                  <c:v>6</c:v>
                </c:pt>
                <c:pt idx="4">
                  <c:v>0</c:v>
                </c:pt>
                <c:pt idx="5">
                  <c:v>15</c:v>
                </c:pt>
              </c:numCache>
            </c:numRef>
          </c:val>
          <c:extLst xmlns:c16r2="http://schemas.microsoft.com/office/drawing/2015/06/chart">
            <c:ext xmlns:c16="http://schemas.microsoft.com/office/drawing/2014/chart" uri="{C3380CC4-5D6E-409C-BE32-E72D297353CC}">
              <c16:uniqueId val="{00000001-E5F0-4190-8741-46CBCFC2A5D4}"/>
            </c:ext>
          </c:extLst>
        </c:ser>
        <c:ser>
          <c:idx val="2"/>
          <c:order val="2"/>
          <c:tx>
            <c:strRef>
              <c:f>Sheet1!$D$1</c:f>
              <c:strCache>
                <c:ptCount val="1"/>
                <c:pt idx="0">
                  <c:v>Confirmed Work-Related</c:v>
                </c:pt>
              </c:strCache>
            </c:strRef>
          </c:tx>
          <c:spPr>
            <a:solidFill>
              <a:schemeClr val="accent5"/>
            </a:solidFill>
            <a:ln>
              <a:noFill/>
            </a:ln>
            <a:effectLst/>
          </c:spPr>
          <c:invertIfNegative val="0"/>
          <c:cat>
            <c:strRef>
              <c:f>Sheet1!$A$2:$A$8</c:f>
              <c:strCache>
                <c:ptCount val="6"/>
                <c:pt idx="0">
                  <c:v>April 8, 2020 - June 30, 2020</c:v>
                </c:pt>
                <c:pt idx="1">
                  <c:v>July 1, 2020 - September 30, 2020</c:v>
                </c:pt>
                <c:pt idx="2">
                  <c:v>October 1, 2020 - December 31, 2020</c:v>
                </c:pt>
                <c:pt idx="3">
                  <c:v>January 1, 2021 - March 31, 2021</c:v>
                </c:pt>
                <c:pt idx="4">
                  <c:v>April 1, 2021 - June 30, 2021</c:v>
                </c:pt>
                <c:pt idx="5">
                  <c:v>July 1, 2021 - September 8, 2021</c:v>
                </c:pt>
              </c:strCache>
            </c:strRef>
          </c:cat>
          <c:val>
            <c:numRef>
              <c:f>Sheet1!$D$2:$D$8</c:f>
              <c:numCache>
                <c:formatCode>General</c:formatCode>
                <c:ptCount val="7"/>
                <c:pt idx="0">
                  <c:v>10</c:v>
                </c:pt>
                <c:pt idx="1">
                  <c:v>13</c:v>
                </c:pt>
                <c:pt idx="2">
                  <c:v>7</c:v>
                </c:pt>
                <c:pt idx="3">
                  <c:v>3</c:v>
                </c:pt>
                <c:pt idx="4">
                  <c:v>0</c:v>
                </c:pt>
                <c:pt idx="5">
                  <c:v>2</c:v>
                </c:pt>
              </c:numCache>
            </c:numRef>
          </c:val>
          <c:extLst xmlns:c16r2="http://schemas.microsoft.com/office/drawing/2015/06/chart">
            <c:ext xmlns:c16="http://schemas.microsoft.com/office/drawing/2014/chart" uri="{C3380CC4-5D6E-409C-BE32-E72D297353CC}">
              <c16:uniqueId val="{00000002-E5F0-4190-8741-46CBCFC2A5D4}"/>
            </c:ext>
          </c:extLst>
        </c:ser>
        <c:dLbls>
          <c:showLegendKey val="0"/>
          <c:showVal val="0"/>
          <c:showCatName val="0"/>
          <c:showSerName val="0"/>
          <c:showPercent val="0"/>
          <c:showBubbleSize val="0"/>
        </c:dLbls>
        <c:gapWidth val="219"/>
        <c:overlap val="-27"/>
        <c:axId val="82446208"/>
        <c:axId val="82447744"/>
      </c:barChart>
      <c:catAx>
        <c:axId val="8244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47744"/>
        <c:crosses val="autoZero"/>
        <c:auto val="1"/>
        <c:lblAlgn val="ctr"/>
        <c:lblOffset val="100"/>
        <c:noMultiLvlLbl val="0"/>
      </c:catAx>
      <c:valAx>
        <c:axId val="8244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4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A60B9-2EE8-405C-BE69-B0BF628759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8CF3B2-FA4B-400C-A4D1-8DB97EE8AC3A}">
      <dgm:prSet/>
      <dgm:spPr/>
      <dgm:t>
        <a:bodyPr/>
        <a:lstStyle/>
        <a:p>
          <a:r>
            <a:rPr lang="en-US" b="1" dirty="0"/>
            <a:t>Requests come in through Exposure Advisor</a:t>
          </a:r>
        </a:p>
      </dgm:t>
    </dgm:pt>
    <dgm:pt modelId="{7DAB5947-5E4E-4A6D-B7F6-372D81169DC8}" type="parTrans" cxnId="{BF1C7207-54B4-4D93-B57D-14D531A90E12}">
      <dgm:prSet/>
      <dgm:spPr/>
      <dgm:t>
        <a:bodyPr/>
        <a:lstStyle/>
        <a:p>
          <a:endParaRPr lang="en-US"/>
        </a:p>
      </dgm:t>
    </dgm:pt>
    <dgm:pt modelId="{B4420567-E50C-4497-9165-7005EB9E482B}" type="sibTrans" cxnId="{BF1C7207-54B4-4D93-B57D-14D531A90E12}">
      <dgm:prSet/>
      <dgm:spPr/>
      <dgm:t>
        <a:bodyPr/>
        <a:lstStyle/>
        <a:p>
          <a:endParaRPr lang="en-US"/>
        </a:p>
      </dgm:t>
    </dgm:pt>
    <dgm:pt modelId="{E2CE27EA-3AEF-49C5-A5D8-2E92B7652994}">
      <dgm:prSet/>
      <dgm:spPr/>
      <dgm:t>
        <a:bodyPr/>
        <a:lstStyle/>
        <a:p>
          <a:r>
            <a:rPr lang="en-US" b="1" dirty="0"/>
            <a:t>Health History Reported on Separate Form</a:t>
          </a:r>
        </a:p>
      </dgm:t>
    </dgm:pt>
    <dgm:pt modelId="{9600FA48-6C2E-4CA2-889D-D0AF9757C22B}" type="parTrans" cxnId="{FF2B85C9-29CD-4624-BD60-BE7761DA8DAC}">
      <dgm:prSet/>
      <dgm:spPr/>
      <dgm:t>
        <a:bodyPr/>
        <a:lstStyle/>
        <a:p>
          <a:endParaRPr lang="en-US"/>
        </a:p>
      </dgm:t>
    </dgm:pt>
    <dgm:pt modelId="{62B6CCA7-7EA9-4446-984A-E44BC5A0A8D5}" type="sibTrans" cxnId="{FF2B85C9-29CD-4624-BD60-BE7761DA8DAC}">
      <dgm:prSet/>
      <dgm:spPr/>
      <dgm:t>
        <a:bodyPr/>
        <a:lstStyle/>
        <a:p>
          <a:endParaRPr lang="en-US"/>
        </a:p>
      </dgm:t>
    </dgm:pt>
    <dgm:pt modelId="{67F8BBC6-DC3C-48A8-9D59-630464313DB4}">
      <dgm:prSet/>
      <dgm:spPr/>
      <dgm:t>
        <a:bodyPr/>
        <a:lstStyle/>
        <a:p>
          <a:r>
            <a:rPr lang="en-US" b="1" dirty="0"/>
            <a:t>Teammate and History Reviewed by Physician Panel</a:t>
          </a:r>
        </a:p>
      </dgm:t>
    </dgm:pt>
    <dgm:pt modelId="{E02162D4-157A-47A7-A6D4-5B792416491E}" type="parTrans" cxnId="{AC2290CD-9271-420F-AEA8-4CAC9CDCCA39}">
      <dgm:prSet/>
      <dgm:spPr/>
      <dgm:t>
        <a:bodyPr/>
        <a:lstStyle/>
        <a:p>
          <a:endParaRPr lang="en-US"/>
        </a:p>
      </dgm:t>
    </dgm:pt>
    <dgm:pt modelId="{D36ACFC4-B9C5-453F-9DF2-EE501D928230}" type="sibTrans" cxnId="{AC2290CD-9271-420F-AEA8-4CAC9CDCCA39}">
      <dgm:prSet/>
      <dgm:spPr/>
      <dgm:t>
        <a:bodyPr/>
        <a:lstStyle/>
        <a:p>
          <a:endParaRPr lang="en-US"/>
        </a:p>
      </dgm:t>
    </dgm:pt>
    <dgm:pt modelId="{769D22E9-D9DF-46F8-8DA1-3C95747A0EFE}">
      <dgm:prSet/>
      <dgm:spPr/>
      <dgm:t>
        <a:bodyPr/>
        <a:lstStyle/>
        <a:p>
          <a:r>
            <a:rPr lang="en-US" b="1" dirty="0"/>
            <a:t>Risk Determination Made</a:t>
          </a:r>
        </a:p>
      </dgm:t>
    </dgm:pt>
    <dgm:pt modelId="{8A52516A-809A-485E-9B3F-B3C5FE57679D}" type="parTrans" cxnId="{D68A3D7B-0D9F-4AA2-9B73-A19C6741B08E}">
      <dgm:prSet/>
      <dgm:spPr/>
      <dgm:t>
        <a:bodyPr/>
        <a:lstStyle/>
        <a:p>
          <a:endParaRPr lang="en-US"/>
        </a:p>
      </dgm:t>
    </dgm:pt>
    <dgm:pt modelId="{1BCFDCA2-4F45-4788-9C07-E1E7D96C607E}" type="sibTrans" cxnId="{D68A3D7B-0D9F-4AA2-9B73-A19C6741B08E}">
      <dgm:prSet/>
      <dgm:spPr/>
      <dgm:t>
        <a:bodyPr/>
        <a:lstStyle/>
        <a:p>
          <a:endParaRPr lang="en-US"/>
        </a:p>
      </dgm:t>
    </dgm:pt>
    <dgm:pt modelId="{F276C9C5-A34D-4527-8322-A032E451D9BC}">
      <dgm:prSet/>
      <dgm:spPr/>
      <dgm:t>
        <a:bodyPr/>
        <a:lstStyle/>
        <a:p>
          <a:r>
            <a:rPr lang="en-US" b="1" dirty="0"/>
            <a:t>Decision Communicated to Teammate, Manager and HR</a:t>
          </a:r>
        </a:p>
      </dgm:t>
    </dgm:pt>
    <dgm:pt modelId="{9682C30A-F5D2-4BCC-A22F-BA4769DF3028}" type="parTrans" cxnId="{B94385A5-7F24-4D6C-900D-D984F084572E}">
      <dgm:prSet/>
      <dgm:spPr/>
      <dgm:t>
        <a:bodyPr/>
        <a:lstStyle/>
        <a:p>
          <a:endParaRPr lang="en-US"/>
        </a:p>
      </dgm:t>
    </dgm:pt>
    <dgm:pt modelId="{2ADC0ECD-ADED-49D7-BCE2-381480AACDFE}" type="sibTrans" cxnId="{B94385A5-7F24-4D6C-900D-D984F084572E}">
      <dgm:prSet/>
      <dgm:spPr/>
      <dgm:t>
        <a:bodyPr/>
        <a:lstStyle/>
        <a:p>
          <a:endParaRPr lang="en-US"/>
        </a:p>
      </dgm:t>
    </dgm:pt>
    <dgm:pt modelId="{7DDD7B26-D79F-447B-A231-185D088148C9}">
      <dgm:prSet/>
      <dgm:spPr/>
      <dgm:t>
        <a:bodyPr/>
        <a:lstStyle/>
        <a:p>
          <a:r>
            <a:rPr lang="en-US" b="1" dirty="0"/>
            <a:t>Teammate May Appeal</a:t>
          </a:r>
        </a:p>
      </dgm:t>
    </dgm:pt>
    <dgm:pt modelId="{06453E53-E142-469A-9483-AF19729E7ACC}" type="parTrans" cxnId="{0060AC8B-CF7C-409C-8557-A632F2F1618F}">
      <dgm:prSet/>
      <dgm:spPr/>
      <dgm:t>
        <a:bodyPr/>
        <a:lstStyle/>
        <a:p>
          <a:endParaRPr lang="en-US"/>
        </a:p>
      </dgm:t>
    </dgm:pt>
    <dgm:pt modelId="{E8F7D8EC-C770-4899-81A6-F589367EA159}" type="sibTrans" cxnId="{0060AC8B-CF7C-409C-8557-A632F2F1618F}">
      <dgm:prSet/>
      <dgm:spPr/>
      <dgm:t>
        <a:bodyPr/>
        <a:lstStyle/>
        <a:p>
          <a:endParaRPr lang="en-US"/>
        </a:p>
      </dgm:t>
    </dgm:pt>
    <dgm:pt modelId="{36401C61-303B-467F-AB31-C844D08304A4}">
      <dgm:prSet/>
      <dgm:spPr/>
      <dgm:t>
        <a:bodyPr/>
        <a:lstStyle/>
        <a:p>
          <a:r>
            <a:rPr lang="en-US" b="1" dirty="0"/>
            <a:t>Those Determined to be At Risk Work with Their Manager to Determine Work Options</a:t>
          </a:r>
        </a:p>
      </dgm:t>
    </dgm:pt>
    <dgm:pt modelId="{76E49F1A-8864-408D-8E5E-0CCA4B719809}" type="parTrans" cxnId="{8ED2BBA0-4EFD-42DB-8846-02A7C996D66E}">
      <dgm:prSet/>
      <dgm:spPr/>
      <dgm:t>
        <a:bodyPr/>
        <a:lstStyle/>
        <a:p>
          <a:endParaRPr lang="en-US"/>
        </a:p>
      </dgm:t>
    </dgm:pt>
    <dgm:pt modelId="{ECA75F6C-F4B3-482A-B2C2-FD9A300B5A6C}" type="sibTrans" cxnId="{8ED2BBA0-4EFD-42DB-8846-02A7C996D66E}">
      <dgm:prSet/>
      <dgm:spPr/>
      <dgm:t>
        <a:bodyPr/>
        <a:lstStyle/>
        <a:p>
          <a:endParaRPr lang="en-US"/>
        </a:p>
      </dgm:t>
    </dgm:pt>
    <dgm:pt modelId="{96A92E1B-D4D2-4925-9EC7-F7A92272CAA6}" type="pres">
      <dgm:prSet presAssocID="{EF2A60B9-2EE8-405C-BE69-B0BF62875928}" presName="linear" presStyleCnt="0">
        <dgm:presLayoutVars>
          <dgm:animLvl val="lvl"/>
          <dgm:resizeHandles val="exact"/>
        </dgm:presLayoutVars>
      </dgm:prSet>
      <dgm:spPr/>
      <dgm:t>
        <a:bodyPr/>
        <a:lstStyle/>
        <a:p>
          <a:endParaRPr lang="en-US"/>
        </a:p>
      </dgm:t>
    </dgm:pt>
    <dgm:pt modelId="{EFBC2A72-0EB4-465E-87C9-97C1FAE7AD68}" type="pres">
      <dgm:prSet presAssocID="{718CF3B2-FA4B-400C-A4D1-8DB97EE8AC3A}" presName="parentText" presStyleLbl="node1" presStyleIdx="0" presStyleCnt="7" custLinFactNeighborX="-341" custLinFactNeighborY="-35306">
        <dgm:presLayoutVars>
          <dgm:chMax val="0"/>
          <dgm:bulletEnabled val="1"/>
        </dgm:presLayoutVars>
      </dgm:prSet>
      <dgm:spPr/>
      <dgm:t>
        <a:bodyPr/>
        <a:lstStyle/>
        <a:p>
          <a:endParaRPr lang="en-US"/>
        </a:p>
      </dgm:t>
    </dgm:pt>
    <dgm:pt modelId="{F5235842-7E76-42D8-B21A-09ADA67FA5D5}" type="pres">
      <dgm:prSet presAssocID="{B4420567-E50C-4497-9165-7005EB9E482B}" presName="spacer" presStyleCnt="0"/>
      <dgm:spPr/>
    </dgm:pt>
    <dgm:pt modelId="{EF763A64-E7D9-4096-B746-3FE213D1C6A2}" type="pres">
      <dgm:prSet presAssocID="{E2CE27EA-3AEF-49C5-A5D8-2E92B7652994}" presName="parentText" presStyleLbl="node1" presStyleIdx="1" presStyleCnt="7">
        <dgm:presLayoutVars>
          <dgm:chMax val="0"/>
          <dgm:bulletEnabled val="1"/>
        </dgm:presLayoutVars>
      </dgm:prSet>
      <dgm:spPr/>
      <dgm:t>
        <a:bodyPr/>
        <a:lstStyle/>
        <a:p>
          <a:endParaRPr lang="en-US"/>
        </a:p>
      </dgm:t>
    </dgm:pt>
    <dgm:pt modelId="{6729D9C7-BE1D-4413-8FBC-E92DEF895513}" type="pres">
      <dgm:prSet presAssocID="{62B6CCA7-7EA9-4446-984A-E44BC5A0A8D5}" presName="spacer" presStyleCnt="0"/>
      <dgm:spPr/>
    </dgm:pt>
    <dgm:pt modelId="{C6529F92-49BA-41BA-AA6A-68F64A96E3F5}" type="pres">
      <dgm:prSet presAssocID="{67F8BBC6-DC3C-48A8-9D59-630464313DB4}" presName="parentText" presStyleLbl="node1" presStyleIdx="2" presStyleCnt="7">
        <dgm:presLayoutVars>
          <dgm:chMax val="0"/>
          <dgm:bulletEnabled val="1"/>
        </dgm:presLayoutVars>
      </dgm:prSet>
      <dgm:spPr/>
      <dgm:t>
        <a:bodyPr/>
        <a:lstStyle/>
        <a:p>
          <a:endParaRPr lang="en-US"/>
        </a:p>
      </dgm:t>
    </dgm:pt>
    <dgm:pt modelId="{14C2EF2C-2F4B-4F11-8583-65F78748FDCA}" type="pres">
      <dgm:prSet presAssocID="{D36ACFC4-B9C5-453F-9DF2-EE501D928230}" presName="spacer" presStyleCnt="0"/>
      <dgm:spPr/>
    </dgm:pt>
    <dgm:pt modelId="{0029EC65-56E8-4E9F-A17C-4E75DC468646}" type="pres">
      <dgm:prSet presAssocID="{769D22E9-D9DF-46F8-8DA1-3C95747A0EFE}" presName="parentText" presStyleLbl="node1" presStyleIdx="3" presStyleCnt="7">
        <dgm:presLayoutVars>
          <dgm:chMax val="0"/>
          <dgm:bulletEnabled val="1"/>
        </dgm:presLayoutVars>
      </dgm:prSet>
      <dgm:spPr/>
      <dgm:t>
        <a:bodyPr/>
        <a:lstStyle/>
        <a:p>
          <a:endParaRPr lang="en-US"/>
        </a:p>
      </dgm:t>
    </dgm:pt>
    <dgm:pt modelId="{456FE1A5-4F64-486C-9DF5-9F4FA3669691}" type="pres">
      <dgm:prSet presAssocID="{1BCFDCA2-4F45-4788-9C07-E1E7D96C607E}" presName="spacer" presStyleCnt="0"/>
      <dgm:spPr/>
    </dgm:pt>
    <dgm:pt modelId="{E1B26B41-3DA0-490D-9A62-559AD55F92B2}" type="pres">
      <dgm:prSet presAssocID="{F276C9C5-A34D-4527-8322-A032E451D9BC}" presName="parentText" presStyleLbl="node1" presStyleIdx="4" presStyleCnt="7">
        <dgm:presLayoutVars>
          <dgm:chMax val="0"/>
          <dgm:bulletEnabled val="1"/>
        </dgm:presLayoutVars>
      </dgm:prSet>
      <dgm:spPr/>
      <dgm:t>
        <a:bodyPr/>
        <a:lstStyle/>
        <a:p>
          <a:endParaRPr lang="en-US"/>
        </a:p>
      </dgm:t>
    </dgm:pt>
    <dgm:pt modelId="{03A30D8D-B6F0-435F-890D-54CA8BC01C88}" type="pres">
      <dgm:prSet presAssocID="{2ADC0ECD-ADED-49D7-BCE2-381480AACDFE}" presName="spacer" presStyleCnt="0"/>
      <dgm:spPr/>
    </dgm:pt>
    <dgm:pt modelId="{702BE3DC-9ABD-4CBC-B430-6025457E4FC9}" type="pres">
      <dgm:prSet presAssocID="{7DDD7B26-D79F-447B-A231-185D088148C9}" presName="parentText" presStyleLbl="node1" presStyleIdx="5" presStyleCnt="7">
        <dgm:presLayoutVars>
          <dgm:chMax val="0"/>
          <dgm:bulletEnabled val="1"/>
        </dgm:presLayoutVars>
      </dgm:prSet>
      <dgm:spPr/>
      <dgm:t>
        <a:bodyPr/>
        <a:lstStyle/>
        <a:p>
          <a:endParaRPr lang="en-US"/>
        </a:p>
      </dgm:t>
    </dgm:pt>
    <dgm:pt modelId="{BC133745-9A6D-4635-8428-C7BD0FE79146}" type="pres">
      <dgm:prSet presAssocID="{E8F7D8EC-C770-4899-81A6-F589367EA159}" presName="spacer" presStyleCnt="0"/>
      <dgm:spPr/>
    </dgm:pt>
    <dgm:pt modelId="{0D28791F-8EEB-4563-B8F6-87AD565AEE48}" type="pres">
      <dgm:prSet presAssocID="{36401C61-303B-467F-AB31-C844D08304A4}" presName="parentText" presStyleLbl="node1" presStyleIdx="6" presStyleCnt="7" custLinFactNeighborY="-51403">
        <dgm:presLayoutVars>
          <dgm:chMax val="0"/>
          <dgm:bulletEnabled val="1"/>
        </dgm:presLayoutVars>
      </dgm:prSet>
      <dgm:spPr/>
      <dgm:t>
        <a:bodyPr/>
        <a:lstStyle/>
        <a:p>
          <a:endParaRPr lang="en-US"/>
        </a:p>
      </dgm:t>
    </dgm:pt>
  </dgm:ptLst>
  <dgm:cxnLst>
    <dgm:cxn modelId="{8ED2BBA0-4EFD-42DB-8846-02A7C996D66E}" srcId="{EF2A60B9-2EE8-405C-BE69-B0BF62875928}" destId="{36401C61-303B-467F-AB31-C844D08304A4}" srcOrd="6" destOrd="0" parTransId="{76E49F1A-8864-408D-8E5E-0CCA4B719809}" sibTransId="{ECA75F6C-F4B3-482A-B2C2-FD9A300B5A6C}"/>
    <dgm:cxn modelId="{574563A7-9614-4A54-96DE-05893B46CB34}" type="presOf" srcId="{E2CE27EA-3AEF-49C5-A5D8-2E92B7652994}" destId="{EF763A64-E7D9-4096-B746-3FE213D1C6A2}" srcOrd="0" destOrd="0" presId="urn:microsoft.com/office/officeart/2005/8/layout/vList2"/>
    <dgm:cxn modelId="{0060AC8B-CF7C-409C-8557-A632F2F1618F}" srcId="{EF2A60B9-2EE8-405C-BE69-B0BF62875928}" destId="{7DDD7B26-D79F-447B-A231-185D088148C9}" srcOrd="5" destOrd="0" parTransId="{06453E53-E142-469A-9483-AF19729E7ACC}" sibTransId="{E8F7D8EC-C770-4899-81A6-F589367EA159}"/>
    <dgm:cxn modelId="{A19E6D91-9833-4F72-804F-2CA0E1B7A2B3}" type="presOf" srcId="{36401C61-303B-467F-AB31-C844D08304A4}" destId="{0D28791F-8EEB-4563-B8F6-87AD565AEE48}" srcOrd="0" destOrd="0" presId="urn:microsoft.com/office/officeart/2005/8/layout/vList2"/>
    <dgm:cxn modelId="{37E685CD-D5A8-4458-977A-7134339FFC2D}" type="presOf" srcId="{EF2A60B9-2EE8-405C-BE69-B0BF62875928}" destId="{96A92E1B-D4D2-4925-9EC7-F7A92272CAA6}" srcOrd="0" destOrd="0" presId="urn:microsoft.com/office/officeart/2005/8/layout/vList2"/>
    <dgm:cxn modelId="{B94385A5-7F24-4D6C-900D-D984F084572E}" srcId="{EF2A60B9-2EE8-405C-BE69-B0BF62875928}" destId="{F276C9C5-A34D-4527-8322-A032E451D9BC}" srcOrd="4" destOrd="0" parTransId="{9682C30A-F5D2-4BCC-A22F-BA4769DF3028}" sibTransId="{2ADC0ECD-ADED-49D7-BCE2-381480AACDFE}"/>
    <dgm:cxn modelId="{417F63A4-C472-473D-8E7F-FE29B4E6FA16}" type="presOf" srcId="{F276C9C5-A34D-4527-8322-A032E451D9BC}" destId="{E1B26B41-3DA0-490D-9A62-559AD55F92B2}" srcOrd="0" destOrd="0" presId="urn:microsoft.com/office/officeart/2005/8/layout/vList2"/>
    <dgm:cxn modelId="{D68A3D7B-0D9F-4AA2-9B73-A19C6741B08E}" srcId="{EF2A60B9-2EE8-405C-BE69-B0BF62875928}" destId="{769D22E9-D9DF-46F8-8DA1-3C95747A0EFE}" srcOrd="3" destOrd="0" parTransId="{8A52516A-809A-485E-9B3F-B3C5FE57679D}" sibTransId="{1BCFDCA2-4F45-4788-9C07-E1E7D96C607E}"/>
    <dgm:cxn modelId="{C2AFF6A6-7D6D-4320-AE6E-7BCFE3A287A5}" type="presOf" srcId="{769D22E9-D9DF-46F8-8DA1-3C95747A0EFE}" destId="{0029EC65-56E8-4E9F-A17C-4E75DC468646}" srcOrd="0" destOrd="0" presId="urn:microsoft.com/office/officeart/2005/8/layout/vList2"/>
    <dgm:cxn modelId="{BF1C7207-54B4-4D93-B57D-14D531A90E12}" srcId="{EF2A60B9-2EE8-405C-BE69-B0BF62875928}" destId="{718CF3B2-FA4B-400C-A4D1-8DB97EE8AC3A}" srcOrd="0" destOrd="0" parTransId="{7DAB5947-5E4E-4A6D-B7F6-372D81169DC8}" sibTransId="{B4420567-E50C-4497-9165-7005EB9E482B}"/>
    <dgm:cxn modelId="{FF2B85C9-29CD-4624-BD60-BE7761DA8DAC}" srcId="{EF2A60B9-2EE8-405C-BE69-B0BF62875928}" destId="{E2CE27EA-3AEF-49C5-A5D8-2E92B7652994}" srcOrd="1" destOrd="0" parTransId="{9600FA48-6C2E-4CA2-889D-D0AF9757C22B}" sibTransId="{62B6CCA7-7EA9-4446-984A-E44BC5A0A8D5}"/>
    <dgm:cxn modelId="{8BAEAA4A-D66E-41A1-B850-EA2B79BC0221}" type="presOf" srcId="{67F8BBC6-DC3C-48A8-9D59-630464313DB4}" destId="{C6529F92-49BA-41BA-AA6A-68F64A96E3F5}" srcOrd="0" destOrd="0" presId="urn:microsoft.com/office/officeart/2005/8/layout/vList2"/>
    <dgm:cxn modelId="{AC2290CD-9271-420F-AEA8-4CAC9CDCCA39}" srcId="{EF2A60B9-2EE8-405C-BE69-B0BF62875928}" destId="{67F8BBC6-DC3C-48A8-9D59-630464313DB4}" srcOrd="2" destOrd="0" parTransId="{E02162D4-157A-47A7-A6D4-5B792416491E}" sibTransId="{D36ACFC4-B9C5-453F-9DF2-EE501D928230}"/>
    <dgm:cxn modelId="{F494E027-FF0F-400D-8619-738108031BAE}" type="presOf" srcId="{7DDD7B26-D79F-447B-A231-185D088148C9}" destId="{702BE3DC-9ABD-4CBC-B430-6025457E4FC9}" srcOrd="0" destOrd="0" presId="urn:microsoft.com/office/officeart/2005/8/layout/vList2"/>
    <dgm:cxn modelId="{0589B530-1AC5-49C6-96A6-D3D037C8815F}" type="presOf" srcId="{718CF3B2-FA4B-400C-A4D1-8DB97EE8AC3A}" destId="{EFBC2A72-0EB4-465E-87C9-97C1FAE7AD68}" srcOrd="0" destOrd="0" presId="urn:microsoft.com/office/officeart/2005/8/layout/vList2"/>
    <dgm:cxn modelId="{979450A3-9470-4C96-948E-B786A1F3ED9F}" type="presParOf" srcId="{96A92E1B-D4D2-4925-9EC7-F7A92272CAA6}" destId="{EFBC2A72-0EB4-465E-87C9-97C1FAE7AD68}" srcOrd="0" destOrd="0" presId="urn:microsoft.com/office/officeart/2005/8/layout/vList2"/>
    <dgm:cxn modelId="{37A100B4-D290-44F6-8358-6FF72BBA6CEA}" type="presParOf" srcId="{96A92E1B-D4D2-4925-9EC7-F7A92272CAA6}" destId="{F5235842-7E76-42D8-B21A-09ADA67FA5D5}" srcOrd="1" destOrd="0" presId="urn:microsoft.com/office/officeart/2005/8/layout/vList2"/>
    <dgm:cxn modelId="{0D24D59B-216B-4964-804F-94766CCA36F3}" type="presParOf" srcId="{96A92E1B-D4D2-4925-9EC7-F7A92272CAA6}" destId="{EF763A64-E7D9-4096-B746-3FE213D1C6A2}" srcOrd="2" destOrd="0" presId="urn:microsoft.com/office/officeart/2005/8/layout/vList2"/>
    <dgm:cxn modelId="{66565F8B-3BBF-43BC-87B5-C83A14B2E0CE}" type="presParOf" srcId="{96A92E1B-D4D2-4925-9EC7-F7A92272CAA6}" destId="{6729D9C7-BE1D-4413-8FBC-E92DEF895513}" srcOrd="3" destOrd="0" presId="urn:microsoft.com/office/officeart/2005/8/layout/vList2"/>
    <dgm:cxn modelId="{28325719-3497-4891-8681-6DD97138571C}" type="presParOf" srcId="{96A92E1B-D4D2-4925-9EC7-F7A92272CAA6}" destId="{C6529F92-49BA-41BA-AA6A-68F64A96E3F5}" srcOrd="4" destOrd="0" presId="urn:microsoft.com/office/officeart/2005/8/layout/vList2"/>
    <dgm:cxn modelId="{7EF1A8CB-12B9-41EF-BD81-45C298E586BC}" type="presParOf" srcId="{96A92E1B-D4D2-4925-9EC7-F7A92272CAA6}" destId="{14C2EF2C-2F4B-4F11-8583-65F78748FDCA}" srcOrd="5" destOrd="0" presId="urn:microsoft.com/office/officeart/2005/8/layout/vList2"/>
    <dgm:cxn modelId="{432C3216-D3DC-4628-9309-F2C30206CF78}" type="presParOf" srcId="{96A92E1B-D4D2-4925-9EC7-F7A92272CAA6}" destId="{0029EC65-56E8-4E9F-A17C-4E75DC468646}" srcOrd="6" destOrd="0" presId="urn:microsoft.com/office/officeart/2005/8/layout/vList2"/>
    <dgm:cxn modelId="{4929A1C5-9A87-4EE3-8493-FE8BBD860B91}" type="presParOf" srcId="{96A92E1B-D4D2-4925-9EC7-F7A92272CAA6}" destId="{456FE1A5-4F64-486C-9DF5-9F4FA3669691}" srcOrd="7" destOrd="0" presId="urn:microsoft.com/office/officeart/2005/8/layout/vList2"/>
    <dgm:cxn modelId="{655FD067-6BE9-4688-A9E8-5DE599C53D49}" type="presParOf" srcId="{96A92E1B-D4D2-4925-9EC7-F7A92272CAA6}" destId="{E1B26B41-3DA0-490D-9A62-559AD55F92B2}" srcOrd="8" destOrd="0" presId="urn:microsoft.com/office/officeart/2005/8/layout/vList2"/>
    <dgm:cxn modelId="{A213AE22-BFED-4D18-8241-4D32655B7447}" type="presParOf" srcId="{96A92E1B-D4D2-4925-9EC7-F7A92272CAA6}" destId="{03A30D8D-B6F0-435F-890D-54CA8BC01C88}" srcOrd="9" destOrd="0" presId="urn:microsoft.com/office/officeart/2005/8/layout/vList2"/>
    <dgm:cxn modelId="{8F27B5CD-58C4-433C-BB69-FDC2D8EE5392}" type="presParOf" srcId="{96A92E1B-D4D2-4925-9EC7-F7A92272CAA6}" destId="{702BE3DC-9ABD-4CBC-B430-6025457E4FC9}" srcOrd="10" destOrd="0" presId="urn:microsoft.com/office/officeart/2005/8/layout/vList2"/>
    <dgm:cxn modelId="{A562772F-9290-4427-B05B-F240EE8338DB}" type="presParOf" srcId="{96A92E1B-D4D2-4925-9EC7-F7A92272CAA6}" destId="{BC133745-9A6D-4635-8428-C7BD0FE79146}" srcOrd="11" destOrd="0" presId="urn:microsoft.com/office/officeart/2005/8/layout/vList2"/>
    <dgm:cxn modelId="{395CCE96-19A0-465A-91E9-53DC8A8193C1}" type="presParOf" srcId="{96A92E1B-D4D2-4925-9EC7-F7A92272CAA6}" destId="{0D28791F-8EEB-4563-B8F6-87AD565AEE4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6887" cy="466725"/>
          </a:xfrm>
          <a:prstGeom prst="rect">
            <a:avLst/>
          </a:prstGeom>
        </p:spPr>
        <p:txBody>
          <a:bodyPr vert="horz" lIns="91440" tIns="45720" rIns="91440" bIns="45720" rtlCol="0"/>
          <a:lstStyle>
            <a:lvl1pPr algn="r">
              <a:defRPr sz="1200"/>
            </a:lvl1pPr>
          </a:lstStyle>
          <a:p>
            <a:fld id="{F5E4B9F1-A0D2-487D-9CD0-CFFB583E8770}" type="datetimeFigureOut">
              <a:rPr lang="en-US" smtClean="0"/>
              <a:t>10/1/2021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59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8088"/>
            <a:ext cx="303688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8088"/>
            <a:ext cx="3036887" cy="466725"/>
          </a:xfrm>
          <a:prstGeom prst="rect">
            <a:avLst/>
          </a:prstGeom>
        </p:spPr>
        <p:txBody>
          <a:bodyPr vert="horz" lIns="91440" tIns="45720" rIns="91440" bIns="45720" rtlCol="0" anchor="b"/>
          <a:lstStyle>
            <a:lvl1pPr algn="r">
              <a:defRPr sz="1200"/>
            </a:lvl1pPr>
          </a:lstStyle>
          <a:p>
            <a:fld id="{83407988-445D-4E94-874B-9D13209E9FF8}" type="slidenum">
              <a:rPr lang="en-US" smtClean="0"/>
              <a:t>‹#›</a:t>
            </a:fld>
            <a:endParaRPr lang="en-US"/>
          </a:p>
        </p:txBody>
      </p:sp>
    </p:spTree>
    <p:extLst>
      <p:ext uri="{BB962C8B-B14F-4D97-AF65-F5344CB8AC3E}">
        <p14:creationId xmlns:p14="http://schemas.microsoft.com/office/powerpoint/2010/main" val="271827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response actions fall into 6 buckets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4EF33-AF87-467E-8E4E-D02B7ADDC4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487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23"/>
            <a:ext cx="12192000" cy="6857777"/>
          </a:xfrm>
          <a:prstGeom prst="rect">
            <a:avLst/>
          </a:prstGeom>
        </p:spPr>
      </p:pic>
      <p:sp>
        <p:nvSpPr>
          <p:cNvPr id="2" name="Holder 2"/>
          <p:cNvSpPr>
            <a:spLocks noGrp="1"/>
          </p:cNvSpPr>
          <p:nvPr>
            <p:ph type="ctrTitle"/>
          </p:nvPr>
        </p:nvSpPr>
        <p:spPr>
          <a:xfrm>
            <a:off x="1067055" y="933196"/>
            <a:ext cx="10057888" cy="615553"/>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411986" y="3512820"/>
            <a:ext cx="7368028" cy="553998"/>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5065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2B6A89-B621-444B-9595-BFD7072FE718}"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359055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2B6A89-B621-444B-9595-BFD7072FE718}"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87684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B6A89-B621-444B-9595-BFD7072FE718}"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1031549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B6A89-B621-444B-9595-BFD7072FE71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161136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2B6A89-B621-444B-9595-BFD7072FE71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2698467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B6A89-B621-444B-9595-BFD7072FE71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402660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B6A89-B621-444B-9595-BFD7072FE71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2422044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4005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2" name="Title 1"/>
          <p:cNvSpPr>
            <a:spLocks noGrp="1"/>
          </p:cNvSpPr>
          <p:nvPr>
            <p:ph type="ctrTitle"/>
          </p:nvPr>
        </p:nvSpPr>
        <p:spPr>
          <a:xfrm>
            <a:off x="1524000" y="2142701"/>
            <a:ext cx="9144000" cy="1981414"/>
          </a:xfrm>
        </p:spPr>
        <p:txBody>
          <a:bodyPr anchor="b">
            <a:normAutofit/>
          </a:bodyPr>
          <a:lstStyle>
            <a:lvl1pPr algn="ctr">
              <a:defRPr sz="5000" b="1"/>
            </a:lvl1pPr>
          </a:lstStyle>
          <a:p>
            <a:r>
              <a:rPr lang="en-US"/>
              <a:t>Click to edit Master title style</a:t>
            </a:r>
            <a:endParaRPr lang="en-US" dirty="0"/>
          </a:p>
        </p:txBody>
      </p:sp>
      <p:sp>
        <p:nvSpPr>
          <p:cNvPr id="3" name="Subtitle 2"/>
          <p:cNvSpPr>
            <a:spLocks noGrp="1"/>
          </p:cNvSpPr>
          <p:nvPr>
            <p:ph type="subTitle" idx="1"/>
          </p:nvPr>
        </p:nvSpPr>
        <p:spPr>
          <a:xfrm>
            <a:off x="1524000" y="4271747"/>
            <a:ext cx="9144000" cy="131359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6695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2" name="Title 1"/>
          <p:cNvSpPr>
            <a:spLocks noGrp="1"/>
          </p:cNvSpPr>
          <p:nvPr>
            <p:ph type="title"/>
          </p:nvPr>
        </p:nvSpPr>
        <p:spPr>
          <a:xfrm>
            <a:off x="1008229" y="365125"/>
            <a:ext cx="10175543" cy="1325563"/>
          </a:xfrm>
        </p:spPr>
        <p:txBody>
          <a:bodyPr>
            <a:normAutofit/>
          </a:bodyPr>
          <a:lstStyle>
            <a:lvl1pPr>
              <a:defRPr sz="4200" b="1"/>
            </a:lvl1pPr>
          </a:lstStyle>
          <a:p>
            <a:r>
              <a:rPr lang="en-US"/>
              <a:t>Click to edit Master title style</a:t>
            </a:r>
            <a:endParaRPr lang="en-US" dirty="0"/>
          </a:p>
        </p:txBody>
      </p:sp>
      <p:sp>
        <p:nvSpPr>
          <p:cNvPr id="3" name="Content Placeholder 2"/>
          <p:cNvSpPr>
            <a:spLocks noGrp="1"/>
          </p:cNvSpPr>
          <p:nvPr>
            <p:ph idx="1"/>
          </p:nvPr>
        </p:nvSpPr>
        <p:spPr>
          <a:xfrm>
            <a:off x="1008229" y="1825625"/>
            <a:ext cx="10175543" cy="3797253"/>
          </a:xfrm>
        </p:spPr>
        <p:txBody>
          <a:bodyPr/>
          <a:lstStyle>
            <a:lvl2pPr marL="685800" indent="-228600">
              <a:buFont typeface="Courier New" panose="02070309020205020404" pitchFamily="49" charset="0"/>
              <a:buChar char="o"/>
              <a:defRPr/>
            </a:lvl2pPr>
            <a:lvl3pPr marL="1143000" indent="-228600">
              <a:buFont typeface="Wingdings" panose="05000000000000000000" pitchFamily="2" charset="2"/>
              <a:buChar char="§"/>
              <a:defRPr/>
            </a:lvl3pPr>
            <a:lvl5pPr marL="2057400" indent="-228600">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63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95959"/>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7095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53F085-77FE-4EE5-81B9-23775DE9FDB5}"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226274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3F085-77FE-4EE5-81B9-23775DE9FDB5}"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2117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53F085-77FE-4EE5-81B9-23775DE9FDB5}"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43926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53F085-77FE-4EE5-81B9-23775DE9FDB5}"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3847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3F085-77FE-4EE5-81B9-23775DE9FDB5}"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2205714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53F085-77FE-4EE5-81B9-23775DE9FDB5}"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910117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53F085-77FE-4EE5-81B9-23775DE9FDB5}"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3179421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3F085-77FE-4EE5-81B9-23775DE9FDB5}"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274972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3F085-77FE-4EE5-81B9-23775DE9FDB5}"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D9AC-7691-47D5-BCC2-39668A7D4414}" type="slidenum">
              <a:rPr lang="en-US" smtClean="0"/>
              <a:t>‹#›</a:t>
            </a:fld>
            <a:endParaRPr lang="en-US"/>
          </a:p>
        </p:txBody>
      </p:sp>
    </p:spTree>
    <p:extLst>
      <p:ext uri="{BB962C8B-B14F-4D97-AF65-F5344CB8AC3E}">
        <p14:creationId xmlns:p14="http://schemas.microsoft.com/office/powerpoint/2010/main" val="357626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ntro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1969532"/>
            <a:ext cx="10363200" cy="1569660"/>
          </a:xfrm>
        </p:spPr>
        <p:txBody>
          <a:bodyPr>
            <a:spAutoFit/>
          </a:bodyPr>
          <a:lstStyle>
            <a:lvl1pPr>
              <a:defRPr sz="4800" b="1" i="0">
                <a:solidFill>
                  <a:srgbClr val="7F7F7F"/>
                </a:solidFill>
                <a:latin typeface="+mj-lt"/>
                <a:cs typeface="Verdana"/>
              </a:defRPr>
            </a:lvl1pPr>
          </a:lstStyle>
          <a:p>
            <a:r>
              <a:rPr lang="en-US" dirty="0"/>
              <a:t>Title of presentation </a:t>
            </a:r>
            <a:r>
              <a:rPr lang="en-US" dirty="0" err="1"/>
              <a:t>lorem</a:t>
            </a:r>
            <a:r>
              <a:rPr lang="en-US" dirty="0"/>
              <a:t> </a:t>
            </a:r>
            <a:r>
              <a:rPr lang="en-US" dirty="0" err="1"/>
              <a:t>ipsum</a:t>
            </a:r>
            <a:r>
              <a:rPr lang="en-US" dirty="0"/>
              <a:t> dolor two or three lines</a:t>
            </a:r>
          </a:p>
        </p:txBody>
      </p:sp>
      <p:sp>
        <p:nvSpPr>
          <p:cNvPr id="6" name="Subtitle 2"/>
          <p:cNvSpPr>
            <a:spLocks noGrp="1"/>
          </p:cNvSpPr>
          <p:nvPr>
            <p:ph type="subTitle" idx="1" hasCustomPrompt="1"/>
          </p:nvPr>
        </p:nvSpPr>
        <p:spPr>
          <a:xfrm>
            <a:off x="1828800" y="4114801"/>
            <a:ext cx="8534400" cy="799089"/>
          </a:xfrm>
        </p:spPr>
        <p:txBody>
          <a:bodyPr>
            <a:normAutofit/>
          </a:bodyPr>
          <a:lstStyle>
            <a:lvl1pPr marL="0" indent="0" algn="ctr">
              <a:buNone/>
              <a:defRPr sz="4000" b="0" i="0">
                <a:solidFill>
                  <a:srgbClr val="7F7F7F"/>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John S. Williams</a:t>
            </a:r>
          </a:p>
          <a:p>
            <a:endParaRPr lang="en-US" dirty="0"/>
          </a:p>
        </p:txBody>
      </p:sp>
      <p:sp>
        <p:nvSpPr>
          <p:cNvPr id="14" name="Text Placeholder 13"/>
          <p:cNvSpPr>
            <a:spLocks noGrp="1"/>
          </p:cNvSpPr>
          <p:nvPr>
            <p:ph type="body" sz="quarter" idx="10" hasCustomPrompt="1"/>
          </p:nvPr>
        </p:nvSpPr>
        <p:spPr>
          <a:xfrm>
            <a:off x="1828800" y="5597433"/>
            <a:ext cx="8534400" cy="659624"/>
          </a:xfrm>
        </p:spPr>
        <p:txBody>
          <a:bodyPr/>
          <a:lstStyle>
            <a:lvl1pPr marL="0" indent="0" algn="ctr">
              <a:buNone/>
              <a:defRPr sz="3200" b="0" i="0">
                <a:solidFill>
                  <a:schemeClr val="bg1">
                    <a:lumMod val="50000"/>
                  </a:schemeClr>
                </a:solidFill>
                <a:latin typeface="+mn-lt"/>
                <a:cs typeface="Verdana"/>
              </a:defRPr>
            </a:lvl1pPr>
          </a:lstStyle>
          <a:p>
            <a:r>
              <a:rPr lang="en-US" sz="2800" b="1" dirty="0"/>
              <a:t>McAngus Goudelock &amp; Courie</a:t>
            </a:r>
          </a:p>
        </p:txBody>
      </p:sp>
    </p:spTree>
    <p:extLst>
      <p:ext uri="{BB962C8B-B14F-4D97-AF65-F5344CB8AC3E}">
        <p14:creationId xmlns:p14="http://schemas.microsoft.com/office/powerpoint/2010/main" val="352326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95959"/>
                </a:solidFill>
                <a:latin typeface="Calibri"/>
                <a:cs typeface="Calibri"/>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0605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1304583"/>
            <a:ext cx="10972799" cy="1143000"/>
          </a:xfrm>
        </p:spPr>
        <p:txBody>
          <a:bodyPr>
            <a:normAutofit/>
          </a:bodyPr>
          <a:lstStyle>
            <a:lvl1pPr algn="l">
              <a:defRPr sz="3200" b="1" i="0">
                <a:solidFill>
                  <a:srgbClr val="7F7F7F"/>
                </a:solidFill>
                <a:latin typeface="+mn-lt"/>
                <a:cs typeface="Verdana"/>
              </a:defRPr>
            </a:lvl1pPr>
          </a:lstStyle>
          <a:p>
            <a:r>
              <a:rPr lang="en-US" dirty="0"/>
              <a:t>Headline sample on two lines </a:t>
            </a:r>
            <a:r>
              <a:rPr lang="en-US" dirty="0" err="1"/>
              <a:t>lorem</a:t>
            </a:r>
            <a:r>
              <a:rPr lang="en-US" dirty="0"/>
              <a:t> </a:t>
            </a:r>
            <a:r>
              <a:rPr lang="en-US" dirty="0" err="1"/>
              <a:t>ipsum</a:t>
            </a:r>
            <a:r>
              <a:rPr lang="en-US" dirty="0"/>
              <a:t> dolor sit ament </a:t>
            </a:r>
          </a:p>
        </p:txBody>
      </p:sp>
      <p:sp>
        <p:nvSpPr>
          <p:cNvPr id="9" name="Text Placeholder 8"/>
          <p:cNvSpPr>
            <a:spLocks noGrp="1"/>
          </p:cNvSpPr>
          <p:nvPr>
            <p:ph type="body" sz="quarter" idx="13" hasCustomPrompt="1"/>
          </p:nvPr>
        </p:nvSpPr>
        <p:spPr>
          <a:xfrm>
            <a:off x="609600" y="2607806"/>
            <a:ext cx="10972800" cy="3379387"/>
          </a:xfrm>
        </p:spPr>
        <p:txBody>
          <a:bodyPr wrap="square">
            <a:sp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b="0" i="0">
                <a:solidFill>
                  <a:srgbClr val="7F7F7F"/>
                </a:solidFill>
                <a:latin typeface="+mn-lt"/>
                <a:cs typeface="Verdana"/>
              </a:defRPr>
            </a:lvl1pPr>
            <a:lvl2pPr>
              <a:defRPr sz="2000">
                <a:solidFill>
                  <a:schemeClr val="bg1">
                    <a:lumMod val="50000"/>
                  </a:schemeClr>
                </a:solidFill>
                <a:latin typeface="+mn-lt"/>
                <a:ea typeface="Verdana" pitchFamily="34" charset="0"/>
                <a:cs typeface="Verdana" pitchFamily="34" charset="0"/>
              </a:defRPr>
            </a:lvl2pPr>
            <a:lvl3pPr marL="1143000" indent="-228600">
              <a:buFont typeface="Wingdings" panose="05000000000000000000" pitchFamily="2" charset="2"/>
              <a:buChar char="§"/>
              <a:defRPr sz="1800">
                <a:solidFill>
                  <a:schemeClr val="bg1">
                    <a:lumMod val="50000"/>
                  </a:schemeClr>
                </a:solidFill>
              </a:defRPr>
            </a:lvl3pPr>
          </a:lstStyle>
          <a:p>
            <a:pPr lvl="0"/>
            <a:r>
              <a:rPr lang="en-US" dirty="0"/>
              <a:t>Bullet </a:t>
            </a:r>
            <a:r>
              <a:rPr lang="en-US" dirty="0" err="1"/>
              <a:t>lorem</a:t>
            </a:r>
            <a:r>
              <a:rPr lang="en-US" dirty="0"/>
              <a:t> </a:t>
            </a:r>
            <a:r>
              <a:rPr lang="en-US" dirty="0" err="1"/>
              <a:t>ipsum</a:t>
            </a:r>
            <a:r>
              <a:rPr lang="en-US" dirty="0"/>
              <a:t> dolor sit ament</a:t>
            </a:r>
          </a:p>
          <a:p>
            <a:pPr lvl="1"/>
            <a:r>
              <a:rPr lang="en-US" dirty="0"/>
              <a:t>Bullet </a:t>
            </a:r>
            <a:r>
              <a:rPr lang="en-US" dirty="0" err="1"/>
              <a:t>lorem</a:t>
            </a:r>
            <a:r>
              <a:rPr lang="en-US" dirty="0"/>
              <a:t> </a:t>
            </a:r>
            <a:r>
              <a:rPr lang="en-US" dirty="0" err="1"/>
              <a:t>ipsum</a:t>
            </a:r>
            <a:r>
              <a:rPr lang="en-US" dirty="0"/>
              <a:t> dolor ament two lines </a:t>
            </a:r>
            <a:r>
              <a:rPr lang="en-US" dirty="0" err="1"/>
              <a:t>lorem</a:t>
            </a:r>
            <a:r>
              <a:rPr lang="en-US" dirty="0"/>
              <a:t> </a:t>
            </a:r>
            <a:r>
              <a:rPr lang="en-US" dirty="0" err="1"/>
              <a:t>ipsum</a:t>
            </a:r>
            <a:r>
              <a:rPr lang="en-US" dirty="0"/>
              <a:t> dolor sit ament </a:t>
            </a:r>
          </a:p>
          <a:p>
            <a:pPr lvl="2"/>
            <a:r>
              <a:rPr lang="en-US" dirty="0"/>
              <a:t>Bullet </a:t>
            </a:r>
            <a:r>
              <a:rPr lang="en-US" dirty="0" err="1"/>
              <a:t>lorem</a:t>
            </a:r>
            <a:r>
              <a:rPr lang="en-US" dirty="0"/>
              <a:t> </a:t>
            </a:r>
            <a:r>
              <a:rPr lang="en-US" dirty="0" err="1"/>
              <a:t>ipsum</a:t>
            </a:r>
            <a:r>
              <a:rPr lang="en-US" dirty="0"/>
              <a:t> dolor sit ament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Bullet </a:t>
            </a:r>
            <a:r>
              <a:rPr lang="en-US" dirty="0" err="1"/>
              <a:t>lorem</a:t>
            </a:r>
            <a:r>
              <a:rPr lang="en-US" dirty="0"/>
              <a:t> </a:t>
            </a:r>
            <a:r>
              <a:rPr lang="en-US" dirty="0" err="1"/>
              <a:t>ipsum</a:t>
            </a:r>
            <a:r>
              <a:rPr lang="en-US" dirty="0"/>
              <a:t> dolor ament two lines </a:t>
            </a:r>
            <a:r>
              <a:rPr lang="en-US" dirty="0" err="1"/>
              <a:t>lorem</a:t>
            </a:r>
            <a:r>
              <a:rPr lang="en-US" dirty="0"/>
              <a:t> </a:t>
            </a:r>
            <a:r>
              <a:rPr lang="en-US" dirty="0" err="1"/>
              <a:t>ipsum</a:t>
            </a:r>
            <a:r>
              <a:rPr lang="en-US" dirty="0"/>
              <a:t> dolor sit ament </a:t>
            </a:r>
          </a:p>
          <a:p>
            <a:pPr lvl="0"/>
            <a:r>
              <a:rPr lang="en-US" dirty="0"/>
              <a:t>Bullet </a:t>
            </a:r>
            <a:r>
              <a:rPr lang="en-US" dirty="0" err="1"/>
              <a:t>lorem</a:t>
            </a:r>
            <a:r>
              <a:rPr lang="en-US" dirty="0"/>
              <a:t> </a:t>
            </a:r>
            <a:r>
              <a:rPr lang="en-US" dirty="0" err="1"/>
              <a:t>ipsum</a:t>
            </a:r>
            <a:r>
              <a:rPr lang="en-US" dirty="0"/>
              <a:t> dolor sit ament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Bullet </a:t>
            </a:r>
            <a:r>
              <a:rPr lang="en-US" dirty="0" err="1"/>
              <a:t>lorem</a:t>
            </a:r>
            <a:r>
              <a:rPr lang="en-US" dirty="0"/>
              <a:t> </a:t>
            </a:r>
            <a:r>
              <a:rPr lang="en-US" dirty="0" err="1"/>
              <a:t>ipsum</a:t>
            </a:r>
            <a:r>
              <a:rPr lang="en-US" dirty="0"/>
              <a:t> dolor ament two lines </a:t>
            </a:r>
            <a:r>
              <a:rPr lang="en-US" dirty="0" err="1"/>
              <a:t>lorem</a:t>
            </a:r>
            <a:r>
              <a:rPr lang="en-US" dirty="0"/>
              <a:t> </a:t>
            </a:r>
            <a:r>
              <a:rPr lang="en-US" dirty="0" err="1"/>
              <a:t>ipsum</a:t>
            </a:r>
            <a:r>
              <a:rPr lang="en-US" dirty="0"/>
              <a:t> dolor sit ament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Bullet </a:t>
            </a:r>
            <a:r>
              <a:rPr lang="en-US" dirty="0" err="1"/>
              <a:t>lorem</a:t>
            </a:r>
            <a:r>
              <a:rPr lang="en-US" dirty="0"/>
              <a:t> </a:t>
            </a:r>
            <a:r>
              <a:rPr lang="en-US" dirty="0" err="1"/>
              <a:t>ipsum</a:t>
            </a:r>
            <a:r>
              <a:rPr lang="en-US" dirty="0"/>
              <a:t> dolor sit ament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dirty="0"/>
          </a:p>
        </p:txBody>
      </p:sp>
    </p:spTree>
    <p:extLst>
      <p:ext uri="{BB962C8B-B14F-4D97-AF65-F5344CB8AC3E}">
        <p14:creationId xmlns:p14="http://schemas.microsoft.com/office/powerpoint/2010/main" val="169727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48209" y="1408257"/>
            <a:ext cx="10699761" cy="4848907"/>
          </a:xfrm>
          <a:prstGeom prst="rect">
            <a:avLst/>
          </a:prstGeom>
        </p:spPr>
      </p:pic>
      <p:sp>
        <p:nvSpPr>
          <p:cNvPr id="2" name="Holder 2"/>
          <p:cNvSpPr>
            <a:spLocks noGrp="1"/>
          </p:cNvSpPr>
          <p:nvPr>
            <p:ph type="title"/>
          </p:nvPr>
        </p:nvSpPr>
        <p:spPr/>
        <p:txBody>
          <a:bodyPr lIns="0" tIns="0" rIns="0" bIns="0"/>
          <a:lstStyle>
            <a:lvl1pPr>
              <a:defRPr sz="2400" b="0" i="0">
                <a:solidFill>
                  <a:srgbClr val="595959"/>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21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198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2B6A89-B621-444B-9595-BFD7072FE71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246372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2B6A89-B621-444B-9595-BFD7072FE71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192733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2B6A89-B621-444B-9595-BFD7072FE71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327250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B6A89-B621-444B-9595-BFD7072FE71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74DD-5D1B-4A47-853A-65F7D5EDECB9}" type="slidenum">
              <a:rPr lang="en-US" smtClean="0"/>
              <a:t>‹#›</a:t>
            </a:fld>
            <a:endParaRPr lang="en-US"/>
          </a:p>
        </p:txBody>
      </p:sp>
    </p:spTree>
    <p:extLst>
      <p:ext uri="{BB962C8B-B14F-4D97-AF65-F5344CB8AC3E}">
        <p14:creationId xmlns:p14="http://schemas.microsoft.com/office/powerpoint/2010/main" val="25926467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37369" y="56388"/>
            <a:ext cx="8917259" cy="369332"/>
          </a:xfrm>
          <a:prstGeom prst="rect">
            <a:avLst/>
          </a:prstGeom>
        </p:spPr>
        <p:txBody>
          <a:bodyPr wrap="square" lIns="0" tIns="0" rIns="0" bIns="0">
            <a:spAutoFit/>
          </a:bodyPr>
          <a:lstStyle>
            <a:lvl1pPr>
              <a:defRPr sz="2400" b="0" i="0">
                <a:solidFill>
                  <a:srgbClr val="595959"/>
                </a:solidFill>
                <a:latin typeface="Calibri"/>
                <a:cs typeface="Calibri"/>
              </a:defRPr>
            </a:lvl1pPr>
          </a:lstStyle>
          <a:p>
            <a:endParaRPr/>
          </a:p>
        </p:txBody>
      </p:sp>
      <p:sp>
        <p:nvSpPr>
          <p:cNvPr id="3" name="Holder 3"/>
          <p:cNvSpPr>
            <a:spLocks noGrp="1"/>
          </p:cNvSpPr>
          <p:nvPr>
            <p:ph type="body" idx="1"/>
          </p:nvPr>
        </p:nvSpPr>
        <p:spPr>
          <a:xfrm>
            <a:off x="477943" y="1617979"/>
            <a:ext cx="11236112" cy="553998"/>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28241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B6A89-B621-444B-9595-BFD7072FE718}"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574DD-5D1B-4A47-853A-65F7D5EDECB9}" type="slidenum">
              <a:rPr lang="en-US" smtClean="0"/>
              <a:t>‹#›</a:t>
            </a:fld>
            <a:endParaRPr lang="en-US"/>
          </a:p>
        </p:txBody>
      </p:sp>
    </p:spTree>
    <p:extLst>
      <p:ext uri="{BB962C8B-B14F-4D97-AF65-F5344CB8AC3E}">
        <p14:creationId xmlns:p14="http://schemas.microsoft.com/office/powerpoint/2010/main" val="35676882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3F085-77FE-4EE5-81B9-23775DE9FDB5}"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5D9AC-7691-47D5-BCC2-39668A7D4414}" type="slidenum">
              <a:rPr lang="en-US" smtClean="0"/>
              <a:t>‹#›</a:t>
            </a:fld>
            <a:endParaRPr lang="en-US"/>
          </a:p>
        </p:txBody>
      </p:sp>
    </p:spTree>
    <p:extLst>
      <p:ext uri="{BB962C8B-B14F-4D97-AF65-F5344CB8AC3E}">
        <p14:creationId xmlns:p14="http://schemas.microsoft.com/office/powerpoint/2010/main" val="16182818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591055" y="933196"/>
            <a:ext cx="10057888" cy="1243930"/>
          </a:xfrm>
          <a:prstGeom prst="rect">
            <a:avLst/>
          </a:prstGeom>
        </p:spPr>
        <p:txBody>
          <a:bodyPr vert="horz" wrap="square" lIns="0" tIns="12700" rIns="0" bIns="0" rtlCol="0">
            <a:spAutoFit/>
          </a:bodyPr>
          <a:lstStyle/>
          <a:p>
            <a:pPr marL="2474595" marR="5080" indent="1395730">
              <a:spcBef>
                <a:spcPts val="100"/>
              </a:spcBef>
            </a:pPr>
            <a:r>
              <a:rPr spc="-25" dirty="0"/>
              <a:t>COVID</a:t>
            </a:r>
            <a:r>
              <a:rPr spc="-10" dirty="0"/>
              <a:t> </a:t>
            </a:r>
            <a:r>
              <a:rPr dirty="0"/>
              <a:t>and </a:t>
            </a:r>
            <a:r>
              <a:rPr spc="5" dirty="0"/>
              <a:t> </a:t>
            </a:r>
            <a:r>
              <a:rPr spc="-45" dirty="0"/>
              <a:t>Workers’</a:t>
            </a:r>
            <a:r>
              <a:rPr spc="-10" dirty="0"/>
              <a:t> Compensation</a:t>
            </a:r>
          </a:p>
        </p:txBody>
      </p:sp>
      <p:sp>
        <p:nvSpPr>
          <p:cNvPr id="3" name="object 3"/>
          <p:cNvSpPr txBox="1"/>
          <p:nvPr/>
        </p:nvSpPr>
        <p:spPr>
          <a:xfrm>
            <a:off x="5273749" y="3559462"/>
            <a:ext cx="3510833" cy="1479829"/>
          </a:xfrm>
          <a:prstGeom prst="rect">
            <a:avLst/>
          </a:prstGeom>
        </p:spPr>
        <p:txBody>
          <a:bodyPr vert="horz" wrap="square" lIns="0" tIns="17145" rIns="0" bIns="0" rtlCol="0">
            <a:spAutoFit/>
          </a:bodyPr>
          <a:lstStyle/>
          <a:p>
            <a:pPr marL="12065" marR="5080" algn="ctr">
              <a:lnSpc>
                <a:spcPct val="99100"/>
              </a:lnSpc>
              <a:spcBef>
                <a:spcPts val="135"/>
              </a:spcBef>
            </a:pPr>
            <a:r>
              <a:rPr sz="3200" b="1" spc="-5" dirty="0">
                <a:solidFill>
                  <a:prstClr val="black"/>
                </a:solidFill>
                <a:latin typeface="Calibri"/>
                <a:cs typeface="Calibri"/>
              </a:rPr>
              <a:t>Malcolm</a:t>
            </a:r>
            <a:r>
              <a:rPr sz="3200" b="1" spc="-75" dirty="0">
                <a:solidFill>
                  <a:prstClr val="black"/>
                </a:solidFill>
                <a:latin typeface="Calibri"/>
                <a:cs typeface="Calibri"/>
              </a:rPr>
              <a:t> </a:t>
            </a:r>
            <a:r>
              <a:rPr sz="3200" b="1" spc="-10" dirty="0">
                <a:solidFill>
                  <a:prstClr val="black"/>
                </a:solidFill>
                <a:latin typeface="Calibri"/>
                <a:cs typeface="Calibri"/>
              </a:rPr>
              <a:t>Crosland </a:t>
            </a:r>
            <a:r>
              <a:rPr lang="en-US" sz="3200" b="1" spc="-710" dirty="0">
                <a:solidFill>
                  <a:prstClr val="black"/>
                </a:solidFill>
                <a:latin typeface="Calibri"/>
                <a:cs typeface="Calibri"/>
              </a:rPr>
              <a:t> </a:t>
            </a:r>
            <a:r>
              <a:rPr lang="en-US" sz="3200" b="1" spc="-10" dirty="0">
                <a:solidFill>
                  <a:prstClr val="black"/>
                </a:solidFill>
                <a:latin typeface="Calibri"/>
                <a:cs typeface="Calibri"/>
              </a:rPr>
              <a:t>Steinberg Law Firm </a:t>
            </a:r>
            <a:r>
              <a:rPr sz="3200" b="1" spc="-10" dirty="0">
                <a:solidFill>
                  <a:prstClr val="black"/>
                </a:solidFill>
                <a:latin typeface="Calibri"/>
                <a:cs typeface="Calibri"/>
              </a:rPr>
              <a:t>Charleston, </a:t>
            </a:r>
            <a:r>
              <a:rPr sz="3200" b="1" spc="-5" dirty="0">
                <a:solidFill>
                  <a:prstClr val="black"/>
                </a:solidFill>
                <a:latin typeface="Calibri"/>
                <a:cs typeface="Calibri"/>
              </a:rPr>
              <a:t>SC</a:t>
            </a:r>
            <a:endParaRPr sz="3200" dirty="0">
              <a:solidFill>
                <a:prstClr val="black"/>
              </a:solidFill>
              <a:latin typeface="Calibri"/>
              <a:cs typeface="Calibri"/>
            </a:endParaRPr>
          </a:p>
        </p:txBody>
      </p:sp>
      <p:sp>
        <p:nvSpPr>
          <p:cNvPr id="4" name="object 4"/>
          <p:cNvSpPr txBox="1"/>
          <p:nvPr/>
        </p:nvSpPr>
        <p:spPr>
          <a:xfrm>
            <a:off x="1002760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1</a:t>
            </a:r>
            <a:endParaRPr sz="1200">
              <a:solidFill>
                <a:prstClr val="black"/>
              </a:solidFill>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85753" y="5205983"/>
            <a:ext cx="7904480" cy="0"/>
          </a:xfrm>
          <a:custGeom>
            <a:avLst/>
            <a:gdLst/>
            <a:ahLst/>
            <a:cxnLst/>
            <a:rect l="l" t="t" r="r" b="b"/>
            <a:pathLst>
              <a:path w="7904480">
                <a:moveTo>
                  <a:pt x="0" y="0"/>
                </a:moveTo>
                <a:lnTo>
                  <a:pt x="7904001" y="0"/>
                </a:lnTo>
              </a:path>
            </a:pathLst>
          </a:custGeom>
          <a:ln w="9525">
            <a:solidFill>
              <a:srgbClr val="D9D9D9"/>
            </a:solidFill>
          </a:ln>
        </p:spPr>
        <p:txBody>
          <a:bodyPr wrap="square" lIns="0" tIns="0" rIns="0" bIns="0" rtlCol="0"/>
          <a:lstStyle/>
          <a:p>
            <a:endParaRPr>
              <a:solidFill>
                <a:prstClr val="black"/>
              </a:solidFill>
              <a:latin typeface="Calibri"/>
            </a:endParaRPr>
          </a:p>
        </p:txBody>
      </p:sp>
      <p:grpSp>
        <p:nvGrpSpPr>
          <p:cNvPr id="3" name="object 3"/>
          <p:cNvGrpSpPr/>
          <p:nvPr/>
        </p:nvGrpSpPr>
        <p:grpSpPr>
          <a:xfrm>
            <a:off x="2485753" y="2617231"/>
            <a:ext cx="7904480" cy="1866264"/>
            <a:chOff x="961753" y="2617231"/>
            <a:chExt cx="7904480" cy="1866264"/>
          </a:xfrm>
        </p:grpSpPr>
        <p:sp>
          <p:nvSpPr>
            <p:cNvPr id="4" name="object 4"/>
            <p:cNvSpPr/>
            <p:nvPr/>
          </p:nvSpPr>
          <p:spPr>
            <a:xfrm>
              <a:off x="961753" y="2782823"/>
              <a:ext cx="7904480" cy="1615440"/>
            </a:xfrm>
            <a:custGeom>
              <a:avLst/>
              <a:gdLst/>
              <a:ahLst/>
              <a:cxnLst/>
              <a:rect l="l" t="t" r="r" b="b"/>
              <a:pathLst>
                <a:path w="7904480" h="1615439">
                  <a:moveTo>
                    <a:pt x="0" y="1615440"/>
                  </a:moveTo>
                  <a:lnTo>
                    <a:pt x="7904001" y="1615440"/>
                  </a:lnTo>
                </a:path>
                <a:path w="7904480" h="1615439">
                  <a:moveTo>
                    <a:pt x="0" y="807720"/>
                  </a:moveTo>
                  <a:lnTo>
                    <a:pt x="7904001" y="807720"/>
                  </a:lnTo>
                </a:path>
                <a:path w="7904480" h="1615439">
                  <a:moveTo>
                    <a:pt x="0" y="0"/>
                  </a:moveTo>
                  <a:lnTo>
                    <a:pt x="790400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1133580" y="2654137"/>
              <a:ext cx="7560945" cy="1793239"/>
            </a:xfrm>
            <a:custGeom>
              <a:avLst/>
              <a:gdLst/>
              <a:ahLst/>
              <a:cxnLst/>
              <a:rect l="l" t="t" r="r" b="b"/>
              <a:pathLst>
                <a:path w="7560945" h="1793239">
                  <a:moveTo>
                    <a:pt x="0" y="1793093"/>
                  </a:moveTo>
                  <a:lnTo>
                    <a:pt x="344700" y="1759366"/>
                  </a:lnTo>
                  <a:lnTo>
                    <a:pt x="686076" y="1503334"/>
                  </a:lnTo>
                  <a:lnTo>
                    <a:pt x="1030500" y="1372270"/>
                  </a:lnTo>
                  <a:lnTo>
                    <a:pt x="1374924" y="1210726"/>
                  </a:lnTo>
                  <a:lnTo>
                    <a:pt x="1719348" y="1113190"/>
                  </a:lnTo>
                  <a:lnTo>
                    <a:pt x="2060724" y="857158"/>
                  </a:lnTo>
                  <a:lnTo>
                    <a:pt x="2405148" y="726094"/>
                  </a:lnTo>
                  <a:lnTo>
                    <a:pt x="2749572" y="613318"/>
                  </a:lnTo>
                  <a:lnTo>
                    <a:pt x="3093996" y="710854"/>
                  </a:lnTo>
                  <a:lnTo>
                    <a:pt x="3435372" y="744382"/>
                  </a:lnTo>
                  <a:lnTo>
                    <a:pt x="3779796" y="500542"/>
                  </a:lnTo>
                  <a:lnTo>
                    <a:pt x="4124220" y="436534"/>
                  </a:lnTo>
                  <a:lnTo>
                    <a:pt x="4468644" y="241462"/>
                  </a:lnTo>
                  <a:lnTo>
                    <a:pt x="4810020" y="421294"/>
                  </a:lnTo>
                  <a:lnTo>
                    <a:pt x="5154444" y="274990"/>
                  </a:lnTo>
                  <a:lnTo>
                    <a:pt x="5498868" y="113446"/>
                  </a:lnTo>
                  <a:lnTo>
                    <a:pt x="5843292" y="143926"/>
                  </a:lnTo>
                  <a:lnTo>
                    <a:pt x="6184668" y="15910"/>
                  </a:lnTo>
                  <a:lnTo>
                    <a:pt x="6529092" y="0"/>
                  </a:lnTo>
                  <a:lnTo>
                    <a:pt x="6873516" y="79918"/>
                  </a:lnTo>
                  <a:lnTo>
                    <a:pt x="7217940" y="79918"/>
                  </a:lnTo>
                  <a:lnTo>
                    <a:pt x="7560349" y="162214"/>
                  </a:lnTo>
                </a:path>
              </a:pathLst>
            </a:custGeom>
            <a:ln w="28575">
              <a:solidFill>
                <a:srgbClr val="5B9BD5"/>
              </a:solidFill>
            </a:ln>
          </p:spPr>
          <p:txBody>
            <a:bodyPr wrap="square" lIns="0" tIns="0" rIns="0" bIns="0" rtlCol="0"/>
            <a:lstStyle/>
            <a:p>
              <a:endParaRPr>
                <a:solidFill>
                  <a:prstClr val="black"/>
                </a:solidFill>
                <a:latin typeface="Calibri"/>
              </a:endParaRPr>
            </a:p>
          </p:txBody>
        </p:sp>
        <p:pic>
          <p:nvPicPr>
            <p:cNvPr id="6" name="object 6"/>
            <p:cNvPicPr/>
            <p:nvPr/>
          </p:nvPicPr>
          <p:blipFill>
            <a:blip r:embed="rId2" cstate="print"/>
            <a:stretch>
              <a:fillRect/>
            </a:stretch>
          </p:blipFill>
          <p:spPr>
            <a:xfrm>
              <a:off x="1096627" y="4412503"/>
              <a:ext cx="70485" cy="70485"/>
            </a:xfrm>
            <a:prstGeom prst="rect">
              <a:avLst/>
            </a:prstGeom>
          </p:spPr>
        </p:pic>
        <p:pic>
          <p:nvPicPr>
            <p:cNvPr id="7" name="object 7"/>
            <p:cNvPicPr/>
            <p:nvPr/>
          </p:nvPicPr>
          <p:blipFill>
            <a:blip r:embed="rId3" cstate="print"/>
            <a:stretch>
              <a:fillRect/>
            </a:stretch>
          </p:blipFill>
          <p:spPr>
            <a:xfrm>
              <a:off x="1441051" y="4378975"/>
              <a:ext cx="70485" cy="70485"/>
            </a:xfrm>
            <a:prstGeom prst="rect">
              <a:avLst/>
            </a:prstGeom>
          </p:spPr>
        </p:pic>
        <p:pic>
          <p:nvPicPr>
            <p:cNvPr id="8" name="object 8"/>
            <p:cNvPicPr/>
            <p:nvPr/>
          </p:nvPicPr>
          <p:blipFill>
            <a:blip r:embed="rId4" cstate="print"/>
            <a:stretch>
              <a:fillRect/>
            </a:stretch>
          </p:blipFill>
          <p:spPr>
            <a:xfrm>
              <a:off x="1785475" y="4119895"/>
              <a:ext cx="70485" cy="70485"/>
            </a:xfrm>
            <a:prstGeom prst="rect">
              <a:avLst/>
            </a:prstGeom>
          </p:spPr>
        </p:pic>
        <p:pic>
          <p:nvPicPr>
            <p:cNvPr id="9" name="object 9"/>
            <p:cNvPicPr/>
            <p:nvPr/>
          </p:nvPicPr>
          <p:blipFill>
            <a:blip r:embed="rId4" cstate="print"/>
            <a:stretch>
              <a:fillRect/>
            </a:stretch>
          </p:blipFill>
          <p:spPr>
            <a:xfrm>
              <a:off x="2129899" y="3991879"/>
              <a:ext cx="70485" cy="70485"/>
            </a:xfrm>
            <a:prstGeom prst="rect">
              <a:avLst/>
            </a:prstGeom>
          </p:spPr>
        </p:pic>
        <p:pic>
          <p:nvPicPr>
            <p:cNvPr id="10" name="object 10"/>
            <p:cNvPicPr/>
            <p:nvPr/>
          </p:nvPicPr>
          <p:blipFill>
            <a:blip r:embed="rId4" cstate="print"/>
            <a:stretch>
              <a:fillRect/>
            </a:stretch>
          </p:blipFill>
          <p:spPr>
            <a:xfrm>
              <a:off x="2471275" y="3830335"/>
              <a:ext cx="70485" cy="70485"/>
            </a:xfrm>
            <a:prstGeom prst="rect">
              <a:avLst/>
            </a:prstGeom>
          </p:spPr>
        </p:pic>
        <p:pic>
          <p:nvPicPr>
            <p:cNvPr id="11" name="object 11"/>
            <p:cNvPicPr/>
            <p:nvPr/>
          </p:nvPicPr>
          <p:blipFill>
            <a:blip r:embed="rId4" cstate="print"/>
            <a:stretch>
              <a:fillRect/>
            </a:stretch>
          </p:blipFill>
          <p:spPr>
            <a:xfrm>
              <a:off x="2815699" y="3732799"/>
              <a:ext cx="70485" cy="70485"/>
            </a:xfrm>
            <a:prstGeom prst="rect">
              <a:avLst/>
            </a:prstGeom>
          </p:spPr>
        </p:pic>
        <p:pic>
          <p:nvPicPr>
            <p:cNvPr id="12" name="object 12"/>
            <p:cNvPicPr/>
            <p:nvPr/>
          </p:nvPicPr>
          <p:blipFill>
            <a:blip r:embed="rId3" cstate="print"/>
            <a:stretch>
              <a:fillRect/>
            </a:stretch>
          </p:blipFill>
          <p:spPr>
            <a:xfrm>
              <a:off x="3160123" y="3473719"/>
              <a:ext cx="70485" cy="70485"/>
            </a:xfrm>
            <a:prstGeom prst="rect">
              <a:avLst/>
            </a:prstGeom>
          </p:spPr>
        </p:pic>
        <p:pic>
          <p:nvPicPr>
            <p:cNvPr id="13" name="object 13"/>
            <p:cNvPicPr/>
            <p:nvPr/>
          </p:nvPicPr>
          <p:blipFill>
            <a:blip r:embed="rId2" cstate="print"/>
            <a:stretch>
              <a:fillRect/>
            </a:stretch>
          </p:blipFill>
          <p:spPr>
            <a:xfrm>
              <a:off x="3504547" y="3345703"/>
              <a:ext cx="70485" cy="70485"/>
            </a:xfrm>
            <a:prstGeom prst="rect">
              <a:avLst/>
            </a:prstGeom>
          </p:spPr>
        </p:pic>
        <p:pic>
          <p:nvPicPr>
            <p:cNvPr id="14" name="object 14"/>
            <p:cNvPicPr/>
            <p:nvPr/>
          </p:nvPicPr>
          <p:blipFill>
            <a:blip r:embed="rId3" cstate="print"/>
            <a:stretch>
              <a:fillRect/>
            </a:stretch>
          </p:blipFill>
          <p:spPr>
            <a:xfrm>
              <a:off x="3845923" y="3232927"/>
              <a:ext cx="70485" cy="70485"/>
            </a:xfrm>
            <a:prstGeom prst="rect">
              <a:avLst/>
            </a:prstGeom>
          </p:spPr>
        </p:pic>
        <p:pic>
          <p:nvPicPr>
            <p:cNvPr id="15" name="object 15"/>
            <p:cNvPicPr/>
            <p:nvPr/>
          </p:nvPicPr>
          <p:blipFill>
            <a:blip r:embed="rId2" cstate="print"/>
            <a:stretch>
              <a:fillRect/>
            </a:stretch>
          </p:blipFill>
          <p:spPr>
            <a:xfrm>
              <a:off x="4190347" y="3327415"/>
              <a:ext cx="70485" cy="70485"/>
            </a:xfrm>
            <a:prstGeom prst="rect">
              <a:avLst/>
            </a:prstGeom>
          </p:spPr>
        </p:pic>
        <p:pic>
          <p:nvPicPr>
            <p:cNvPr id="16" name="object 16"/>
            <p:cNvPicPr/>
            <p:nvPr/>
          </p:nvPicPr>
          <p:blipFill>
            <a:blip r:embed="rId4" cstate="print"/>
            <a:stretch>
              <a:fillRect/>
            </a:stretch>
          </p:blipFill>
          <p:spPr>
            <a:xfrm>
              <a:off x="4534771" y="3360943"/>
              <a:ext cx="70485" cy="70485"/>
            </a:xfrm>
            <a:prstGeom prst="rect">
              <a:avLst/>
            </a:prstGeom>
          </p:spPr>
        </p:pic>
        <p:pic>
          <p:nvPicPr>
            <p:cNvPr id="17" name="object 17"/>
            <p:cNvPicPr/>
            <p:nvPr/>
          </p:nvPicPr>
          <p:blipFill>
            <a:blip r:embed="rId3" cstate="print"/>
            <a:stretch>
              <a:fillRect/>
            </a:stretch>
          </p:blipFill>
          <p:spPr>
            <a:xfrm>
              <a:off x="4879195" y="3120151"/>
              <a:ext cx="70485" cy="70485"/>
            </a:xfrm>
            <a:prstGeom prst="rect">
              <a:avLst/>
            </a:prstGeom>
          </p:spPr>
        </p:pic>
        <p:pic>
          <p:nvPicPr>
            <p:cNvPr id="18" name="object 18"/>
            <p:cNvPicPr/>
            <p:nvPr/>
          </p:nvPicPr>
          <p:blipFill>
            <a:blip r:embed="rId4" cstate="print"/>
            <a:stretch>
              <a:fillRect/>
            </a:stretch>
          </p:blipFill>
          <p:spPr>
            <a:xfrm>
              <a:off x="5220571" y="3053095"/>
              <a:ext cx="70485" cy="70485"/>
            </a:xfrm>
            <a:prstGeom prst="rect">
              <a:avLst/>
            </a:prstGeom>
          </p:spPr>
        </p:pic>
        <p:pic>
          <p:nvPicPr>
            <p:cNvPr id="19" name="object 19"/>
            <p:cNvPicPr/>
            <p:nvPr/>
          </p:nvPicPr>
          <p:blipFill>
            <a:blip r:embed="rId3" cstate="print"/>
            <a:stretch>
              <a:fillRect/>
            </a:stretch>
          </p:blipFill>
          <p:spPr>
            <a:xfrm>
              <a:off x="5564995" y="2861071"/>
              <a:ext cx="70485" cy="70485"/>
            </a:xfrm>
            <a:prstGeom prst="rect">
              <a:avLst/>
            </a:prstGeom>
          </p:spPr>
        </p:pic>
        <p:pic>
          <p:nvPicPr>
            <p:cNvPr id="20" name="object 20"/>
            <p:cNvPicPr/>
            <p:nvPr/>
          </p:nvPicPr>
          <p:blipFill>
            <a:blip r:embed="rId4" cstate="print"/>
            <a:stretch>
              <a:fillRect/>
            </a:stretch>
          </p:blipFill>
          <p:spPr>
            <a:xfrm>
              <a:off x="5909419" y="3037855"/>
              <a:ext cx="70485" cy="70485"/>
            </a:xfrm>
            <a:prstGeom prst="rect">
              <a:avLst/>
            </a:prstGeom>
          </p:spPr>
        </p:pic>
        <p:pic>
          <p:nvPicPr>
            <p:cNvPr id="21" name="object 21"/>
            <p:cNvPicPr/>
            <p:nvPr/>
          </p:nvPicPr>
          <p:blipFill>
            <a:blip r:embed="rId4" cstate="print"/>
            <a:stretch>
              <a:fillRect/>
            </a:stretch>
          </p:blipFill>
          <p:spPr>
            <a:xfrm>
              <a:off x="6253843" y="2891551"/>
              <a:ext cx="70485" cy="70485"/>
            </a:xfrm>
            <a:prstGeom prst="rect">
              <a:avLst/>
            </a:prstGeom>
          </p:spPr>
        </p:pic>
        <p:pic>
          <p:nvPicPr>
            <p:cNvPr id="22" name="object 22"/>
            <p:cNvPicPr/>
            <p:nvPr/>
          </p:nvPicPr>
          <p:blipFill>
            <a:blip r:embed="rId4" cstate="print"/>
            <a:stretch>
              <a:fillRect/>
            </a:stretch>
          </p:blipFill>
          <p:spPr>
            <a:xfrm>
              <a:off x="6595219" y="2730007"/>
              <a:ext cx="70485" cy="70485"/>
            </a:xfrm>
            <a:prstGeom prst="rect">
              <a:avLst/>
            </a:prstGeom>
          </p:spPr>
        </p:pic>
        <p:pic>
          <p:nvPicPr>
            <p:cNvPr id="23" name="object 23"/>
            <p:cNvPicPr/>
            <p:nvPr/>
          </p:nvPicPr>
          <p:blipFill>
            <a:blip r:embed="rId4" cstate="print"/>
            <a:stretch>
              <a:fillRect/>
            </a:stretch>
          </p:blipFill>
          <p:spPr>
            <a:xfrm>
              <a:off x="6939643" y="2763535"/>
              <a:ext cx="70485" cy="70485"/>
            </a:xfrm>
            <a:prstGeom prst="rect">
              <a:avLst/>
            </a:prstGeom>
          </p:spPr>
        </p:pic>
        <p:pic>
          <p:nvPicPr>
            <p:cNvPr id="24" name="object 24"/>
            <p:cNvPicPr/>
            <p:nvPr/>
          </p:nvPicPr>
          <p:blipFill>
            <a:blip r:embed="rId4" cstate="print"/>
            <a:stretch>
              <a:fillRect/>
            </a:stretch>
          </p:blipFill>
          <p:spPr>
            <a:xfrm>
              <a:off x="7284067" y="2635519"/>
              <a:ext cx="70485" cy="70485"/>
            </a:xfrm>
            <a:prstGeom prst="rect">
              <a:avLst/>
            </a:prstGeom>
          </p:spPr>
        </p:pic>
        <p:pic>
          <p:nvPicPr>
            <p:cNvPr id="25" name="object 25"/>
            <p:cNvPicPr/>
            <p:nvPr/>
          </p:nvPicPr>
          <p:blipFill>
            <a:blip r:embed="rId2" cstate="print"/>
            <a:stretch>
              <a:fillRect/>
            </a:stretch>
          </p:blipFill>
          <p:spPr>
            <a:xfrm>
              <a:off x="7628491" y="2617231"/>
              <a:ext cx="70485" cy="70485"/>
            </a:xfrm>
            <a:prstGeom prst="rect">
              <a:avLst/>
            </a:prstGeom>
          </p:spPr>
        </p:pic>
        <p:pic>
          <p:nvPicPr>
            <p:cNvPr id="26" name="object 26"/>
            <p:cNvPicPr/>
            <p:nvPr/>
          </p:nvPicPr>
          <p:blipFill>
            <a:blip r:embed="rId4" cstate="print"/>
            <a:stretch>
              <a:fillRect/>
            </a:stretch>
          </p:blipFill>
          <p:spPr>
            <a:xfrm>
              <a:off x="7969867" y="2699527"/>
              <a:ext cx="70485" cy="70485"/>
            </a:xfrm>
            <a:prstGeom prst="rect">
              <a:avLst/>
            </a:prstGeom>
          </p:spPr>
        </p:pic>
        <p:pic>
          <p:nvPicPr>
            <p:cNvPr id="27" name="object 27"/>
            <p:cNvPicPr/>
            <p:nvPr/>
          </p:nvPicPr>
          <p:blipFill>
            <a:blip r:embed="rId4" cstate="print"/>
            <a:stretch>
              <a:fillRect/>
            </a:stretch>
          </p:blipFill>
          <p:spPr>
            <a:xfrm>
              <a:off x="8314291" y="2699527"/>
              <a:ext cx="70485" cy="70485"/>
            </a:xfrm>
            <a:prstGeom prst="rect">
              <a:avLst/>
            </a:prstGeom>
          </p:spPr>
        </p:pic>
        <p:pic>
          <p:nvPicPr>
            <p:cNvPr id="28" name="object 28"/>
            <p:cNvPicPr/>
            <p:nvPr/>
          </p:nvPicPr>
          <p:blipFill>
            <a:blip r:embed="rId4" cstate="print"/>
            <a:stretch>
              <a:fillRect/>
            </a:stretch>
          </p:blipFill>
          <p:spPr>
            <a:xfrm>
              <a:off x="8658715" y="2778775"/>
              <a:ext cx="70485" cy="70485"/>
            </a:xfrm>
            <a:prstGeom prst="rect">
              <a:avLst/>
            </a:prstGeom>
          </p:spPr>
        </p:pic>
      </p:grpSp>
      <p:sp>
        <p:nvSpPr>
          <p:cNvPr id="29" name="object 29"/>
          <p:cNvSpPr/>
          <p:nvPr/>
        </p:nvSpPr>
        <p:spPr>
          <a:xfrm>
            <a:off x="2485753" y="1975103"/>
            <a:ext cx="7904480" cy="0"/>
          </a:xfrm>
          <a:custGeom>
            <a:avLst/>
            <a:gdLst/>
            <a:ahLst/>
            <a:cxnLst/>
            <a:rect l="l" t="t" r="r" b="b"/>
            <a:pathLst>
              <a:path w="7904480">
                <a:moveTo>
                  <a:pt x="0" y="0"/>
                </a:moveTo>
                <a:lnTo>
                  <a:pt x="790400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0" name="object 30"/>
          <p:cNvSpPr/>
          <p:nvPr/>
        </p:nvSpPr>
        <p:spPr>
          <a:xfrm>
            <a:off x="2485753" y="1167970"/>
            <a:ext cx="7904480" cy="0"/>
          </a:xfrm>
          <a:custGeom>
            <a:avLst/>
            <a:gdLst/>
            <a:ahLst/>
            <a:cxnLst/>
            <a:rect l="l" t="t" r="r" b="b"/>
            <a:pathLst>
              <a:path w="7904480">
                <a:moveTo>
                  <a:pt x="0" y="0"/>
                </a:moveTo>
                <a:lnTo>
                  <a:pt x="790400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1" name="object 31"/>
          <p:cNvSpPr/>
          <p:nvPr/>
        </p:nvSpPr>
        <p:spPr>
          <a:xfrm>
            <a:off x="2485753" y="6014167"/>
            <a:ext cx="7904480" cy="0"/>
          </a:xfrm>
          <a:custGeom>
            <a:avLst/>
            <a:gdLst/>
            <a:ahLst/>
            <a:cxnLst/>
            <a:rect l="l" t="t" r="r" b="b"/>
            <a:pathLst>
              <a:path w="7904480">
                <a:moveTo>
                  <a:pt x="0" y="0"/>
                </a:moveTo>
                <a:lnTo>
                  <a:pt x="7904001" y="1"/>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2" name="object 32"/>
          <p:cNvSpPr txBox="1"/>
          <p:nvPr/>
        </p:nvSpPr>
        <p:spPr>
          <a:xfrm>
            <a:off x="7495541" y="5974926"/>
            <a:ext cx="2567305" cy="655320"/>
          </a:xfrm>
          <a:prstGeom prst="rect">
            <a:avLst/>
          </a:prstGeom>
        </p:spPr>
        <p:txBody>
          <a:bodyPr vert="horz" wrap="square" lIns="0" tIns="138430" rIns="0" bIns="0" rtlCol="0">
            <a:spAutoFit/>
          </a:bodyPr>
          <a:lstStyle/>
          <a:p>
            <a:pPr marL="136525">
              <a:spcBef>
                <a:spcPts val="1090"/>
              </a:spcBef>
              <a:tabLst>
                <a:tab pos="1167130" algn="l"/>
                <a:tab pos="2198370" algn="l"/>
              </a:tabLst>
            </a:pPr>
            <a:r>
              <a:rPr sz="1400" spc="-10" dirty="0">
                <a:solidFill>
                  <a:srgbClr val="595959"/>
                </a:solidFill>
                <a:latin typeface="Calibri"/>
                <a:cs typeface="Calibri"/>
              </a:rPr>
              <a:t>201</a:t>
            </a:r>
            <a:r>
              <a:rPr sz="1400" dirty="0">
                <a:solidFill>
                  <a:srgbClr val="595959"/>
                </a:solidFill>
                <a:latin typeface="Calibri"/>
                <a:cs typeface="Calibri"/>
              </a:rPr>
              <a:t>0	</a:t>
            </a:r>
            <a:r>
              <a:rPr sz="1400" spc="-10" dirty="0">
                <a:solidFill>
                  <a:srgbClr val="595959"/>
                </a:solidFill>
                <a:latin typeface="Calibri"/>
                <a:cs typeface="Calibri"/>
              </a:rPr>
              <a:t>201</a:t>
            </a:r>
            <a:r>
              <a:rPr sz="1400" dirty="0">
                <a:solidFill>
                  <a:srgbClr val="595959"/>
                </a:solidFill>
                <a:latin typeface="Calibri"/>
                <a:cs typeface="Calibri"/>
              </a:rPr>
              <a:t>3	</a:t>
            </a:r>
            <a:r>
              <a:rPr sz="1400" spc="-10" dirty="0">
                <a:solidFill>
                  <a:srgbClr val="595959"/>
                </a:solidFill>
                <a:latin typeface="Calibri"/>
                <a:cs typeface="Calibri"/>
              </a:rPr>
              <a:t>2016</a:t>
            </a:r>
            <a:endParaRPr sz="1400">
              <a:solidFill>
                <a:prstClr val="black"/>
              </a:solidFill>
              <a:latin typeface="Calibri"/>
              <a:cs typeface="Calibri"/>
            </a:endParaRPr>
          </a:p>
          <a:p>
            <a:pPr marL="12700">
              <a:spcBef>
                <a:spcPts val="844"/>
              </a:spcBef>
            </a:pPr>
            <a:r>
              <a:rPr sz="1000" spc="-5" dirty="0">
                <a:solidFill>
                  <a:prstClr val="black"/>
                </a:solidFill>
                <a:latin typeface="Calibri"/>
                <a:cs typeface="Calibri"/>
              </a:rPr>
              <a:t>Source:</a:t>
            </a:r>
            <a:r>
              <a:rPr sz="1000" spc="-10" dirty="0">
                <a:solidFill>
                  <a:prstClr val="black"/>
                </a:solidFill>
                <a:latin typeface="Calibri"/>
                <a:cs typeface="Calibri"/>
              </a:rPr>
              <a:t> </a:t>
            </a:r>
            <a:r>
              <a:rPr sz="1000" spc="-5" dirty="0">
                <a:solidFill>
                  <a:prstClr val="black"/>
                </a:solidFill>
                <a:latin typeface="Calibri"/>
                <a:cs typeface="Calibri"/>
              </a:rPr>
              <a:t>National Academy</a:t>
            </a:r>
            <a:r>
              <a:rPr sz="1000" dirty="0">
                <a:solidFill>
                  <a:prstClr val="black"/>
                </a:solidFill>
                <a:latin typeface="Calibri"/>
                <a:cs typeface="Calibri"/>
              </a:rPr>
              <a:t> </a:t>
            </a:r>
            <a:r>
              <a:rPr sz="1000" spc="-5" dirty="0">
                <a:solidFill>
                  <a:prstClr val="black"/>
                </a:solidFill>
                <a:latin typeface="Calibri"/>
                <a:cs typeface="Calibri"/>
              </a:rPr>
              <a:t>of Social </a:t>
            </a:r>
            <a:r>
              <a:rPr sz="1000" spc="-70" dirty="0">
                <a:solidFill>
                  <a:prstClr val="black"/>
                </a:solidFill>
                <a:latin typeface="Calibri"/>
                <a:cs typeface="Calibri"/>
              </a:rPr>
              <a:t>Insuranc</a:t>
            </a:r>
            <a:r>
              <a:rPr sz="1200" spc="-70" dirty="0">
                <a:solidFill>
                  <a:srgbClr val="898989"/>
                </a:solidFill>
                <a:latin typeface="Calibri"/>
                <a:cs typeface="Calibri"/>
              </a:rPr>
              <a:t>1</a:t>
            </a:r>
            <a:r>
              <a:rPr sz="1000" spc="-70" dirty="0">
                <a:solidFill>
                  <a:prstClr val="black"/>
                </a:solidFill>
                <a:latin typeface="Calibri"/>
                <a:cs typeface="Calibri"/>
              </a:rPr>
              <a:t>e.</a:t>
            </a:r>
            <a:r>
              <a:rPr sz="1200" spc="-70" dirty="0">
                <a:solidFill>
                  <a:srgbClr val="898989"/>
                </a:solidFill>
                <a:latin typeface="Calibri"/>
                <a:cs typeface="Calibri"/>
              </a:rPr>
              <a:t>0</a:t>
            </a:r>
            <a:endParaRPr sz="1200">
              <a:solidFill>
                <a:prstClr val="black"/>
              </a:solidFill>
              <a:latin typeface="Calibri"/>
              <a:cs typeface="Calibri"/>
            </a:endParaRPr>
          </a:p>
        </p:txBody>
      </p:sp>
      <p:sp>
        <p:nvSpPr>
          <p:cNvPr id="33" name="object 33"/>
          <p:cNvSpPr txBox="1"/>
          <p:nvPr/>
        </p:nvSpPr>
        <p:spPr>
          <a:xfrm>
            <a:off x="3862390" y="3468116"/>
            <a:ext cx="683260" cy="197490"/>
          </a:xfrm>
          <a:prstGeom prst="rect">
            <a:avLst/>
          </a:prstGeom>
        </p:spPr>
        <p:txBody>
          <a:bodyPr vert="horz" wrap="square" lIns="0" tIns="12700" rIns="0" bIns="0" rtlCol="0">
            <a:spAutoFit/>
          </a:bodyPr>
          <a:lstStyle/>
          <a:p>
            <a:pPr marL="38100">
              <a:spcBef>
                <a:spcPts val="100"/>
              </a:spcBef>
            </a:pPr>
            <a:r>
              <a:rPr spc="-7" baseline="-34722" dirty="0">
                <a:solidFill>
                  <a:srgbClr val="404040"/>
                </a:solidFill>
                <a:latin typeface="Calibri"/>
                <a:cs typeface="Calibri"/>
              </a:rPr>
              <a:t>43%</a:t>
            </a:r>
            <a:r>
              <a:rPr spc="434" baseline="-34722" dirty="0">
                <a:solidFill>
                  <a:srgbClr val="404040"/>
                </a:solidFill>
                <a:latin typeface="Calibri"/>
                <a:cs typeface="Calibri"/>
              </a:rPr>
              <a:t> </a:t>
            </a:r>
            <a:r>
              <a:rPr sz="1200" spc="-5" dirty="0">
                <a:solidFill>
                  <a:srgbClr val="404040"/>
                </a:solidFill>
                <a:latin typeface="Calibri"/>
                <a:cs typeface="Calibri"/>
              </a:rPr>
              <a:t>44%</a:t>
            </a:r>
            <a:endParaRPr sz="1200">
              <a:solidFill>
                <a:prstClr val="black"/>
              </a:solidFill>
              <a:latin typeface="Calibri"/>
              <a:cs typeface="Calibri"/>
            </a:endParaRPr>
          </a:p>
        </p:txBody>
      </p:sp>
      <p:sp>
        <p:nvSpPr>
          <p:cNvPr id="34" name="object 34"/>
          <p:cNvSpPr txBox="1"/>
          <p:nvPr/>
        </p:nvSpPr>
        <p:spPr>
          <a:xfrm>
            <a:off x="4562394" y="2910333"/>
            <a:ext cx="1714500" cy="507365"/>
          </a:xfrm>
          <a:prstGeom prst="rect">
            <a:avLst/>
          </a:prstGeom>
        </p:spPr>
        <p:txBody>
          <a:bodyPr vert="horz" wrap="square" lIns="0" tIns="70485" rIns="0" bIns="0" rtlCol="0">
            <a:spAutoFit/>
          </a:bodyPr>
          <a:lstStyle/>
          <a:p>
            <a:pPr marL="368935">
              <a:spcBef>
                <a:spcPts val="555"/>
              </a:spcBef>
            </a:pPr>
            <a:r>
              <a:rPr spc="-7" baseline="-41666" dirty="0">
                <a:solidFill>
                  <a:srgbClr val="404040"/>
                </a:solidFill>
                <a:latin typeface="Calibri"/>
                <a:cs typeface="Calibri"/>
              </a:rPr>
              <a:t>46%</a:t>
            </a:r>
            <a:r>
              <a:rPr spc="104" baseline="-41666" dirty="0">
                <a:solidFill>
                  <a:srgbClr val="404040"/>
                </a:solidFill>
                <a:latin typeface="Calibri"/>
                <a:cs typeface="Calibri"/>
              </a:rPr>
              <a:t> </a:t>
            </a:r>
            <a:r>
              <a:rPr sz="1200" spc="-5" dirty="0">
                <a:solidFill>
                  <a:srgbClr val="404040"/>
                </a:solidFill>
                <a:latin typeface="Calibri"/>
                <a:cs typeface="Calibri"/>
              </a:rPr>
              <a:t>47%</a:t>
            </a:r>
            <a:r>
              <a:rPr sz="1200" spc="330" dirty="0">
                <a:solidFill>
                  <a:srgbClr val="404040"/>
                </a:solidFill>
                <a:latin typeface="Calibri"/>
                <a:cs typeface="Calibri"/>
              </a:rPr>
              <a:t> </a:t>
            </a:r>
            <a:r>
              <a:rPr spc="-7" baseline="-34722" dirty="0">
                <a:solidFill>
                  <a:srgbClr val="404040"/>
                </a:solidFill>
                <a:latin typeface="Calibri"/>
                <a:cs typeface="Calibri"/>
              </a:rPr>
              <a:t>46%</a:t>
            </a:r>
            <a:r>
              <a:rPr spc="502" baseline="-34722" dirty="0">
                <a:solidFill>
                  <a:srgbClr val="404040"/>
                </a:solidFill>
                <a:latin typeface="Calibri"/>
                <a:cs typeface="Calibri"/>
              </a:rPr>
              <a:t> </a:t>
            </a:r>
            <a:r>
              <a:rPr spc="-7" baseline="-46296" dirty="0">
                <a:solidFill>
                  <a:srgbClr val="404040"/>
                </a:solidFill>
                <a:latin typeface="Calibri"/>
                <a:cs typeface="Calibri"/>
              </a:rPr>
              <a:t>46%</a:t>
            </a:r>
            <a:endParaRPr baseline="-46296">
              <a:solidFill>
                <a:prstClr val="black"/>
              </a:solidFill>
              <a:latin typeface="Calibri"/>
              <a:cs typeface="Calibri"/>
            </a:endParaRPr>
          </a:p>
          <a:p>
            <a:pPr marL="25400">
              <a:spcBef>
                <a:spcPts val="455"/>
              </a:spcBef>
            </a:pPr>
            <a:r>
              <a:rPr sz="1200" spc="-5" dirty="0">
                <a:solidFill>
                  <a:srgbClr val="404040"/>
                </a:solidFill>
                <a:latin typeface="Calibri"/>
                <a:cs typeface="Calibri"/>
              </a:rPr>
              <a:t>46%</a:t>
            </a:r>
            <a:endParaRPr sz="1200">
              <a:solidFill>
                <a:prstClr val="black"/>
              </a:solidFill>
              <a:latin typeface="Calibri"/>
              <a:cs typeface="Calibri"/>
            </a:endParaRPr>
          </a:p>
        </p:txBody>
      </p:sp>
      <p:sp>
        <p:nvSpPr>
          <p:cNvPr id="35" name="object 35"/>
          <p:cNvSpPr txBox="1"/>
          <p:nvPr/>
        </p:nvSpPr>
        <p:spPr>
          <a:xfrm>
            <a:off x="6267956" y="2791459"/>
            <a:ext cx="683260" cy="197490"/>
          </a:xfrm>
          <a:prstGeom prst="rect">
            <a:avLst/>
          </a:prstGeom>
        </p:spPr>
        <p:txBody>
          <a:bodyPr vert="horz" wrap="square" lIns="0" tIns="12700" rIns="0" bIns="0" rtlCol="0">
            <a:spAutoFit/>
          </a:bodyPr>
          <a:lstStyle/>
          <a:p>
            <a:pPr marL="38100">
              <a:spcBef>
                <a:spcPts val="100"/>
              </a:spcBef>
            </a:pPr>
            <a:r>
              <a:rPr spc="-7" baseline="-23148" dirty="0">
                <a:solidFill>
                  <a:srgbClr val="404040"/>
                </a:solidFill>
                <a:latin typeface="Calibri"/>
                <a:cs typeface="Calibri"/>
              </a:rPr>
              <a:t>48%</a:t>
            </a:r>
            <a:r>
              <a:rPr spc="434" baseline="-23148" dirty="0">
                <a:solidFill>
                  <a:srgbClr val="404040"/>
                </a:solidFill>
                <a:latin typeface="Calibri"/>
                <a:cs typeface="Calibri"/>
              </a:rPr>
              <a:t> </a:t>
            </a:r>
            <a:r>
              <a:rPr sz="1200" spc="-5" dirty="0">
                <a:solidFill>
                  <a:srgbClr val="404040"/>
                </a:solidFill>
                <a:latin typeface="Calibri"/>
                <a:cs typeface="Calibri"/>
              </a:rPr>
              <a:t>48%</a:t>
            </a:r>
            <a:endParaRPr sz="1200">
              <a:solidFill>
                <a:prstClr val="black"/>
              </a:solidFill>
              <a:latin typeface="Calibri"/>
              <a:cs typeface="Calibri"/>
            </a:endParaRPr>
          </a:p>
        </p:txBody>
      </p:sp>
      <p:sp>
        <p:nvSpPr>
          <p:cNvPr id="36" name="object 36"/>
          <p:cNvSpPr txBox="1"/>
          <p:nvPr/>
        </p:nvSpPr>
        <p:spPr>
          <a:xfrm>
            <a:off x="6980661" y="2596388"/>
            <a:ext cx="288925" cy="197490"/>
          </a:xfrm>
          <a:prstGeom prst="rect">
            <a:avLst/>
          </a:prstGeom>
        </p:spPr>
        <p:txBody>
          <a:bodyPr vert="horz" wrap="square" lIns="0" tIns="12700" rIns="0" bIns="0" rtlCol="0">
            <a:spAutoFit/>
          </a:bodyPr>
          <a:lstStyle/>
          <a:p>
            <a:pPr marL="12700">
              <a:spcBef>
                <a:spcPts val="100"/>
              </a:spcBef>
            </a:pPr>
            <a:r>
              <a:rPr sz="1200" spc="-5" dirty="0">
                <a:solidFill>
                  <a:srgbClr val="404040"/>
                </a:solidFill>
                <a:latin typeface="Calibri"/>
                <a:cs typeface="Calibri"/>
              </a:rPr>
              <a:t>49%</a:t>
            </a:r>
            <a:endParaRPr sz="1200">
              <a:solidFill>
                <a:prstClr val="black"/>
              </a:solidFill>
              <a:latin typeface="Calibri"/>
              <a:cs typeface="Calibri"/>
            </a:endParaRPr>
          </a:p>
        </p:txBody>
      </p:sp>
      <p:sp>
        <p:nvSpPr>
          <p:cNvPr id="37" name="object 37"/>
          <p:cNvSpPr txBox="1"/>
          <p:nvPr/>
        </p:nvSpPr>
        <p:spPr>
          <a:xfrm>
            <a:off x="7324313" y="2773171"/>
            <a:ext cx="288925" cy="197490"/>
          </a:xfrm>
          <a:prstGeom prst="rect">
            <a:avLst/>
          </a:prstGeom>
        </p:spPr>
        <p:txBody>
          <a:bodyPr vert="horz" wrap="square" lIns="0" tIns="12700" rIns="0" bIns="0" rtlCol="0">
            <a:spAutoFit/>
          </a:bodyPr>
          <a:lstStyle/>
          <a:p>
            <a:pPr marL="12700">
              <a:spcBef>
                <a:spcPts val="100"/>
              </a:spcBef>
            </a:pPr>
            <a:r>
              <a:rPr sz="1200" spc="-5" dirty="0">
                <a:solidFill>
                  <a:srgbClr val="404040"/>
                </a:solidFill>
                <a:latin typeface="Calibri"/>
                <a:cs typeface="Calibri"/>
              </a:rPr>
              <a:t>48%</a:t>
            </a:r>
            <a:endParaRPr sz="1200">
              <a:solidFill>
                <a:prstClr val="black"/>
              </a:solidFill>
              <a:latin typeface="Calibri"/>
              <a:cs typeface="Calibri"/>
            </a:endParaRPr>
          </a:p>
        </p:txBody>
      </p:sp>
      <p:sp>
        <p:nvSpPr>
          <p:cNvPr id="38" name="object 38"/>
          <p:cNvSpPr txBox="1"/>
          <p:nvPr/>
        </p:nvSpPr>
        <p:spPr>
          <a:xfrm>
            <a:off x="7667965" y="2629915"/>
            <a:ext cx="288925" cy="197490"/>
          </a:xfrm>
          <a:prstGeom prst="rect">
            <a:avLst/>
          </a:prstGeom>
        </p:spPr>
        <p:txBody>
          <a:bodyPr vert="horz" wrap="square" lIns="0" tIns="12700" rIns="0" bIns="0" rtlCol="0">
            <a:spAutoFit/>
          </a:bodyPr>
          <a:lstStyle/>
          <a:p>
            <a:pPr marL="12700">
              <a:spcBef>
                <a:spcPts val="100"/>
              </a:spcBef>
            </a:pPr>
            <a:r>
              <a:rPr sz="1200" spc="-5" dirty="0">
                <a:solidFill>
                  <a:srgbClr val="404040"/>
                </a:solidFill>
                <a:latin typeface="Calibri"/>
                <a:cs typeface="Calibri"/>
              </a:rPr>
              <a:t>49%</a:t>
            </a:r>
            <a:endParaRPr sz="1200">
              <a:solidFill>
                <a:prstClr val="black"/>
              </a:solidFill>
              <a:latin typeface="Calibri"/>
              <a:cs typeface="Calibri"/>
            </a:endParaRPr>
          </a:p>
        </p:txBody>
      </p:sp>
      <p:sp>
        <p:nvSpPr>
          <p:cNvPr id="39" name="object 39"/>
          <p:cNvSpPr txBox="1"/>
          <p:nvPr/>
        </p:nvSpPr>
        <p:spPr>
          <a:xfrm>
            <a:off x="7986217" y="2434844"/>
            <a:ext cx="2401570" cy="197490"/>
          </a:xfrm>
          <a:prstGeom prst="rect">
            <a:avLst/>
          </a:prstGeom>
        </p:spPr>
        <p:txBody>
          <a:bodyPr vert="horz" wrap="square" lIns="0" tIns="12700" rIns="0" bIns="0" rtlCol="0">
            <a:spAutoFit/>
          </a:bodyPr>
          <a:lstStyle/>
          <a:p>
            <a:pPr marL="38100">
              <a:spcBef>
                <a:spcPts val="100"/>
              </a:spcBef>
            </a:pPr>
            <a:r>
              <a:rPr spc="-7" baseline="-11574" dirty="0">
                <a:solidFill>
                  <a:srgbClr val="404040"/>
                </a:solidFill>
                <a:latin typeface="Calibri"/>
                <a:cs typeface="Calibri"/>
              </a:rPr>
              <a:t>50%</a:t>
            </a:r>
            <a:r>
              <a:rPr spc="127" baseline="-11574" dirty="0">
                <a:solidFill>
                  <a:srgbClr val="404040"/>
                </a:solidFill>
                <a:latin typeface="Calibri"/>
                <a:cs typeface="Calibri"/>
              </a:rPr>
              <a:t> </a:t>
            </a:r>
            <a:r>
              <a:rPr spc="-7" baseline="-23148" dirty="0">
                <a:solidFill>
                  <a:srgbClr val="404040"/>
                </a:solidFill>
                <a:latin typeface="Calibri"/>
                <a:cs typeface="Calibri"/>
              </a:rPr>
              <a:t>50%</a:t>
            </a:r>
            <a:r>
              <a:rPr spc="517" baseline="-23148" dirty="0">
                <a:solidFill>
                  <a:srgbClr val="404040"/>
                </a:solidFill>
                <a:latin typeface="Calibri"/>
                <a:cs typeface="Calibri"/>
              </a:rPr>
              <a:t> </a:t>
            </a:r>
            <a:r>
              <a:rPr spc="-7" baseline="23148" dirty="0">
                <a:solidFill>
                  <a:srgbClr val="404040"/>
                </a:solidFill>
                <a:latin typeface="Calibri"/>
                <a:cs typeface="Calibri"/>
              </a:rPr>
              <a:t>51%</a:t>
            </a:r>
            <a:r>
              <a:rPr spc="517" baseline="23148" dirty="0">
                <a:solidFill>
                  <a:srgbClr val="404040"/>
                </a:solidFill>
                <a:latin typeface="Calibri"/>
                <a:cs typeface="Calibri"/>
              </a:rPr>
              <a:t> </a:t>
            </a:r>
            <a:r>
              <a:rPr spc="-7" baseline="30092" dirty="0">
                <a:solidFill>
                  <a:srgbClr val="404040"/>
                </a:solidFill>
                <a:latin typeface="Calibri"/>
                <a:cs typeface="Calibri"/>
              </a:rPr>
              <a:t>51%</a:t>
            </a:r>
            <a:r>
              <a:rPr spc="517" baseline="30092" dirty="0">
                <a:solidFill>
                  <a:srgbClr val="404040"/>
                </a:solidFill>
                <a:latin typeface="Calibri"/>
                <a:cs typeface="Calibri"/>
              </a:rPr>
              <a:t> </a:t>
            </a:r>
            <a:r>
              <a:rPr sz="1200" spc="-5" dirty="0">
                <a:solidFill>
                  <a:srgbClr val="404040"/>
                </a:solidFill>
                <a:latin typeface="Calibri"/>
                <a:cs typeface="Calibri"/>
              </a:rPr>
              <a:t>50%</a:t>
            </a:r>
            <a:r>
              <a:rPr sz="1200" spc="345" dirty="0">
                <a:solidFill>
                  <a:srgbClr val="404040"/>
                </a:solidFill>
                <a:latin typeface="Calibri"/>
                <a:cs typeface="Calibri"/>
              </a:rPr>
              <a:t> </a:t>
            </a:r>
            <a:r>
              <a:rPr sz="1200" spc="-5" dirty="0">
                <a:solidFill>
                  <a:srgbClr val="404040"/>
                </a:solidFill>
                <a:latin typeface="Calibri"/>
                <a:cs typeface="Calibri"/>
              </a:rPr>
              <a:t>50%</a:t>
            </a:r>
            <a:r>
              <a:rPr sz="1200" spc="345" dirty="0">
                <a:solidFill>
                  <a:srgbClr val="404040"/>
                </a:solidFill>
                <a:latin typeface="Calibri"/>
                <a:cs typeface="Calibri"/>
              </a:rPr>
              <a:t> </a:t>
            </a:r>
            <a:r>
              <a:rPr spc="-7" baseline="-27777" dirty="0">
                <a:solidFill>
                  <a:srgbClr val="404040"/>
                </a:solidFill>
                <a:latin typeface="Calibri"/>
                <a:cs typeface="Calibri"/>
              </a:rPr>
              <a:t>50%</a:t>
            </a:r>
            <a:endParaRPr baseline="-27777">
              <a:solidFill>
                <a:prstClr val="black"/>
              </a:solidFill>
              <a:latin typeface="Calibri"/>
              <a:cs typeface="Calibri"/>
            </a:endParaRPr>
          </a:p>
        </p:txBody>
      </p:sp>
      <p:sp>
        <p:nvSpPr>
          <p:cNvPr id="40" name="object 40"/>
          <p:cNvSpPr txBox="1"/>
          <p:nvPr/>
        </p:nvSpPr>
        <p:spPr>
          <a:xfrm>
            <a:off x="2156823" y="3727196"/>
            <a:ext cx="1701800" cy="743585"/>
          </a:xfrm>
          <a:prstGeom prst="rect">
            <a:avLst/>
          </a:prstGeom>
        </p:spPr>
        <p:txBody>
          <a:bodyPr vert="horz" wrap="square" lIns="0" tIns="12700" rIns="0" bIns="0" rtlCol="0">
            <a:spAutoFit/>
          </a:bodyPr>
          <a:lstStyle/>
          <a:p>
            <a:pPr marL="1399540">
              <a:lnSpc>
                <a:spcPts val="1225"/>
              </a:lnSpc>
              <a:spcBef>
                <a:spcPts val="100"/>
              </a:spcBef>
            </a:pPr>
            <a:r>
              <a:rPr sz="1200" spc="-5" dirty="0">
                <a:solidFill>
                  <a:srgbClr val="404040"/>
                </a:solidFill>
                <a:latin typeface="Calibri"/>
                <a:cs typeface="Calibri"/>
              </a:rPr>
              <a:t>42%</a:t>
            </a:r>
            <a:endParaRPr sz="1200">
              <a:solidFill>
                <a:prstClr val="black"/>
              </a:solidFill>
              <a:latin typeface="Calibri"/>
              <a:cs typeface="Calibri"/>
            </a:endParaRPr>
          </a:p>
          <a:p>
            <a:pPr marL="1056005">
              <a:lnSpc>
                <a:spcPts val="1225"/>
              </a:lnSpc>
            </a:pPr>
            <a:r>
              <a:rPr sz="1200" spc="-5" dirty="0">
                <a:solidFill>
                  <a:srgbClr val="404040"/>
                </a:solidFill>
                <a:latin typeface="Calibri"/>
                <a:cs typeface="Calibri"/>
              </a:rPr>
              <a:t>42%</a:t>
            </a:r>
            <a:endParaRPr sz="1200">
              <a:solidFill>
                <a:prstClr val="black"/>
              </a:solidFill>
              <a:latin typeface="Calibri"/>
              <a:cs typeface="Calibri"/>
            </a:endParaRPr>
          </a:p>
          <a:p>
            <a:pPr marL="368935">
              <a:spcBef>
                <a:spcPts val="600"/>
              </a:spcBef>
            </a:pPr>
            <a:r>
              <a:rPr spc="-7" baseline="-11574" dirty="0">
                <a:solidFill>
                  <a:srgbClr val="404040"/>
                </a:solidFill>
                <a:latin typeface="Calibri"/>
                <a:cs typeface="Calibri"/>
              </a:rPr>
              <a:t>40%</a:t>
            </a:r>
            <a:r>
              <a:rPr spc="52" baseline="-11574" dirty="0">
                <a:solidFill>
                  <a:srgbClr val="404040"/>
                </a:solidFill>
                <a:latin typeface="Calibri"/>
                <a:cs typeface="Calibri"/>
              </a:rPr>
              <a:t> </a:t>
            </a:r>
            <a:r>
              <a:rPr sz="1200" spc="-5" dirty="0">
                <a:solidFill>
                  <a:srgbClr val="404040"/>
                </a:solidFill>
                <a:latin typeface="Calibri"/>
                <a:cs typeface="Calibri"/>
              </a:rPr>
              <a:t>40%</a:t>
            </a:r>
            <a:endParaRPr sz="1200">
              <a:solidFill>
                <a:prstClr val="black"/>
              </a:solidFill>
              <a:latin typeface="Calibri"/>
              <a:cs typeface="Calibri"/>
            </a:endParaRPr>
          </a:p>
          <a:p>
            <a:pPr marL="25400">
              <a:spcBef>
                <a:spcPts val="80"/>
              </a:spcBef>
            </a:pPr>
            <a:r>
              <a:rPr sz="900" spc="-10" dirty="0">
                <a:solidFill>
                  <a:srgbClr val="595959"/>
                </a:solidFill>
                <a:latin typeface="Calibri"/>
                <a:cs typeface="Calibri"/>
              </a:rPr>
              <a:t>40%</a:t>
            </a:r>
            <a:endParaRPr sz="900">
              <a:solidFill>
                <a:prstClr val="black"/>
              </a:solidFill>
              <a:latin typeface="Calibri"/>
              <a:cs typeface="Calibri"/>
            </a:endParaRPr>
          </a:p>
        </p:txBody>
      </p:sp>
      <p:sp>
        <p:nvSpPr>
          <p:cNvPr id="41" name="object 41"/>
          <p:cNvSpPr txBox="1"/>
          <p:nvPr/>
        </p:nvSpPr>
        <p:spPr>
          <a:xfrm>
            <a:off x="2169524" y="5923280"/>
            <a:ext cx="221615" cy="151323"/>
          </a:xfrm>
          <a:prstGeom prst="rect">
            <a:avLst/>
          </a:prstGeom>
        </p:spPr>
        <p:txBody>
          <a:bodyPr vert="horz" wrap="square" lIns="0" tIns="12700" rIns="0" bIns="0" rtlCol="0">
            <a:spAutoFit/>
          </a:bodyPr>
          <a:lstStyle/>
          <a:p>
            <a:pPr marL="12700">
              <a:spcBef>
                <a:spcPts val="100"/>
              </a:spcBef>
            </a:pPr>
            <a:r>
              <a:rPr sz="900" spc="40" dirty="0">
                <a:solidFill>
                  <a:srgbClr val="595959"/>
                </a:solidFill>
                <a:latin typeface="Calibri"/>
                <a:cs typeface="Calibri"/>
              </a:rPr>
              <a:t>3</a:t>
            </a:r>
            <a:r>
              <a:rPr sz="900" spc="-60" dirty="0">
                <a:solidFill>
                  <a:srgbClr val="595959"/>
                </a:solidFill>
                <a:latin typeface="Calibri"/>
                <a:cs typeface="Calibri"/>
              </a:rPr>
              <a:t>0</a:t>
            </a:r>
            <a:r>
              <a:rPr sz="900" dirty="0">
                <a:solidFill>
                  <a:srgbClr val="595959"/>
                </a:solidFill>
                <a:latin typeface="Calibri"/>
                <a:cs typeface="Calibri"/>
              </a:rPr>
              <a:t>%</a:t>
            </a:r>
            <a:endParaRPr sz="900">
              <a:solidFill>
                <a:prstClr val="black"/>
              </a:solidFill>
              <a:latin typeface="Calibri"/>
              <a:cs typeface="Calibri"/>
            </a:endParaRPr>
          </a:p>
        </p:txBody>
      </p:sp>
      <p:sp>
        <p:nvSpPr>
          <p:cNvPr id="42" name="object 42"/>
          <p:cNvSpPr txBox="1"/>
          <p:nvPr/>
        </p:nvSpPr>
        <p:spPr>
          <a:xfrm>
            <a:off x="2169524" y="5115560"/>
            <a:ext cx="221615" cy="151323"/>
          </a:xfrm>
          <a:prstGeom prst="rect">
            <a:avLst/>
          </a:prstGeom>
        </p:spPr>
        <p:txBody>
          <a:bodyPr vert="horz" wrap="square" lIns="0" tIns="12700" rIns="0" bIns="0" rtlCol="0">
            <a:spAutoFit/>
          </a:bodyPr>
          <a:lstStyle/>
          <a:p>
            <a:pPr marL="12700">
              <a:spcBef>
                <a:spcPts val="100"/>
              </a:spcBef>
            </a:pPr>
            <a:r>
              <a:rPr sz="900" spc="40" dirty="0">
                <a:solidFill>
                  <a:srgbClr val="595959"/>
                </a:solidFill>
                <a:latin typeface="Calibri"/>
                <a:cs typeface="Calibri"/>
              </a:rPr>
              <a:t>3</a:t>
            </a:r>
            <a:r>
              <a:rPr sz="900" spc="-60" dirty="0">
                <a:solidFill>
                  <a:srgbClr val="595959"/>
                </a:solidFill>
                <a:latin typeface="Calibri"/>
                <a:cs typeface="Calibri"/>
              </a:rPr>
              <a:t>5</a:t>
            </a:r>
            <a:r>
              <a:rPr sz="900" dirty="0">
                <a:solidFill>
                  <a:srgbClr val="595959"/>
                </a:solidFill>
                <a:latin typeface="Calibri"/>
                <a:cs typeface="Calibri"/>
              </a:rPr>
              <a:t>%</a:t>
            </a:r>
            <a:endParaRPr sz="900">
              <a:solidFill>
                <a:prstClr val="black"/>
              </a:solidFill>
              <a:latin typeface="Calibri"/>
              <a:cs typeface="Calibri"/>
            </a:endParaRPr>
          </a:p>
        </p:txBody>
      </p:sp>
      <p:sp>
        <p:nvSpPr>
          <p:cNvPr id="43" name="object 43"/>
          <p:cNvSpPr txBox="1"/>
          <p:nvPr/>
        </p:nvSpPr>
        <p:spPr>
          <a:xfrm>
            <a:off x="2169524" y="3500121"/>
            <a:ext cx="221615" cy="151323"/>
          </a:xfrm>
          <a:prstGeom prst="rect">
            <a:avLst/>
          </a:prstGeom>
        </p:spPr>
        <p:txBody>
          <a:bodyPr vert="horz" wrap="square" lIns="0" tIns="12700" rIns="0" bIns="0" rtlCol="0">
            <a:spAutoFit/>
          </a:bodyPr>
          <a:lstStyle/>
          <a:p>
            <a:pPr marL="12700">
              <a:spcBef>
                <a:spcPts val="100"/>
              </a:spcBef>
            </a:pPr>
            <a:r>
              <a:rPr sz="900" spc="40" dirty="0">
                <a:solidFill>
                  <a:srgbClr val="595959"/>
                </a:solidFill>
                <a:latin typeface="Calibri"/>
                <a:cs typeface="Calibri"/>
              </a:rPr>
              <a:t>4</a:t>
            </a:r>
            <a:r>
              <a:rPr sz="900" spc="-60" dirty="0">
                <a:solidFill>
                  <a:srgbClr val="595959"/>
                </a:solidFill>
                <a:latin typeface="Calibri"/>
                <a:cs typeface="Calibri"/>
              </a:rPr>
              <a:t>5</a:t>
            </a:r>
            <a:r>
              <a:rPr sz="900" dirty="0">
                <a:solidFill>
                  <a:srgbClr val="595959"/>
                </a:solidFill>
                <a:latin typeface="Calibri"/>
                <a:cs typeface="Calibri"/>
              </a:rPr>
              <a:t>%</a:t>
            </a:r>
            <a:endParaRPr sz="900">
              <a:solidFill>
                <a:prstClr val="black"/>
              </a:solidFill>
              <a:latin typeface="Calibri"/>
              <a:cs typeface="Calibri"/>
            </a:endParaRPr>
          </a:p>
        </p:txBody>
      </p:sp>
      <p:sp>
        <p:nvSpPr>
          <p:cNvPr id="44" name="object 44"/>
          <p:cNvSpPr txBox="1"/>
          <p:nvPr/>
        </p:nvSpPr>
        <p:spPr>
          <a:xfrm>
            <a:off x="2169524" y="2692401"/>
            <a:ext cx="221615" cy="151323"/>
          </a:xfrm>
          <a:prstGeom prst="rect">
            <a:avLst/>
          </a:prstGeom>
        </p:spPr>
        <p:txBody>
          <a:bodyPr vert="horz" wrap="square" lIns="0" tIns="12700" rIns="0" bIns="0" rtlCol="0">
            <a:spAutoFit/>
          </a:bodyPr>
          <a:lstStyle/>
          <a:p>
            <a:pPr marL="12700">
              <a:spcBef>
                <a:spcPts val="100"/>
              </a:spcBef>
            </a:pPr>
            <a:r>
              <a:rPr sz="900" spc="40" dirty="0">
                <a:solidFill>
                  <a:srgbClr val="595959"/>
                </a:solidFill>
                <a:latin typeface="Calibri"/>
                <a:cs typeface="Calibri"/>
              </a:rPr>
              <a:t>5</a:t>
            </a:r>
            <a:r>
              <a:rPr sz="900" spc="-60" dirty="0">
                <a:solidFill>
                  <a:srgbClr val="595959"/>
                </a:solidFill>
                <a:latin typeface="Calibri"/>
                <a:cs typeface="Calibri"/>
              </a:rPr>
              <a:t>0</a:t>
            </a:r>
            <a:r>
              <a:rPr sz="900" dirty="0">
                <a:solidFill>
                  <a:srgbClr val="595959"/>
                </a:solidFill>
                <a:latin typeface="Calibri"/>
                <a:cs typeface="Calibri"/>
              </a:rPr>
              <a:t>%</a:t>
            </a:r>
            <a:endParaRPr sz="900">
              <a:solidFill>
                <a:prstClr val="black"/>
              </a:solidFill>
              <a:latin typeface="Calibri"/>
              <a:cs typeface="Calibri"/>
            </a:endParaRPr>
          </a:p>
        </p:txBody>
      </p:sp>
      <p:sp>
        <p:nvSpPr>
          <p:cNvPr id="45" name="object 45"/>
          <p:cNvSpPr txBox="1"/>
          <p:nvPr/>
        </p:nvSpPr>
        <p:spPr>
          <a:xfrm>
            <a:off x="2169524" y="1884680"/>
            <a:ext cx="221615" cy="151323"/>
          </a:xfrm>
          <a:prstGeom prst="rect">
            <a:avLst/>
          </a:prstGeom>
        </p:spPr>
        <p:txBody>
          <a:bodyPr vert="horz" wrap="square" lIns="0" tIns="12700" rIns="0" bIns="0" rtlCol="0">
            <a:spAutoFit/>
          </a:bodyPr>
          <a:lstStyle/>
          <a:p>
            <a:pPr marL="12700">
              <a:spcBef>
                <a:spcPts val="100"/>
              </a:spcBef>
            </a:pPr>
            <a:r>
              <a:rPr sz="900" spc="40" dirty="0">
                <a:solidFill>
                  <a:srgbClr val="595959"/>
                </a:solidFill>
                <a:latin typeface="Calibri"/>
                <a:cs typeface="Calibri"/>
              </a:rPr>
              <a:t>5</a:t>
            </a:r>
            <a:r>
              <a:rPr sz="900" spc="-60" dirty="0">
                <a:solidFill>
                  <a:srgbClr val="595959"/>
                </a:solidFill>
                <a:latin typeface="Calibri"/>
                <a:cs typeface="Calibri"/>
              </a:rPr>
              <a:t>5</a:t>
            </a:r>
            <a:r>
              <a:rPr sz="900" dirty="0">
                <a:solidFill>
                  <a:srgbClr val="595959"/>
                </a:solidFill>
                <a:latin typeface="Calibri"/>
                <a:cs typeface="Calibri"/>
              </a:rPr>
              <a:t>%</a:t>
            </a:r>
            <a:endParaRPr sz="900">
              <a:solidFill>
                <a:prstClr val="black"/>
              </a:solidFill>
              <a:latin typeface="Calibri"/>
              <a:cs typeface="Calibri"/>
            </a:endParaRPr>
          </a:p>
        </p:txBody>
      </p:sp>
      <p:sp>
        <p:nvSpPr>
          <p:cNvPr id="46" name="object 46"/>
          <p:cNvSpPr txBox="1"/>
          <p:nvPr/>
        </p:nvSpPr>
        <p:spPr>
          <a:xfrm>
            <a:off x="2169524" y="1076960"/>
            <a:ext cx="221615" cy="151323"/>
          </a:xfrm>
          <a:prstGeom prst="rect">
            <a:avLst/>
          </a:prstGeom>
        </p:spPr>
        <p:txBody>
          <a:bodyPr vert="horz" wrap="square" lIns="0" tIns="12700" rIns="0" bIns="0" rtlCol="0">
            <a:spAutoFit/>
          </a:bodyPr>
          <a:lstStyle/>
          <a:p>
            <a:pPr marL="12700">
              <a:spcBef>
                <a:spcPts val="100"/>
              </a:spcBef>
            </a:pPr>
            <a:r>
              <a:rPr sz="900" spc="40" dirty="0">
                <a:solidFill>
                  <a:srgbClr val="595959"/>
                </a:solidFill>
                <a:latin typeface="Calibri"/>
                <a:cs typeface="Calibri"/>
              </a:rPr>
              <a:t>6</a:t>
            </a:r>
            <a:r>
              <a:rPr sz="900" spc="-60" dirty="0">
                <a:solidFill>
                  <a:srgbClr val="595959"/>
                </a:solidFill>
                <a:latin typeface="Calibri"/>
                <a:cs typeface="Calibri"/>
              </a:rPr>
              <a:t>0</a:t>
            </a:r>
            <a:r>
              <a:rPr sz="900" dirty="0">
                <a:solidFill>
                  <a:srgbClr val="595959"/>
                </a:solidFill>
                <a:latin typeface="Calibri"/>
                <a:cs typeface="Calibri"/>
              </a:rPr>
              <a:t>%</a:t>
            </a:r>
            <a:endParaRPr sz="900">
              <a:solidFill>
                <a:prstClr val="black"/>
              </a:solidFill>
              <a:latin typeface="Calibri"/>
              <a:cs typeface="Calibri"/>
            </a:endParaRPr>
          </a:p>
        </p:txBody>
      </p:sp>
      <p:sp>
        <p:nvSpPr>
          <p:cNvPr id="47" name="object 47"/>
          <p:cNvSpPr txBox="1"/>
          <p:nvPr/>
        </p:nvSpPr>
        <p:spPr>
          <a:xfrm>
            <a:off x="2464666" y="6100572"/>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1995</a:t>
            </a:r>
            <a:endParaRPr sz="1400">
              <a:solidFill>
                <a:prstClr val="black"/>
              </a:solidFill>
              <a:latin typeface="Calibri"/>
              <a:cs typeface="Calibri"/>
            </a:endParaRPr>
          </a:p>
        </p:txBody>
      </p:sp>
      <p:sp>
        <p:nvSpPr>
          <p:cNvPr id="48" name="object 48"/>
          <p:cNvSpPr txBox="1"/>
          <p:nvPr/>
        </p:nvSpPr>
        <p:spPr>
          <a:xfrm>
            <a:off x="3495622" y="6100572"/>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1998</a:t>
            </a:r>
            <a:endParaRPr sz="1400">
              <a:solidFill>
                <a:prstClr val="black"/>
              </a:solidFill>
              <a:latin typeface="Calibri"/>
              <a:cs typeface="Calibri"/>
            </a:endParaRPr>
          </a:p>
        </p:txBody>
      </p:sp>
      <p:sp>
        <p:nvSpPr>
          <p:cNvPr id="49" name="object 49"/>
          <p:cNvSpPr txBox="1"/>
          <p:nvPr/>
        </p:nvSpPr>
        <p:spPr>
          <a:xfrm>
            <a:off x="4526578" y="6100572"/>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2001</a:t>
            </a:r>
            <a:endParaRPr sz="1400">
              <a:solidFill>
                <a:prstClr val="black"/>
              </a:solidFill>
              <a:latin typeface="Calibri"/>
              <a:cs typeface="Calibri"/>
            </a:endParaRPr>
          </a:p>
        </p:txBody>
      </p:sp>
      <p:sp>
        <p:nvSpPr>
          <p:cNvPr id="50" name="object 50"/>
          <p:cNvSpPr txBox="1"/>
          <p:nvPr/>
        </p:nvSpPr>
        <p:spPr>
          <a:xfrm>
            <a:off x="5557536" y="6100572"/>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2004</a:t>
            </a:r>
            <a:endParaRPr sz="1400">
              <a:solidFill>
                <a:prstClr val="black"/>
              </a:solidFill>
              <a:latin typeface="Calibri"/>
              <a:cs typeface="Calibri"/>
            </a:endParaRPr>
          </a:p>
        </p:txBody>
      </p:sp>
      <p:sp>
        <p:nvSpPr>
          <p:cNvPr id="51" name="object 51"/>
          <p:cNvSpPr txBox="1"/>
          <p:nvPr/>
        </p:nvSpPr>
        <p:spPr>
          <a:xfrm>
            <a:off x="6588493" y="6100572"/>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2007</a:t>
            </a:r>
            <a:endParaRPr sz="1400">
              <a:solidFill>
                <a:prstClr val="black"/>
              </a:solidFill>
              <a:latin typeface="Calibri"/>
              <a:cs typeface="Calibri"/>
            </a:endParaRPr>
          </a:p>
        </p:txBody>
      </p:sp>
      <p:sp>
        <p:nvSpPr>
          <p:cNvPr id="52" name="object 52"/>
          <p:cNvSpPr txBox="1"/>
          <p:nvPr/>
        </p:nvSpPr>
        <p:spPr>
          <a:xfrm>
            <a:off x="1850707" y="1212865"/>
            <a:ext cx="276999" cy="4756150"/>
          </a:xfrm>
          <a:prstGeom prst="rect">
            <a:avLst/>
          </a:prstGeom>
        </p:spPr>
        <p:txBody>
          <a:bodyPr vert="vert270" wrap="square" lIns="0" tIns="1270" rIns="0" bIns="0" rtlCol="0">
            <a:spAutoFit/>
          </a:bodyPr>
          <a:lstStyle/>
          <a:p>
            <a:pPr marL="12700">
              <a:spcBef>
                <a:spcPts val="10"/>
              </a:spcBef>
            </a:pPr>
            <a:r>
              <a:rPr dirty="0">
                <a:solidFill>
                  <a:srgbClr val="595959"/>
                </a:solidFill>
                <a:latin typeface="Calibri"/>
                <a:cs typeface="Calibri"/>
              </a:rPr>
              <a:t>%</a:t>
            </a:r>
            <a:r>
              <a:rPr spc="-10" dirty="0">
                <a:solidFill>
                  <a:srgbClr val="595959"/>
                </a:solidFill>
                <a:latin typeface="Calibri"/>
                <a:cs typeface="Calibri"/>
              </a:rPr>
              <a:t> </a:t>
            </a:r>
            <a:r>
              <a:rPr spc="-5" dirty="0">
                <a:solidFill>
                  <a:srgbClr val="595959"/>
                </a:solidFill>
                <a:latin typeface="Calibri"/>
                <a:cs typeface="Calibri"/>
              </a:rPr>
              <a:t>of </a:t>
            </a:r>
            <a:r>
              <a:rPr spc="-40" dirty="0">
                <a:solidFill>
                  <a:srgbClr val="595959"/>
                </a:solidFill>
                <a:latin typeface="Calibri"/>
                <a:cs typeface="Calibri"/>
              </a:rPr>
              <a:t>Total</a:t>
            </a:r>
            <a:r>
              <a:rPr spc="-5" dirty="0">
                <a:solidFill>
                  <a:srgbClr val="595959"/>
                </a:solidFill>
                <a:latin typeface="Calibri"/>
                <a:cs typeface="Calibri"/>
              </a:rPr>
              <a:t> Benefits </a:t>
            </a:r>
            <a:r>
              <a:rPr spc="-15" dirty="0">
                <a:solidFill>
                  <a:srgbClr val="595959"/>
                </a:solidFill>
                <a:latin typeface="Calibri"/>
                <a:cs typeface="Calibri"/>
              </a:rPr>
              <a:t>Attributable</a:t>
            </a:r>
            <a:r>
              <a:rPr spc="-10" dirty="0">
                <a:solidFill>
                  <a:srgbClr val="595959"/>
                </a:solidFill>
                <a:latin typeface="Calibri"/>
                <a:cs typeface="Calibri"/>
              </a:rPr>
              <a:t> to</a:t>
            </a:r>
            <a:r>
              <a:rPr spc="-5" dirty="0">
                <a:solidFill>
                  <a:srgbClr val="595959"/>
                </a:solidFill>
                <a:latin typeface="Calibri"/>
                <a:cs typeface="Calibri"/>
              </a:rPr>
              <a:t> </a:t>
            </a:r>
            <a:r>
              <a:rPr spc="-10" dirty="0">
                <a:solidFill>
                  <a:srgbClr val="595959"/>
                </a:solidFill>
                <a:latin typeface="Calibri"/>
                <a:cs typeface="Calibri"/>
              </a:rPr>
              <a:t>Medical </a:t>
            </a:r>
            <a:r>
              <a:rPr spc="-5" dirty="0">
                <a:solidFill>
                  <a:srgbClr val="595959"/>
                </a:solidFill>
                <a:latin typeface="Calibri"/>
                <a:cs typeface="Calibri"/>
              </a:rPr>
              <a:t>Benefits</a:t>
            </a:r>
            <a:endParaRPr>
              <a:solidFill>
                <a:prstClr val="black"/>
              </a:solidFill>
              <a:latin typeface="Calibri"/>
              <a:cs typeface="Calibri"/>
            </a:endParaRPr>
          </a:p>
        </p:txBody>
      </p:sp>
      <p:sp>
        <p:nvSpPr>
          <p:cNvPr id="53" name="object 53"/>
          <p:cNvSpPr txBox="1">
            <a:spLocks noGrp="1"/>
          </p:cNvSpPr>
          <p:nvPr>
            <p:ph type="title"/>
          </p:nvPr>
        </p:nvSpPr>
        <p:spPr>
          <a:xfrm>
            <a:off x="2644613" y="240284"/>
            <a:ext cx="6946900" cy="760095"/>
          </a:xfrm>
          <a:prstGeom prst="rect">
            <a:avLst/>
          </a:prstGeom>
        </p:spPr>
        <p:txBody>
          <a:bodyPr vert="horz" wrap="square" lIns="0" tIns="9525" rIns="0" bIns="0" rtlCol="0">
            <a:spAutoFit/>
          </a:bodyPr>
          <a:lstStyle/>
          <a:p>
            <a:pPr marL="1728470" marR="5080" indent="-1716405">
              <a:lnSpc>
                <a:spcPct val="100800"/>
              </a:lnSpc>
              <a:spcBef>
                <a:spcPts val="75"/>
              </a:spcBef>
            </a:pPr>
            <a:r>
              <a:rPr dirty="0"/>
              <a:t>The</a:t>
            </a:r>
            <a:r>
              <a:rPr spc="-15" dirty="0"/>
              <a:t> </a:t>
            </a:r>
            <a:r>
              <a:rPr spc="-5" dirty="0"/>
              <a:t>Medical </a:t>
            </a:r>
            <a:r>
              <a:rPr spc="-10" dirty="0"/>
              <a:t>Portion </a:t>
            </a:r>
            <a:r>
              <a:rPr spc="-5" dirty="0"/>
              <a:t>of</a:t>
            </a:r>
            <a:r>
              <a:rPr spc="-10" dirty="0"/>
              <a:t> </a:t>
            </a:r>
            <a:r>
              <a:rPr spc="-35" dirty="0"/>
              <a:t>Workers'</a:t>
            </a:r>
            <a:r>
              <a:rPr spc="-10" dirty="0"/>
              <a:t> </a:t>
            </a:r>
            <a:r>
              <a:rPr spc="-5" dirty="0"/>
              <a:t>Compensation</a:t>
            </a:r>
            <a:r>
              <a:rPr spc="-10" dirty="0"/>
              <a:t> </a:t>
            </a:r>
            <a:r>
              <a:rPr spc="-5" dirty="0"/>
              <a:t>Benefits </a:t>
            </a:r>
            <a:r>
              <a:rPr spc="-530" dirty="0"/>
              <a:t> </a:t>
            </a:r>
            <a:r>
              <a:rPr dirty="0"/>
              <a:t>has</a:t>
            </a:r>
            <a:r>
              <a:rPr spc="-10" dirty="0"/>
              <a:t> </a:t>
            </a:r>
            <a:r>
              <a:rPr spc="-5" dirty="0"/>
              <a:t>been</a:t>
            </a:r>
            <a:r>
              <a:rPr spc="-10" dirty="0"/>
              <a:t> </a:t>
            </a:r>
            <a:r>
              <a:rPr spc="-5" dirty="0"/>
              <a:t>Steadily</a:t>
            </a:r>
            <a:r>
              <a:rPr dirty="0"/>
              <a:t> </a:t>
            </a:r>
            <a:r>
              <a:rPr spc="-5" dirty="0"/>
              <a:t>Increasing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07117" y="5611367"/>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 name="object 3"/>
          <p:cNvSpPr/>
          <p:nvPr/>
        </p:nvSpPr>
        <p:spPr>
          <a:xfrm>
            <a:off x="2837688" y="5611367"/>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 name="object 4"/>
          <p:cNvSpPr/>
          <p:nvPr/>
        </p:nvSpPr>
        <p:spPr>
          <a:xfrm>
            <a:off x="3645407" y="5611367"/>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4453127" y="5611367"/>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 name="object 6"/>
          <p:cNvSpPr/>
          <p:nvPr/>
        </p:nvSpPr>
        <p:spPr>
          <a:xfrm>
            <a:off x="5263896" y="5611367"/>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 name="object 7"/>
          <p:cNvSpPr/>
          <p:nvPr/>
        </p:nvSpPr>
        <p:spPr>
          <a:xfrm>
            <a:off x="6071615" y="5611367"/>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 name="object 8"/>
          <p:cNvSpPr/>
          <p:nvPr/>
        </p:nvSpPr>
        <p:spPr>
          <a:xfrm>
            <a:off x="6879335" y="5611367"/>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9" name="object 9"/>
          <p:cNvSpPr/>
          <p:nvPr/>
        </p:nvSpPr>
        <p:spPr>
          <a:xfrm>
            <a:off x="7687055" y="5611367"/>
            <a:ext cx="554990" cy="0"/>
          </a:xfrm>
          <a:custGeom>
            <a:avLst/>
            <a:gdLst/>
            <a:ahLst/>
            <a:cxnLst/>
            <a:rect l="l" t="t" r="r" b="b"/>
            <a:pathLst>
              <a:path w="554990">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0" name="object 10"/>
          <p:cNvSpPr/>
          <p:nvPr/>
        </p:nvSpPr>
        <p:spPr>
          <a:xfrm>
            <a:off x="8494776" y="5611367"/>
            <a:ext cx="554990" cy="0"/>
          </a:xfrm>
          <a:custGeom>
            <a:avLst/>
            <a:gdLst/>
            <a:ahLst/>
            <a:cxnLst/>
            <a:rect l="l" t="t" r="r" b="b"/>
            <a:pathLst>
              <a:path w="554990">
                <a:moveTo>
                  <a:pt x="0" y="0"/>
                </a:moveTo>
                <a:lnTo>
                  <a:pt x="55473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1" name="object 11"/>
          <p:cNvSpPr/>
          <p:nvPr/>
        </p:nvSpPr>
        <p:spPr>
          <a:xfrm>
            <a:off x="9305543" y="5611367"/>
            <a:ext cx="554990" cy="0"/>
          </a:xfrm>
          <a:custGeom>
            <a:avLst/>
            <a:gdLst/>
            <a:ahLst/>
            <a:cxnLst/>
            <a:rect l="l" t="t" r="r" b="b"/>
            <a:pathLst>
              <a:path w="554990">
                <a:moveTo>
                  <a:pt x="0" y="0"/>
                </a:moveTo>
                <a:lnTo>
                  <a:pt x="55473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2" name="object 12"/>
          <p:cNvSpPr/>
          <p:nvPr/>
        </p:nvSpPr>
        <p:spPr>
          <a:xfrm>
            <a:off x="10113264" y="5611367"/>
            <a:ext cx="276860" cy="0"/>
          </a:xfrm>
          <a:custGeom>
            <a:avLst/>
            <a:gdLst/>
            <a:ahLst/>
            <a:cxnLst/>
            <a:rect l="l" t="t" r="r" b="b"/>
            <a:pathLst>
              <a:path w="276859">
                <a:moveTo>
                  <a:pt x="0" y="0"/>
                </a:moveTo>
                <a:lnTo>
                  <a:pt x="27649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3" name="object 13"/>
          <p:cNvSpPr/>
          <p:nvPr/>
        </p:nvSpPr>
        <p:spPr>
          <a:xfrm>
            <a:off x="2307117" y="5120639"/>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4" name="object 14"/>
          <p:cNvSpPr/>
          <p:nvPr/>
        </p:nvSpPr>
        <p:spPr>
          <a:xfrm>
            <a:off x="2837688" y="512063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5" name="object 15"/>
          <p:cNvSpPr/>
          <p:nvPr/>
        </p:nvSpPr>
        <p:spPr>
          <a:xfrm>
            <a:off x="3645407" y="512063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6" name="object 16"/>
          <p:cNvSpPr/>
          <p:nvPr/>
        </p:nvSpPr>
        <p:spPr>
          <a:xfrm>
            <a:off x="4453127" y="512063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7" name="object 17"/>
          <p:cNvSpPr/>
          <p:nvPr/>
        </p:nvSpPr>
        <p:spPr>
          <a:xfrm>
            <a:off x="5263896" y="512063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8" name="object 18"/>
          <p:cNvSpPr/>
          <p:nvPr/>
        </p:nvSpPr>
        <p:spPr>
          <a:xfrm>
            <a:off x="6071615" y="512063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9" name="object 19"/>
          <p:cNvSpPr/>
          <p:nvPr/>
        </p:nvSpPr>
        <p:spPr>
          <a:xfrm>
            <a:off x="6879335" y="512063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0" name="object 20"/>
          <p:cNvSpPr/>
          <p:nvPr/>
        </p:nvSpPr>
        <p:spPr>
          <a:xfrm>
            <a:off x="7687055" y="5120639"/>
            <a:ext cx="554990" cy="0"/>
          </a:xfrm>
          <a:custGeom>
            <a:avLst/>
            <a:gdLst/>
            <a:ahLst/>
            <a:cxnLst/>
            <a:rect l="l" t="t" r="r" b="b"/>
            <a:pathLst>
              <a:path w="554990">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1" name="object 21"/>
          <p:cNvSpPr/>
          <p:nvPr/>
        </p:nvSpPr>
        <p:spPr>
          <a:xfrm>
            <a:off x="8494776" y="5120639"/>
            <a:ext cx="554990" cy="0"/>
          </a:xfrm>
          <a:custGeom>
            <a:avLst/>
            <a:gdLst/>
            <a:ahLst/>
            <a:cxnLst/>
            <a:rect l="l" t="t" r="r" b="b"/>
            <a:pathLst>
              <a:path w="554990">
                <a:moveTo>
                  <a:pt x="0" y="0"/>
                </a:moveTo>
                <a:lnTo>
                  <a:pt x="55473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2" name="object 22"/>
          <p:cNvSpPr/>
          <p:nvPr/>
        </p:nvSpPr>
        <p:spPr>
          <a:xfrm>
            <a:off x="9305543" y="5120639"/>
            <a:ext cx="554990" cy="0"/>
          </a:xfrm>
          <a:custGeom>
            <a:avLst/>
            <a:gdLst/>
            <a:ahLst/>
            <a:cxnLst/>
            <a:rect l="l" t="t" r="r" b="b"/>
            <a:pathLst>
              <a:path w="554990">
                <a:moveTo>
                  <a:pt x="0" y="0"/>
                </a:moveTo>
                <a:lnTo>
                  <a:pt x="55473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3" name="object 23"/>
          <p:cNvSpPr/>
          <p:nvPr/>
        </p:nvSpPr>
        <p:spPr>
          <a:xfrm>
            <a:off x="10113264" y="5120639"/>
            <a:ext cx="276860" cy="0"/>
          </a:xfrm>
          <a:custGeom>
            <a:avLst/>
            <a:gdLst/>
            <a:ahLst/>
            <a:cxnLst/>
            <a:rect l="l" t="t" r="r" b="b"/>
            <a:pathLst>
              <a:path w="276859">
                <a:moveTo>
                  <a:pt x="0" y="0"/>
                </a:moveTo>
                <a:lnTo>
                  <a:pt x="27649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4" name="object 24"/>
          <p:cNvSpPr/>
          <p:nvPr/>
        </p:nvSpPr>
        <p:spPr>
          <a:xfrm>
            <a:off x="2307117" y="4626863"/>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5" name="object 25"/>
          <p:cNvSpPr/>
          <p:nvPr/>
        </p:nvSpPr>
        <p:spPr>
          <a:xfrm>
            <a:off x="2837688" y="4626863"/>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6" name="object 26"/>
          <p:cNvSpPr/>
          <p:nvPr/>
        </p:nvSpPr>
        <p:spPr>
          <a:xfrm>
            <a:off x="3645407" y="4626863"/>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7" name="object 27"/>
          <p:cNvSpPr/>
          <p:nvPr/>
        </p:nvSpPr>
        <p:spPr>
          <a:xfrm>
            <a:off x="4453127" y="4626863"/>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8" name="object 28"/>
          <p:cNvSpPr/>
          <p:nvPr/>
        </p:nvSpPr>
        <p:spPr>
          <a:xfrm>
            <a:off x="5263896" y="4626863"/>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9" name="object 29"/>
          <p:cNvSpPr/>
          <p:nvPr/>
        </p:nvSpPr>
        <p:spPr>
          <a:xfrm>
            <a:off x="6071615" y="4626863"/>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0" name="object 30"/>
          <p:cNvSpPr/>
          <p:nvPr/>
        </p:nvSpPr>
        <p:spPr>
          <a:xfrm>
            <a:off x="6879335" y="4626863"/>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1" name="object 31"/>
          <p:cNvSpPr/>
          <p:nvPr/>
        </p:nvSpPr>
        <p:spPr>
          <a:xfrm>
            <a:off x="7687055" y="4626863"/>
            <a:ext cx="554990" cy="0"/>
          </a:xfrm>
          <a:custGeom>
            <a:avLst/>
            <a:gdLst/>
            <a:ahLst/>
            <a:cxnLst/>
            <a:rect l="l" t="t" r="r" b="b"/>
            <a:pathLst>
              <a:path w="554990">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2" name="object 32"/>
          <p:cNvSpPr/>
          <p:nvPr/>
        </p:nvSpPr>
        <p:spPr>
          <a:xfrm>
            <a:off x="8494776" y="4626863"/>
            <a:ext cx="554990" cy="0"/>
          </a:xfrm>
          <a:custGeom>
            <a:avLst/>
            <a:gdLst/>
            <a:ahLst/>
            <a:cxnLst/>
            <a:rect l="l" t="t" r="r" b="b"/>
            <a:pathLst>
              <a:path w="554990">
                <a:moveTo>
                  <a:pt x="0" y="0"/>
                </a:moveTo>
                <a:lnTo>
                  <a:pt x="55473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3" name="object 33"/>
          <p:cNvSpPr/>
          <p:nvPr/>
        </p:nvSpPr>
        <p:spPr>
          <a:xfrm>
            <a:off x="9305543" y="4626863"/>
            <a:ext cx="554990" cy="0"/>
          </a:xfrm>
          <a:custGeom>
            <a:avLst/>
            <a:gdLst/>
            <a:ahLst/>
            <a:cxnLst/>
            <a:rect l="l" t="t" r="r" b="b"/>
            <a:pathLst>
              <a:path w="554990">
                <a:moveTo>
                  <a:pt x="0" y="0"/>
                </a:moveTo>
                <a:lnTo>
                  <a:pt x="55473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4" name="object 34"/>
          <p:cNvSpPr/>
          <p:nvPr/>
        </p:nvSpPr>
        <p:spPr>
          <a:xfrm>
            <a:off x="10113264" y="4626863"/>
            <a:ext cx="276860" cy="0"/>
          </a:xfrm>
          <a:custGeom>
            <a:avLst/>
            <a:gdLst/>
            <a:ahLst/>
            <a:cxnLst/>
            <a:rect l="l" t="t" r="r" b="b"/>
            <a:pathLst>
              <a:path w="276859">
                <a:moveTo>
                  <a:pt x="0" y="0"/>
                </a:moveTo>
                <a:lnTo>
                  <a:pt x="27649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5" name="object 35"/>
          <p:cNvSpPr/>
          <p:nvPr/>
        </p:nvSpPr>
        <p:spPr>
          <a:xfrm>
            <a:off x="2307117" y="4136135"/>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6" name="object 36"/>
          <p:cNvSpPr/>
          <p:nvPr/>
        </p:nvSpPr>
        <p:spPr>
          <a:xfrm>
            <a:off x="2837688" y="4136135"/>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7" name="object 37"/>
          <p:cNvSpPr/>
          <p:nvPr/>
        </p:nvSpPr>
        <p:spPr>
          <a:xfrm>
            <a:off x="3645407" y="4136135"/>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8" name="object 38"/>
          <p:cNvSpPr/>
          <p:nvPr/>
        </p:nvSpPr>
        <p:spPr>
          <a:xfrm>
            <a:off x="4453127" y="4136135"/>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9" name="object 39"/>
          <p:cNvSpPr/>
          <p:nvPr/>
        </p:nvSpPr>
        <p:spPr>
          <a:xfrm>
            <a:off x="5263896" y="4136135"/>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0" name="object 40"/>
          <p:cNvSpPr/>
          <p:nvPr/>
        </p:nvSpPr>
        <p:spPr>
          <a:xfrm>
            <a:off x="6071616" y="4136135"/>
            <a:ext cx="4318635" cy="0"/>
          </a:xfrm>
          <a:custGeom>
            <a:avLst/>
            <a:gdLst/>
            <a:ahLst/>
            <a:cxnLst/>
            <a:rect l="l" t="t" r="r" b="b"/>
            <a:pathLst>
              <a:path w="4318634">
                <a:moveTo>
                  <a:pt x="0" y="0"/>
                </a:moveTo>
                <a:lnTo>
                  <a:pt x="431814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1" name="object 41"/>
          <p:cNvSpPr/>
          <p:nvPr/>
        </p:nvSpPr>
        <p:spPr>
          <a:xfrm>
            <a:off x="2307117" y="3642359"/>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2" name="object 42"/>
          <p:cNvSpPr/>
          <p:nvPr/>
        </p:nvSpPr>
        <p:spPr>
          <a:xfrm>
            <a:off x="2837688" y="3642359"/>
            <a:ext cx="554990" cy="0"/>
          </a:xfrm>
          <a:custGeom>
            <a:avLst/>
            <a:gdLst/>
            <a:ahLst/>
            <a:cxnLst/>
            <a:rect l="l" t="t" r="r" b="b"/>
            <a:pathLst>
              <a:path w="554989">
                <a:moveTo>
                  <a:pt x="0" y="0"/>
                </a:moveTo>
                <a:lnTo>
                  <a:pt x="5547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3" name="object 43"/>
          <p:cNvSpPr/>
          <p:nvPr/>
        </p:nvSpPr>
        <p:spPr>
          <a:xfrm>
            <a:off x="3645407" y="3642359"/>
            <a:ext cx="6744970" cy="0"/>
          </a:xfrm>
          <a:custGeom>
            <a:avLst/>
            <a:gdLst/>
            <a:ahLst/>
            <a:cxnLst/>
            <a:rect l="l" t="t" r="r" b="b"/>
            <a:pathLst>
              <a:path w="6744970">
                <a:moveTo>
                  <a:pt x="0" y="0"/>
                </a:moveTo>
                <a:lnTo>
                  <a:pt x="674434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4" name="object 44"/>
          <p:cNvSpPr/>
          <p:nvPr/>
        </p:nvSpPr>
        <p:spPr>
          <a:xfrm>
            <a:off x="2307117" y="3151631"/>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5" name="object 45"/>
          <p:cNvSpPr/>
          <p:nvPr/>
        </p:nvSpPr>
        <p:spPr>
          <a:xfrm>
            <a:off x="2307117" y="2657855"/>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6" name="object 46"/>
          <p:cNvSpPr/>
          <p:nvPr/>
        </p:nvSpPr>
        <p:spPr>
          <a:xfrm>
            <a:off x="2837688" y="2657855"/>
            <a:ext cx="7552690" cy="0"/>
          </a:xfrm>
          <a:custGeom>
            <a:avLst/>
            <a:gdLst/>
            <a:ahLst/>
            <a:cxnLst/>
            <a:rect l="l" t="t" r="r" b="b"/>
            <a:pathLst>
              <a:path w="7552690">
                <a:moveTo>
                  <a:pt x="0" y="0"/>
                </a:moveTo>
                <a:lnTo>
                  <a:pt x="755206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7" name="object 47"/>
          <p:cNvSpPr/>
          <p:nvPr/>
        </p:nvSpPr>
        <p:spPr>
          <a:xfrm>
            <a:off x="2307117" y="2167127"/>
            <a:ext cx="278130" cy="0"/>
          </a:xfrm>
          <a:custGeom>
            <a:avLst/>
            <a:gdLst/>
            <a:ahLst/>
            <a:cxnLst/>
            <a:rect l="l" t="t" r="r" b="b"/>
            <a:pathLst>
              <a:path w="278130">
                <a:moveTo>
                  <a:pt x="0" y="0"/>
                </a:moveTo>
                <a:lnTo>
                  <a:pt x="27758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8" name="object 48"/>
          <p:cNvSpPr/>
          <p:nvPr/>
        </p:nvSpPr>
        <p:spPr>
          <a:xfrm>
            <a:off x="2837688" y="2167127"/>
            <a:ext cx="7552690" cy="0"/>
          </a:xfrm>
          <a:custGeom>
            <a:avLst/>
            <a:gdLst/>
            <a:ahLst/>
            <a:cxnLst/>
            <a:rect l="l" t="t" r="r" b="b"/>
            <a:pathLst>
              <a:path w="7552690">
                <a:moveTo>
                  <a:pt x="0" y="0"/>
                </a:moveTo>
                <a:lnTo>
                  <a:pt x="755206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9" name="object 49"/>
          <p:cNvSpPr/>
          <p:nvPr/>
        </p:nvSpPr>
        <p:spPr>
          <a:xfrm>
            <a:off x="2307118" y="1670970"/>
            <a:ext cx="8082915" cy="5080"/>
          </a:xfrm>
          <a:custGeom>
            <a:avLst/>
            <a:gdLst/>
            <a:ahLst/>
            <a:cxnLst/>
            <a:rect l="l" t="t" r="r" b="b"/>
            <a:pathLst>
              <a:path w="8082915" h="5080">
                <a:moveTo>
                  <a:pt x="0" y="4762"/>
                </a:moveTo>
                <a:lnTo>
                  <a:pt x="8082639" y="4762"/>
                </a:lnTo>
              </a:path>
              <a:path w="8082915" h="5080">
                <a:moveTo>
                  <a:pt x="0" y="0"/>
                </a:moveTo>
                <a:lnTo>
                  <a:pt x="8082639" y="0"/>
                </a:lnTo>
              </a:path>
            </a:pathLst>
          </a:custGeom>
          <a:ln w="4761">
            <a:solidFill>
              <a:srgbClr val="D9D9D9"/>
            </a:solidFill>
          </a:ln>
        </p:spPr>
        <p:txBody>
          <a:bodyPr wrap="square" lIns="0" tIns="0" rIns="0" bIns="0" rtlCol="0"/>
          <a:lstStyle/>
          <a:p>
            <a:endParaRPr>
              <a:solidFill>
                <a:prstClr val="black"/>
              </a:solidFill>
              <a:latin typeface="Calibri"/>
            </a:endParaRPr>
          </a:p>
        </p:txBody>
      </p:sp>
      <p:sp>
        <p:nvSpPr>
          <p:cNvPr id="50" name="object 50"/>
          <p:cNvSpPr/>
          <p:nvPr/>
        </p:nvSpPr>
        <p:spPr>
          <a:xfrm>
            <a:off x="2307118" y="1181144"/>
            <a:ext cx="8082915" cy="0"/>
          </a:xfrm>
          <a:custGeom>
            <a:avLst/>
            <a:gdLst/>
            <a:ahLst/>
            <a:cxnLst/>
            <a:rect l="l" t="t" r="r" b="b"/>
            <a:pathLst>
              <a:path w="8082915">
                <a:moveTo>
                  <a:pt x="0" y="0"/>
                </a:moveTo>
                <a:lnTo>
                  <a:pt x="808263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1" name="object 51"/>
          <p:cNvSpPr/>
          <p:nvPr/>
        </p:nvSpPr>
        <p:spPr>
          <a:xfrm>
            <a:off x="2584704" y="1673351"/>
            <a:ext cx="253365" cy="4431030"/>
          </a:xfrm>
          <a:custGeom>
            <a:avLst/>
            <a:gdLst/>
            <a:ahLst/>
            <a:cxnLst/>
            <a:rect l="l" t="t" r="r" b="b"/>
            <a:pathLst>
              <a:path w="253365" h="4431030">
                <a:moveTo>
                  <a:pt x="252984" y="0"/>
                </a:moveTo>
                <a:lnTo>
                  <a:pt x="0" y="0"/>
                </a:lnTo>
                <a:lnTo>
                  <a:pt x="0" y="4430587"/>
                </a:lnTo>
                <a:lnTo>
                  <a:pt x="252984" y="4430587"/>
                </a:lnTo>
                <a:lnTo>
                  <a:pt x="25298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2" name="object 52"/>
          <p:cNvSpPr/>
          <p:nvPr/>
        </p:nvSpPr>
        <p:spPr>
          <a:xfrm>
            <a:off x="3392424" y="3346704"/>
            <a:ext cx="253365" cy="2757805"/>
          </a:xfrm>
          <a:custGeom>
            <a:avLst/>
            <a:gdLst/>
            <a:ahLst/>
            <a:cxnLst/>
            <a:rect l="l" t="t" r="r" b="b"/>
            <a:pathLst>
              <a:path w="253364" h="2757804">
                <a:moveTo>
                  <a:pt x="252983" y="0"/>
                </a:moveTo>
                <a:lnTo>
                  <a:pt x="0" y="0"/>
                </a:lnTo>
                <a:lnTo>
                  <a:pt x="0" y="2757235"/>
                </a:lnTo>
                <a:lnTo>
                  <a:pt x="252983" y="2757235"/>
                </a:lnTo>
                <a:lnTo>
                  <a:pt x="25298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3" name="object 53"/>
          <p:cNvSpPr/>
          <p:nvPr/>
        </p:nvSpPr>
        <p:spPr>
          <a:xfrm>
            <a:off x="4200145" y="3791711"/>
            <a:ext cx="253365" cy="2312670"/>
          </a:xfrm>
          <a:custGeom>
            <a:avLst/>
            <a:gdLst/>
            <a:ahLst/>
            <a:cxnLst/>
            <a:rect l="l" t="t" r="r" b="b"/>
            <a:pathLst>
              <a:path w="253364" h="2312670">
                <a:moveTo>
                  <a:pt x="252983" y="0"/>
                </a:moveTo>
                <a:lnTo>
                  <a:pt x="0" y="0"/>
                </a:lnTo>
                <a:lnTo>
                  <a:pt x="0" y="2312227"/>
                </a:lnTo>
                <a:lnTo>
                  <a:pt x="252983" y="2312227"/>
                </a:lnTo>
                <a:lnTo>
                  <a:pt x="25298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4" name="object 54"/>
          <p:cNvSpPr/>
          <p:nvPr/>
        </p:nvSpPr>
        <p:spPr>
          <a:xfrm>
            <a:off x="5007864" y="3938016"/>
            <a:ext cx="256540" cy="2165985"/>
          </a:xfrm>
          <a:custGeom>
            <a:avLst/>
            <a:gdLst/>
            <a:ahLst/>
            <a:cxnLst/>
            <a:rect l="l" t="t" r="r" b="b"/>
            <a:pathLst>
              <a:path w="256539" h="2165985">
                <a:moveTo>
                  <a:pt x="256032" y="0"/>
                </a:moveTo>
                <a:lnTo>
                  <a:pt x="0" y="0"/>
                </a:lnTo>
                <a:lnTo>
                  <a:pt x="0" y="2165923"/>
                </a:lnTo>
                <a:lnTo>
                  <a:pt x="256032" y="2165923"/>
                </a:lnTo>
                <a:lnTo>
                  <a:pt x="256032"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5" name="object 55"/>
          <p:cNvSpPr/>
          <p:nvPr/>
        </p:nvSpPr>
        <p:spPr>
          <a:xfrm>
            <a:off x="5818633" y="4035552"/>
            <a:ext cx="253365" cy="2068830"/>
          </a:xfrm>
          <a:custGeom>
            <a:avLst/>
            <a:gdLst/>
            <a:ahLst/>
            <a:cxnLst/>
            <a:rect l="l" t="t" r="r" b="b"/>
            <a:pathLst>
              <a:path w="253364" h="2068829">
                <a:moveTo>
                  <a:pt x="252983" y="0"/>
                </a:moveTo>
                <a:lnTo>
                  <a:pt x="0" y="0"/>
                </a:lnTo>
                <a:lnTo>
                  <a:pt x="0" y="2068387"/>
                </a:lnTo>
                <a:lnTo>
                  <a:pt x="252983" y="2068387"/>
                </a:lnTo>
                <a:lnTo>
                  <a:pt x="25298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6" name="object 56"/>
          <p:cNvSpPr/>
          <p:nvPr/>
        </p:nvSpPr>
        <p:spPr>
          <a:xfrm>
            <a:off x="6626353" y="4233671"/>
            <a:ext cx="253365" cy="1870710"/>
          </a:xfrm>
          <a:custGeom>
            <a:avLst/>
            <a:gdLst/>
            <a:ahLst/>
            <a:cxnLst/>
            <a:rect l="l" t="t" r="r" b="b"/>
            <a:pathLst>
              <a:path w="253364" h="1870710">
                <a:moveTo>
                  <a:pt x="252984" y="0"/>
                </a:moveTo>
                <a:lnTo>
                  <a:pt x="0" y="0"/>
                </a:lnTo>
                <a:lnTo>
                  <a:pt x="0" y="1870267"/>
                </a:lnTo>
                <a:lnTo>
                  <a:pt x="252984" y="1870267"/>
                </a:lnTo>
                <a:lnTo>
                  <a:pt x="25298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7" name="object 57"/>
          <p:cNvSpPr/>
          <p:nvPr/>
        </p:nvSpPr>
        <p:spPr>
          <a:xfrm>
            <a:off x="7434072" y="4331208"/>
            <a:ext cx="253365" cy="1772920"/>
          </a:xfrm>
          <a:custGeom>
            <a:avLst/>
            <a:gdLst/>
            <a:ahLst/>
            <a:cxnLst/>
            <a:rect l="l" t="t" r="r" b="b"/>
            <a:pathLst>
              <a:path w="253364" h="1772920">
                <a:moveTo>
                  <a:pt x="252983" y="0"/>
                </a:moveTo>
                <a:lnTo>
                  <a:pt x="0" y="0"/>
                </a:lnTo>
                <a:lnTo>
                  <a:pt x="0" y="1772731"/>
                </a:lnTo>
                <a:lnTo>
                  <a:pt x="252983" y="1772731"/>
                </a:lnTo>
                <a:lnTo>
                  <a:pt x="25298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8" name="object 58"/>
          <p:cNvSpPr/>
          <p:nvPr/>
        </p:nvSpPr>
        <p:spPr>
          <a:xfrm>
            <a:off x="8241793" y="4504945"/>
            <a:ext cx="253365" cy="1599565"/>
          </a:xfrm>
          <a:custGeom>
            <a:avLst/>
            <a:gdLst/>
            <a:ahLst/>
            <a:cxnLst/>
            <a:rect l="l" t="t" r="r" b="b"/>
            <a:pathLst>
              <a:path w="253365" h="1599564">
                <a:moveTo>
                  <a:pt x="252983" y="0"/>
                </a:moveTo>
                <a:lnTo>
                  <a:pt x="0" y="0"/>
                </a:lnTo>
                <a:lnTo>
                  <a:pt x="0" y="1598995"/>
                </a:lnTo>
                <a:lnTo>
                  <a:pt x="252983" y="1598995"/>
                </a:lnTo>
                <a:lnTo>
                  <a:pt x="25298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9" name="object 59"/>
          <p:cNvSpPr/>
          <p:nvPr/>
        </p:nvSpPr>
        <p:spPr>
          <a:xfrm>
            <a:off x="9049511" y="4553711"/>
            <a:ext cx="256540" cy="1550670"/>
          </a:xfrm>
          <a:custGeom>
            <a:avLst/>
            <a:gdLst/>
            <a:ahLst/>
            <a:cxnLst/>
            <a:rect l="l" t="t" r="r" b="b"/>
            <a:pathLst>
              <a:path w="256540" h="1550670">
                <a:moveTo>
                  <a:pt x="256032" y="0"/>
                </a:moveTo>
                <a:lnTo>
                  <a:pt x="0" y="0"/>
                </a:lnTo>
                <a:lnTo>
                  <a:pt x="0" y="1550227"/>
                </a:lnTo>
                <a:lnTo>
                  <a:pt x="256032" y="1550227"/>
                </a:lnTo>
                <a:lnTo>
                  <a:pt x="256032" y="0"/>
                </a:lnTo>
                <a:close/>
              </a:path>
            </a:pathLst>
          </a:custGeom>
          <a:solidFill>
            <a:srgbClr val="5B9BD5"/>
          </a:solidFill>
        </p:spPr>
        <p:txBody>
          <a:bodyPr wrap="square" lIns="0" tIns="0" rIns="0" bIns="0" rtlCol="0"/>
          <a:lstStyle/>
          <a:p>
            <a:endParaRPr>
              <a:solidFill>
                <a:prstClr val="black"/>
              </a:solidFill>
              <a:latin typeface="Calibri"/>
            </a:endParaRPr>
          </a:p>
        </p:txBody>
      </p:sp>
      <p:grpSp>
        <p:nvGrpSpPr>
          <p:cNvPr id="60" name="object 60"/>
          <p:cNvGrpSpPr/>
          <p:nvPr/>
        </p:nvGrpSpPr>
        <p:grpSpPr>
          <a:xfrm>
            <a:off x="2307118" y="4602479"/>
            <a:ext cx="8082915" cy="1506220"/>
            <a:chOff x="783117" y="4602479"/>
            <a:chExt cx="8082915" cy="1506220"/>
          </a:xfrm>
        </p:grpSpPr>
        <p:sp>
          <p:nvSpPr>
            <p:cNvPr id="61" name="object 61"/>
            <p:cNvSpPr/>
            <p:nvPr/>
          </p:nvSpPr>
          <p:spPr>
            <a:xfrm>
              <a:off x="8336280" y="4602479"/>
              <a:ext cx="253365" cy="1501775"/>
            </a:xfrm>
            <a:custGeom>
              <a:avLst/>
              <a:gdLst/>
              <a:ahLst/>
              <a:cxnLst/>
              <a:rect l="l" t="t" r="r" b="b"/>
              <a:pathLst>
                <a:path w="253365" h="1501775">
                  <a:moveTo>
                    <a:pt x="252984" y="0"/>
                  </a:moveTo>
                  <a:lnTo>
                    <a:pt x="0" y="0"/>
                  </a:lnTo>
                  <a:lnTo>
                    <a:pt x="0" y="1501459"/>
                  </a:lnTo>
                  <a:lnTo>
                    <a:pt x="252984" y="1501459"/>
                  </a:lnTo>
                  <a:lnTo>
                    <a:pt x="25298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62" name="object 62"/>
            <p:cNvSpPr/>
            <p:nvPr/>
          </p:nvSpPr>
          <p:spPr>
            <a:xfrm>
              <a:off x="783117" y="6103939"/>
              <a:ext cx="8082915" cy="0"/>
            </a:xfrm>
            <a:custGeom>
              <a:avLst/>
              <a:gdLst/>
              <a:ahLst/>
              <a:cxnLst/>
              <a:rect l="l" t="t" r="r" b="b"/>
              <a:pathLst>
                <a:path w="8082915">
                  <a:moveTo>
                    <a:pt x="0" y="0"/>
                  </a:moveTo>
                  <a:lnTo>
                    <a:pt x="8082639" y="1"/>
                  </a:lnTo>
                </a:path>
              </a:pathLst>
            </a:custGeom>
            <a:ln w="9525">
              <a:solidFill>
                <a:srgbClr val="D9D9D9"/>
              </a:solidFill>
            </a:ln>
          </p:spPr>
          <p:txBody>
            <a:bodyPr wrap="square" lIns="0" tIns="0" rIns="0" bIns="0" rtlCol="0"/>
            <a:lstStyle/>
            <a:p>
              <a:endParaRPr>
                <a:solidFill>
                  <a:prstClr val="black"/>
                </a:solidFill>
                <a:latin typeface="Calibri"/>
              </a:endParaRPr>
            </a:p>
          </p:txBody>
        </p:sp>
      </p:grpSp>
      <p:sp>
        <p:nvSpPr>
          <p:cNvPr id="63" name="object 63"/>
          <p:cNvSpPr txBox="1"/>
          <p:nvPr/>
        </p:nvSpPr>
        <p:spPr>
          <a:xfrm>
            <a:off x="2824988" y="3018028"/>
            <a:ext cx="7578090" cy="269240"/>
          </a:xfrm>
          <a:prstGeom prst="rect">
            <a:avLst/>
          </a:prstGeom>
        </p:spPr>
        <p:txBody>
          <a:bodyPr vert="horz" wrap="square" lIns="0" tIns="12700" rIns="0" bIns="0" rtlCol="0">
            <a:spAutoFit/>
          </a:bodyPr>
          <a:lstStyle/>
          <a:p>
            <a:pPr marL="12700">
              <a:spcBef>
                <a:spcPts val="100"/>
              </a:spcBef>
              <a:tabLst>
                <a:tab pos="441325" algn="l"/>
                <a:tab pos="7564120" algn="l"/>
              </a:tabLst>
            </a:pPr>
            <a:r>
              <a:rPr sz="1600" strike="sngStrike" dirty="0">
                <a:solidFill>
                  <a:srgbClr val="404040"/>
                </a:solidFill>
                <a:latin typeface="Times New Roman"/>
                <a:cs typeface="Times New Roman"/>
              </a:rPr>
              <a:t> 	</a:t>
            </a:r>
            <a:r>
              <a:rPr sz="1600" strike="sngStrike" dirty="0">
                <a:solidFill>
                  <a:srgbClr val="404040"/>
                </a:solidFill>
                <a:latin typeface="Calibri"/>
                <a:cs typeface="Calibri"/>
              </a:rPr>
              <a:t>71.2%	</a:t>
            </a:r>
            <a:endParaRPr sz="1600">
              <a:solidFill>
                <a:prstClr val="black"/>
              </a:solidFill>
              <a:latin typeface="Calibri"/>
              <a:cs typeface="Calibri"/>
            </a:endParaRPr>
          </a:p>
        </p:txBody>
      </p:sp>
      <p:sp>
        <p:nvSpPr>
          <p:cNvPr id="64" name="object 64"/>
          <p:cNvSpPr txBox="1"/>
          <p:nvPr/>
        </p:nvSpPr>
        <p:spPr>
          <a:xfrm>
            <a:off x="4062284" y="3459988"/>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69.4%</a:t>
            </a:r>
            <a:endParaRPr sz="1600">
              <a:solidFill>
                <a:prstClr val="black"/>
              </a:solidFill>
              <a:latin typeface="Calibri"/>
              <a:cs typeface="Calibri"/>
            </a:endParaRPr>
          </a:p>
        </p:txBody>
      </p:sp>
      <p:sp>
        <p:nvSpPr>
          <p:cNvPr id="65" name="object 65"/>
          <p:cNvSpPr txBox="1"/>
          <p:nvPr/>
        </p:nvSpPr>
        <p:spPr>
          <a:xfrm>
            <a:off x="4870547" y="3606292"/>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68.8%</a:t>
            </a:r>
            <a:endParaRPr sz="1600">
              <a:solidFill>
                <a:prstClr val="black"/>
              </a:solidFill>
              <a:latin typeface="Calibri"/>
              <a:cs typeface="Calibri"/>
            </a:endParaRPr>
          </a:p>
        </p:txBody>
      </p:sp>
      <p:sp>
        <p:nvSpPr>
          <p:cNvPr id="66" name="object 66"/>
          <p:cNvSpPr txBox="1"/>
          <p:nvPr/>
        </p:nvSpPr>
        <p:spPr>
          <a:xfrm>
            <a:off x="5678810" y="3706876"/>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68.4%</a:t>
            </a:r>
            <a:endParaRPr sz="1600">
              <a:solidFill>
                <a:prstClr val="black"/>
              </a:solidFill>
              <a:latin typeface="Calibri"/>
              <a:cs typeface="Calibri"/>
            </a:endParaRPr>
          </a:p>
        </p:txBody>
      </p:sp>
      <p:sp>
        <p:nvSpPr>
          <p:cNvPr id="67" name="object 67"/>
          <p:cNvSpPr txBox="1"/>
          <p:nvPr/>
        </p:nvSpPr>
        <p:spPr>
          <a:xfrm>
            <a:off x="6487075" y="3901948"/>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67.6%</a:t>
            </a:r>
            <a:endParaRPr sz="1600">
              <a:solidFill>
                <a:prstClr val="black"/>
              </a:solidFill>
              <a:latin typeface="Calibri"/>
              <a:cs typeface="Calibri"/>
            </a:endParaRPr>
          </a:p>
        </p:txBody>
      </p:sp>
      <p:sp>
        <p:nvSpPr>
          <p:cNvPr id="68" name="object 68"/>
          <p:cNvSpPr txBox="1"/>
          <p:nvPr/>
        </p:nvSpPr>
        <p:spPr>
          <a:xfrm>
            <a:off x="7295338" y="4002532"/>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67.2%</a:t>
            </a:r>
            <a:endParaRPr sz="1600">
              <a:solidFill>
                <a:prstClr val="black"/>
              </a:solidFill>
              <a:latin typeface="Calibri"/>
              <a:cs typeface="Calibri"/>
            </a:endParaRPr>
          </a:p>
        </p:txBody>
      </p:sp>
      <p:sp>
        <p:nvSpPr>
          <p:cNvPr id="69" name="object 69"/>
          <p:cNvSpPr txBox="1"/>
          <p:nvPr/>
        </p:nvSpPr>
        <p:spPr>
          <a:xfrm>
            <a:off x="1773961" y="970279"/>
            <a:ext cx="1203325" cy="1764664"/>
          </a:xfrm>
          <a:prstGeom prst="rect">
            <a:avLst/>
          </a:prstGeom>
        </p:spPr>
        <p:txBody>
          <a:bodyPr vert="horz" wrap="square" lIns="0" tIns="93345" rIns="0" bIns="0" rtlCol="0">
            <a:spAutoFit/>
          </a:bodyPr>
          <a:lstStyle/>
          <a:p>
            <a:pPr marL="12700">
              <a:spcBef>
                <a:spcPts val="735"/>
              </a:spcBef>
            </a:pPr>
            <a:r>
              <a:rPr sz="1200" spc="-10" dirty="0">
                <a:solidFill>
                  <a:srgbClr val="595959"/>
                </a:solidFill>
                <a:latin typeface="Calibri"/>
                <a:cs typeface="Calibri"/>
              </a:rPr>
              <a:t>80.0%</a:t>
            </a:r>
            <a:endParaRPr sz="1200">
              <a:solidFill>
                <a:prstClr val="black"/>
              </a:solidFill>
              <a:latin typeface="Calibri"/>
              <a:cs typeface="Calibri"/>
            </a:endParaRPr>
          </a:p>
          <a:p>
            <a:pPr marL="683895">
              <a:lnSpc>
                <a:spcPts val="1750"/>
              </a:lnSpc>
              <a:spcBef>
                <a:spcPts val="850"/>
              </a:spcBef>
            </a:pPr>
            <a:r>
              <a:rPr sz="1600" dirty="0">
                <a:solidFill>
                  <a:srgbClr val="404040"/>
                </a:solidFill>
                <a:latin typeface="Calibri"/>
                <a:cs typeface="Calibri"/>
              </a:rPr>
              <a:t>78.0%</a:t>
            </a:r>
            <a:endParaRPr sz="1600">
              <a:solidFill>
                <a:prstClr val="black"/>
              </a:solidFill>
              <a:latin typeface="Calibri"/>
              <a:cs typeface="Calibri"/>
            </a:endParaRPr>
          </a:p>
          <a:p>
            <a:pPr marL="12700">
              <a:lnSpc>
                <a:spcPts val="1270"/>
              </a:lnSpc>
            </a:pPr>
            <a:r>
              <a:rPr sz="1200" spc="-10" dirty="0">
                <a:solidFill>
                  <a:srgbClr val="595959"/>
                </a:solidFill>
                <a:latin typeface="Calibri"/>
                <a:cs typeface="Calibri"/>
              </a:rPr>
              <a:t>78.0%</a:t>
            </a:r>
            <a:endParaRPr sz="1200">
              <a:solidFill>
                <a:prstClr val="black"/>
              </a:solidFill>
              <a:latin typeface="Calibri"/>
              <a:cs typeface="Calibri"/>
            </a:endParaRPr>
          </a:p>
          <a:p>
            <a:pPr>
              <a:spcBef>
                <a:spcPts val="5"/>
              </a:spcBef>
            </a:pPr>
            <a:endParaRPr sz="2000">
              <a:solidFill>
                <a:prstClr val="black"/>
              </a:solidFill>
              <a:latin typeface="Calibri"/>
              <a:cs typeface="Calibri"/>
            </a:endParaRPr>
          </a:p>
          <a:p>
            <a:pPr marL="12700"/>
            <a:r>
              <a:rPr sz="1200" spc="-10" dirty="0">
                <a:solidFill>
                  <a:srgbClr val="595959"/>
                </a:solidFill>
                <a:latin typeface="Calibri"/>
                <a:cs typeface="Calibri"/>
              </a:rPr>
              <a:t>76.0%</a:t>
            </a:r>
            <a:endParaRPr sz="1200">
              <a:solidFill>
                <a:prstClr val="black"/>
              </a:solidFill>
              <a:latin typeface="Calibri"/>
              <a:cs typeface="Calibri"/>
            </a:endParaRPr>
          </a:p>
          <a:p>
            <a:pPr>
              <a:spcBef>
                <a:spcPts val="40"/>
              </a:spcBef>
            </a:pPr>
            <a:endParaRPr sz="1950">
              <a:solidFill>
                <a:prstClr val="black"/>
              </a:solidFill>
              <a:latin typeface="Calibri"/>
              <a:cs typeface="Calibri"/>
            </a:endParaRPr>
          </a:p>
          <a:p>
            <a:pPr marL="12700">
              <a:spcBef>
                <a:spcPts val="5"/>
              </a:spcBef>
            </a:pPr>
            <a:r>
              <a:rPr sz="1200" spc="-10" dirty="0">
                <a:solidFill>
                  <a:srgbClr val="595959"/>
                </a:solidFill>
                <a:latin typeface="Calibri"/>
                <a:cs typeface="Calibri"/>
              </a:rPr>
              <a:t>74.0%</a:t>
            </a:r>
            <a:endParaRPr sz="1200">
              <a:solidFill>
                <a:prstClr val="black"/>
              </a:solidFill>
              <a:latin typeface="Calibri"/>
              <a:cs typeface="Calibri"/>
            </a:endParaRPr>
          </a:p>
        </p:txBody>
      </p:sp>
      <p:sp>
        <p:nvSpPr>
          <p:cNvPr id="70" name="object 70"/>
          <p:cNvSpPr txBox="1"/>
          <p:nvPr/>
        </p:nvSpPr>
        <p:spPr>
          <a:xfrm>
            <a:off x="8103603" y="4173220"/>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66.5%</a:t>
            </a:r>
            <a:endParaRPr sz="1600">
              <a:solidFill>
                <a:prstClr val="black"/>
              </a:solidFill>
              <a:latin typeface="Calibri"/>
              <a:cs typeface="Calibri"/>
            </a:endParaRPr>
          </a:p>
        </p:txBody>
      </p:sp>
      <p:sp>
        <p:nvSpPr>
          <p:cNvPr id="71" name="object 71"/>
          <p:cNvSpPr txBox="1"/>
          <p:nvPr/>
        </p:nvSpPr>
        <p:spPr>
          <a:xfrm>
            <a:off x="8911866" y="4221988"/>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66.3%</a:t>
            </a:r>
            <a:endParaRPr sz="1600">
              <a:solidFill>
                <a:prstClr val="black"/>
              </a:solidFill>
              <a:latin typeface="Calibri"/>
              <a:cs typeface="Calibri"/>
            </a:endParaRPr>
          </a:p>
        </p:txBody>
      </p:sp>
      <p:sp>
        <p:nvSpPr>
          <p:cNvPr id="72" name="object 72"/>
          <p:cNvSpPr txBox="1"/>
          <p:nvPr/>
        </p:nvSpPr>
        <p:spPr>
          <a:xfrm>
            <a:off x="9720130" y="4270755"/>
            <a:ext cx="531495" cy="269240"/>
          </a:xfrm>
          <a:prstGeom prst="rect">
            <a:avLst/>
          </a:prstGeom>
        </p:spPr>
        <p:txBody>
          <a:bodyPr vert="horz" wrap="square" lIns="0" tIns="12700" rIns="0" bIns="0" rtlCol="0">
            <a:spAutoFit/>
          </a:bodyPr>
          <a:lstStyle/>
          <a:p>
            <a:pPr marL="12700">
              <a:spcBef>
                <a:spcPts val="100"/>
              </a:spcBef>
            </a:pPr>
            <a:r>
              <a:rPr sz="1600" dirty="0">
                <a:solidFill>
                  <a:srgbClr val="404040"/>
                </a:solidFill>
                <a:latin typeface="Calibri"/>
                <a:cs typeface="Calibri"/>
              </a:rPr>
              <a:t>66.1%</a:t>
            </a:r>
            <a:endParaRPr sz="1600">
              <a:solidFill>
                <a:prstClr val="black"/>
              </a:solidFill>
              <a:latin typeface="Calibri"/>
              <a:cs typeface="Calibri"/>
            </a:endParaRPr>
          </a:p>
        </p:txBody>
      </p:sp>
      <p:sp>
        <p:nvSpPr>
          <p:cNvPr id="73" name="object 73"/>
          <p:cNvSpPr txBox="1"/>
          <p:nvPr/>
        </p:nvSpPr>
        <p:spPr>
          <a:xfrm>
            <a:off x="1773961" y="4495292"/>
            <a:ext cx="400685" cy="168656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66</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a:p>
            <a:pPr>
              <a:spcBef>
                <a:spcPts val="5"/>
              </a:spcBef>
            </a:pPr>
            <a:endParaRPr sz="2000">
              <a:solidFill>
                <a:prstClr val="black"/>
              </a:solidFill>
              <a:latin typeface="Calibri"/>
              <a:cs typeface="Calibri"/>
            </a:endParaRPr>
          </a:p>
          <a:p>
            <a:pPr marL="12700"/>
            <a:r>
              <a:rPr sz="1200" spc="-10" dirty="0">
                <a:solidFill>
                  <a:srgbClr val="595959"/>
                </a:solidFill>
                <a:latin typeface="Calibri"/>
                <a:cs typeface="Calibri"/>
              </a:rPr>
              <a:t>64</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a:p>
            <a:pPr>
              <a:spcBef>
                <a:spcPts val="45"/>
              </a:spcBef>
            </a:pPr>
            <a:endParaRPr sz="1950">
              <a:solidFill>
                <a:prstClr val="black"/>
              </a:solidFill>
              <a:latin typeface="Calibri"/>
              <a:cs typeface="Calibri"/>
            </a:endParaRPr>
          </a:p>
          <a:p>
            <a:pPr marL="12700"/>
            <a:r>
              <a:rPr sz="1200" spc="-10" dirty="0">
                <a:solidFill>
                  <a:srgbClr val="595959"/>
                </a:solidFill>
                <a:latin typeface="Calibri"/>
                <a:cs typeface="Calibri"/>
              </a:rPr>
              <a:t>62</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a:p>
            <a:pPr>
              <a:spcBef>
                <a:spcPts val="5"/>
              </a:spcBef>
            </a:pPr>
            <a:endParaRPr sz="2000">
              <a:solidFill>
                <a:prstClr val="black"/>
              </a:solidFill>
              <a:latin typeface="Calibri"/>
              <a:cs typeface="Calibri"/>
            </a:endParaRPr>
          </a:p>
          <a:p>
            <a:pPr marL="12700"/>
            <a:r>
              <a:rPr sz="1200" spc="-10" dirty="0">
                <a:solidFill>
                  <a:srgbClr val="595959"/>
                </a:solidFill>
                <a:latin typeface="Calibri"/>
                <a:cs typeface="Calibri"/>
              </a:rPr>
              <a:t>60</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p:txBody>
      </p:sp>
      <p:sp>
        <p:nvSpPr>
          <p:cNvPr id="74" name="object 74"/>
          <p:cNvSpPr txBox="1"/>
          <p:nvPr/>
        </p:nvSpPr>
        <p:spPr>
          <a:xfrm>
            <a:off x="1773961" y="4004564"/>
            <a:ext cx="400685"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68</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p:txBody>
      </p:sp>
      <p:sp>
        <p:nvSpPr>
          <p:cNvPr id="75" name="object 75"/>
          <p:cNvSpPr txBox="1"/>
          <p:nvPr/>
        </p:nvSpPr>
        <p:spPr>
          <a:xfrm>
            <a:off x="1773961" y="3510788"/>
            <a:ext cx="400685"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70</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p:txBody>
      </p:sp>
      <p:sp>
        <p:nvSpPr>
          <p:cNvPr id="76" name="object 76"/>
          <p:cNvSpPr txBox="1"/>
          <p:nvPr/>
        </p:nvSpPr>
        <p:spPr>
          <a:xfrm>
            <a:off x="1773961" y="3020059"/>
            <a:ext cx="400685"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72</a:t>
            </a:r>
            <a:r>
              <a:rPr sz="1200" spc="-5" dirty="0">
                <a:solidFill>
                  <a:srgbClr val="595959"/>
                </a:solidFill>
                <a:latin typeface="Calibri"/>
                <a:cs typeface="Calibri"/>
              </a:rPr>
              <a:t>.</a:t>
            </a:r>
            <a:r>
              <a:rPr sz="1200" spc="-10" dirty="0">
                <a:solidFill>
                  <a:srgbClr val="595959"/>
                </a:solidFill>
                <a:latin typeface="Calibri"/>
                <a:cs typeface="Calibri"/>
              </a:rPr>
              <a:t>0%</a:t>
            </a:r>
            <a:endParaRPr sz="1200">
              <a:solidFill>
                <a:prstClr val="black"/>
              </a:solidFill>
              <a:latin typeface="Calibri"/>
              <a:cs typeface="Calibri"/>
            </a:endParaRPr>
          </a:p>
        </p:txBody>
      </p:sp>
      <p:sp>
        <p:nvSpPr>
          <p:cNvPr id="77" name="object 77"/>
          <p:cNvSpPr txBox="1"/>
          <p:nvPr/>
        </p:nvSpPr>
        <p:spPr>
          <a:xfrm>
            <a:off x="2331199" y="6192011"/>
            <a:ext cx="75438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Wisconsin</a:t>
            </a:r>
            <a:endParaRPr sz="1400">
              <a:solidFill>
                <a:prstClr val="black"/>
              </a:solidFill>
              <a:latin typeface="Calibri"/>
              <a:cs typeface="Calibri"/>
            </a:endParaRPr>
          </a:p>
        </p:txBody>
      </p:sp>
      <p:sp>
        <p:nvSpPr>
          <p:cNvPr id="78" name="object 78"/>
          <p:cNvSpPr txBox="1"/>
          <p:nvPr/>
        </p:nvSpPr>
        <p:spPr>
          <a:xfrm>
            <a:off x="3238747" y="6192011"/>
            <a:ext cx="568325" cy="228268"/>
          </a:xfrm>
          <a:prstGeom prst="rect">
            <a:avLst/>
          </a:prstGeom>
        </p:spPr>
        <p:txBody>
          <a:bodyPr vert="horz" wrap="square" lIns="0" tIns="12700" rIns="0" bIns="0" rtlCol="0">
            <a:spAutoFit/>
          </a:bodyPr>
          <a:lstStyle/>
          <a:p>
            <a:pPr marL="12700">
              <a:spcBef>
                <a:spcPts val="100"/>
              </a:spcBef>
            </a:pPr>
            <a:r>
              <a:rPr sz="1400" dirty="0">
                <a:solidFill>
                  <a:srgbClr val="595959"/>
                </a:solidFill>
                <a:latin typeface="Calibri"/>
                <a:cs typeface="Calibri"/>
              </a:rPr>
              <a:t>Indiana</a:t>
            </a:r>
            <a:endParaRPr sz="1400">
              <a:solidFill>
                <a:prstClr val="black"/>
              </a:solidFill>
              <a:latin typeface="Calibri"/>
              <a:cs typeface="Calibri"/>
            </a:endParaRPr>
          </a:p>
        </p:txBody>
      </p:sp>
      <p:sp>
        <p:nvSpPr>
          <p:cNvPr id="79" name="object 79"/>
          <p:cNvSpPr txBox="1"/>
          <p:nvPr/>
        </p:nvSpPr>
        <p:spPr>
          <a:xfrm>
            <a:off x="4138990" y="6192011"/>
            <a:ext cx="373380" cy="228268"/>
          </a:xfrm>
          <a:prstGeom prst="rect">
            <a:avLst/>
          </a:prstGeom>
        </p:spPr>
        <p:txBody>
          <a:bodyPr vert="horz" wrap="square" lIns="0" tIns="12700" rIns="0" bIns="0" rtlCol="0">
            <a:spAutoFit/>
          </a:bodyPr>
          <a:lstStyle/>
          <a:p>
            <a:pPr marL="12700">
              <a:spcBef>
                <a:spcPts val="100"/>
              </a:spcBef>
            </a:pPr>
            <a:r>
              <a:rPr sz="1400" dirty="0">
                <a:solidFill>
                  <a:srgbClr val="595959"/>
                </a:solidFill>
                <a:latin typeface="Calibri"/>
                <a:cs typeface="Calibri"/>
              </a:rPr>
              <a:t>U</a:t>
            </a:r>
            <a:r>
              <a:rPr sz="1400" spc="30" dirty="0">
                <a:solidFill>
                  <a:srgbClr val="595959"/>
                </a:solidFill>
                <a:latin typeface="Calibri"/>
                <a:cs typeface="Calibri"/>
              </a:rPr>
              <a:t>t</a:t>
            </a:r>
            <a:r>
              <a:rPr sz="1400" spc="-75" dirty="0">
                <a:solidFill>
                  <a:srgbClr val="595959"/>
                </a:solidFill>
                <a:latin typeface="Calibri"/>
                <a:cs typeface="Calibri"/>
              </a:rPr>
              <a:t>a</a:t>
            </a:r>
            <a:r>
              <a:rPr sz="1400" dirty="0">
                <a:solidFill>
                  <a:srgbClr val="595959"/>
                </a:solidFill>
                <a:latin typeface="Calibri"/>
                <a:cs typeface="Calibri"/>
              </a:rPr>
              <a:t>h</a:t>
            </a:r>
            <a:endParaRPr sz="1400">
              <a:solidFill>
                <a:prstClr val="black"/>
              </a:solidFill>
              <a:latin typeface="Calibri"/>
              <a:cs typeface="Calibri"/>
            </a:endParaRPr>
          </a:p>
        </p:txBody>
      </p:sp>
      <p:sp>
        <p:nvSpPr>
          <p:cNvPr id="80" name="object 80"/>
          <p:cNvSpPr txBox="1"/>
          <p:nvPr/>
        </p:nvSpPr>
        <p:spPr>
          <a:xfrm>
            <a:off x="4806030" y="6192011"/>
            <a:ext cx="657225" cy="228268"/>
          </a:xfrm>
          <a:prstGeom prst="rect">
            <a:avLst/>
          </a:prstGeom>
        </p:spPr>
        <p:txBody>
          <a:bodyPr vert="horz" wrap="square" lIns="0" tIns="12700" rIns="0" bIns="0" rtlCol="0">
            <a:spAutoFit/>
          </a:bodyPr>
          <a:lstStyle/>
          <a:p>
            <a:pPr marL="12700">
              <a:spcBef>
                <a:spcPts val="100"/>
              </a:spcBef>
            </a:pPr>
            <a:r>
              <a:rPr sz="1400" spc="-15" dirty="0">
                <a:solidFill>
                  <a:srgbClr val="595959"/>
                </a:solidFill>
                <a:latin typeface="Calibri"/>
                <a:cs typeface="Calibri"/>
              </a:rPr>
              <a:t>A</a:t>
            </a:r>
            <a:r>
              <a:rPr sz="1400" spc="-20" dirty="0">
                <a:solidFill>
                  <a:srgbClr val="595959"/>
                </a:solidFill>
                <a:latin typeface="Calibri"/>
                <a:cs typeface="Calibri"/>
              </a:rPr>
              <a:t>l</a:t>
            </a:r>
            <a:r>
              <a:rPr sz="1400" spc="30" dirty="0">
                <a:solidFill>
                  <a:srgbClr val="595959"/>
                </a:solidFill>
                <a:latin typeface="Calibri"/>
                <a:cs typeface="Calibri"/>
              </a:rPr>
              <a:t>a</a:t>
            </a:r>
            <a:r>
              <a:rPr sz="1400" spc="-35" dirty="0">
                <a:solidFill>
                  <a:srgbClr val="595959"/>
                </a:solidFill>
                <a:latin typeface="Calibri"/>
                <a:cs typeface="Calibri"/>
              </a:rPr>
              <a:t>b</a:t>
            </a:r>
            <a:r>
              <a:rPr sz="1400" spc="30" dirty="0">
                <a:solidFill>
                  <a:srgbClr val="595959"/>
                </a:solidFill>
                <a:latin typeface="Calibri"/>
                <a:cs typeface="Calibri"/>
              </a:rPr>
              <a:t>a</a:t>
            </a:r>
            <a:r>
              <a:rPr sz="1400" spc="-20" dirty="0">
                <a:solidFill>
                  <a:srgbClr val="595959"/>
                </a:solidFill>
                <a:latin typeface="Calibri"/>
                <a:cs typeface="Calibri"/>
              </a:rPr>
              <a:t>m</a:t>
            </a:r>
            <a:r>
              <a:rPr sz="1400" dirty="0">
                <a:solidFill>
                  <a:srgbClr val="595959"/>
                </a:solidFill>
                <a:latin typeface="Calibri"/>
                <a:cs typeface="Calibri"/>
              </a:rPr>
              <a:t>a</a:t>
            </a:r>
            <a:endParaRPr sz="1400">
              <a:solidFill>
                <a:prstClr val="black"/>
              </a:solidFill>
              <a:latin typeface="Calibri"/>
              <a:cs typeface="Calibri"/>
            </a:endParaRPr>
          </a:p>
        </p:txBody>
      </p:sp>
      <p:sp>
        <p:nvSpPr>
          <p:cNvPr id="81" name="object 81"/>
          <p:cNvSpPr txBox="1"/>
          <p:nvPr/>
        </p:nvSpPr>
        <p:spPr>
          <a:xfrm>
            <a:off x="5657476" y="6192011"/>
            <a:ext cx="568325" cy="228268"/>
          </a:xfrm>
          <a:prstGeom prst="rect">
            <a:avLst/>
          </a:prstGeom>
        </p:spPr>
        <p:txBody>
          <a:bodyPr vert="horz" wrap="square" lIns="0" tIns="12700" rIns="0" bIns="0" rtlCol="0">
            <a:spAutoFit/>
          </a:bodyPr>
          <a:lstStyle/>
          <a:p>
            <a:pPr marL="12700">
              <a:spcBef>
                <a:spcPts val="100"/>
              </a:spcBef>
            </a:pPr>
            <a:r>
              <a:rPr sz="1400" spc="-15" dirty="0">
                <a:solidFill>
                  <a:srgbClr val="595959"/>
                </a:solidFill>
                <a:latin typeface="Calibri"/>
                <a:cs typeface="Calibri"/>
              </a:rPr>
              <a:t>A</a:t>
            </a:r>
            <a:r>
              <a:rPr sz="1400" spc="10" dirty="0">
                <a:solidFill>
                  <a:srgbClr val="595959"/>
                </a:solidFill>
                <a:latin typeface="Calibri"/>
                <a:cs typeface="Calibri"/>
              </a:rPr>
              <a:t>r</a:t>
            </a:r>
            <a:r>
              <a:rPr sz="1400" spc="-25" dirty="0">
                <a:solidFill>
                  <a:srgbClr val="595959"/>
                </a:solidFill>
                <a:latin typeface="Calibri"/>
                <a:cs typeface="Calibri"/>
              </a:rPr>
              <a:t>i</a:t>
            </a:r>
            <a:r>
              <a:rPr sz="1400" spc="45" dirty="0">
                <a:solidFill>
                  <a:srgbClr val="595959"/>
                </a:solidFill>
                <a:latin typeface="Calibri"/>
                <a:cs typeface="Calibri"/>
              </a:rPr>
              <a:t>z</a:t>
            </a:r>
            <a:r>
              <a:rPr sz="1400" spc="-40" dirty="0">
                <a:solidFill>
                  <a:srgbClr val="595959"/>
                </a:solidFill>
                <a:latin typeface="Calibri"/>
                <a:cs typeface="Calibri"/>
              </a:rPr>
              <a:t>o</a:t>
            </a:r>
            <a:r>
              <a:rPr sz="1400" spc="-35" dirty="0">
                <a:solidFill>
                  <a:srgbClr val="595959"/>
                </a:solidFill>
                <a:latin typeface="Calibri"/>
                <a:cs typeface="Calibri"/>
              </a:rPr>
              <a:t>n</a:t>
            </a:r>
            <a:r>
              <a:rPr sz="1400" dirty="0">
                <a:solidFill>
                  <a:srgbClr val="595959"/>
                </a:solidFill>
                <a:latin typeface="Calibri"/>
                <a:cs typeface="Calibri"/>
              </a:rPr>
              <a:t>a</a:t>
            </a:r>
            <a:endParaRPr sz="1400">
              <a:solidFill>
                <a:prstClr val="black"/>
              </a:solidFill>
              <a:latin typeface="Calibri"/>
              <a:cs typeface="Calibri"/>
            </a:endParaRPr>
          </a:p>
        </p:txBody>
      </p:sp>
      <p:sp>
        <p:nvSpPr>
          <p:cNvPr id="82" name="object 82"/>
          <p:cNvSpPr txBox="1"/>
          <p:nvPr/>
        </p:nvSpPr>
        <p:spPr>
          <a:xfrm>
            <a:off x="6408620" y="6192011"/>
            <a:ext cx="682625" cy="228268"/>
          </a:xfrm>
          <a:prstGeom prst="rect">
            <a:avLst/>
          </a:prstGeom>
        </p:spPr>
        <p:txBody>
          <a:bodyPr vert="horz" wrap="square" lIns="0" tIns="12700" rIns="0" bIns="0" rtlCol="0">
            <a:spAutoFit/>
          </a:bodyPr>
          <a:lstStyle/>
          <a:p>
            <a:pPr marL="12700">
              <a:spcBef>
                <a:spcPts val="100"/>
              </a:spcBef>
            </a:pPr>
            <a:r>
              <a:rPr sz="1400" dirty="0">
                <a:solidFill>
                  <a:srgbClr val="595959"/>
                </a:solidFill>
                <a:latin typeface="Calibri"/>
                <a:cs typeface="Calibri"/>
              </a:rPr>
              <a:t>M</a:t>
            </a:r>
            <a:r>
              <a:rPr sz="1400" spc="-40" dirty="0">
                <a:solidFill>
                  <a:srgbClr val="595959"/>
                </a:solidFill>
                <a:latin typeface="Calibri"/>
                <a:cs typeface="Calibri"/>
              </a:rPr>
              <a:t>o</a:t>
            </a:r>
            <a:r>
              <a:rPr sz="1400" spc="60" dirty="0">
                <a:solidFill>
                  <a:srgbClr val="595959"/>
                </a:solidFill>
                <a:latin typeface="Calibri"/>
                <a:cs typeface="Calibri"/>
              </a:rPr>
              <a:t>n</a:t>
            </a:r>
            <a:r>
              <a:rPr sz="1400" spc="-70" dirty="0">
                <a:solidFill>
                  <a:srgbClr val="595959"/>
                </a:solidFill>
                <a:latin typeface="Calibri"/>
                <a:cs typeface="Calibri"/>
              </a:rPr>
              <a:t>t</a:t>
            </a:r>
            <a:r>
              <a:rPr sz="1400" spc="25" dirty="0">
                <a:solidFill>
                  <a:srgbClr val="595959"/>
                </a:solidFill>
                <a:latin typeface="Calibri"/>
                <a:cs typeface="Calibri"/>
              </a:rPr>
              <a:t>a</a:t>
            </a:r>
            <a:r>
              <a:rPr sz="1400" spc="-40" dirty="0">
                <a:solidFill>
                  <a:srgbClr val="595959"/>
                </a:solidFill>
                <a:latin typeface="Calibri"/>
                <a:cs typeface="Calibri"/>
              </a:rPr>
              <a:t>n</a:t>
            </a:r>
            <a:r>
              <a:rPr sz="1400" dirty="0">
                <a:solidFill>
                  <a:srgbClr val="595959"/>
                </a:solidFill>
                <a:latin typeface="Calibri"/>
                <a:cs typeface="Calibri"/>
              </a:rPr>
              <a:t>a</a:t>
            </a:r>
            <a:endParaRPr sz="1400">
              <a:solidFill>
                <a:prstClr val="black"/>
              </a:solidFill>
              <a:latin typeface="Calibri"/>
              <a:cs typeface="Calibri"/>
            </a:endParaRPr>
          </a:p>
        </p:txBody>
      </p:sp>
      <p:sp>
        <p:nvSpPr>
          <p:cNvPr id="83" name="object 83"/>
          <p:cNvSpPr txBox="1"/>
          <p:nvPr/>
        </p:nvSpPr>
        <p:spPr>
          <a:xfrm>
            <a:off x="7299275" y="6192011"/>
            <a:ext cx="517525" cy="228268"/>
          </a:xfrm>
          <a:prstGeom prst="rect">
            <a:avLst/>
          </a:prstGeom>
        </p:spPr>
        <p:txBody>
          <a:bodyPr vert="horz" wrap="square" lIns="0" tIns="12700" rIns="0" bIns="0" rtlCol="0">
            <a:spAutoFit/>
          </a:bodyPr>
          <a:lstStyle/>
          <a:p>
            <a:pPr marL="12700">
              <a:spcBef>
                <a:spcPts val="100"/>
              </a:spcBef>
            </a:pPr>
            <a:r>
              <a:rPr sz="1400" spc="-45" dirty="0">
                <a:solidFill>
                  <a:srgbClr val="595959"/>
                </a:solidFill>
                <a:latin typeface="Calibri"/>
                <a:cs typeface="Calibri"/>
              </a:rPr>
              <a:t>F</a:t>
            </a:r>
            <a:r>
              <a:rPr sz="1400" spc="75" dirty="0">
                <a:solidFill>
                  <a:srgbClr val="595959"/>
                </a:solidFill>
                <a:latin typeface="Calibri"/>
                <a:cs typeface="Calibri"/>
              </a:rPr>
              <a:t>l</a:t>
            </a:r>
            <a:r>
              <a:rPr sz="1400" spc="-40" dirty="0">
                <a:solidFill>
                  <a:srgbClr val="595959"/>
                </a:solidFill>
                <a:latin typeface="Calibri"/>
                <a:cs typeface="Calibri"/>
              </a:rPr>
              <a:t>o</a:t>
            </a:r>
            <a:r>
              <a:rPr sz="1400" spc="10" dirty="0">
                <a:solidFill>
                  <a:srgbClr val="595959"/>
                </a:solidFill>
                <a:latin typeface="Calibri"/>
                <a:cs typeface="Calibri"/>
              </a:rPr>
              <a:t>r</a:t>
            </a:r>
            <a:r>
              <a:rPr sz="1400" spc="-25" dirty="0">
                <a:solidFill>
                  <a:srgbClr val="595959"/>
                </a:solidFill>
                <a:latin typeface="Calibri"/>
                <a:cs typeface="Calibri"/>
              </a:rPr>
              <a:t>i</a:t>
            </a:r>
            <a:r>
              <a:rPr sz="1400" spc="-40" dirty="0">
                <a:solidFill>
                  <a:srgbClr val="595959"/>
                </a:solidFill>
                <a:latin typeface="Calibri"/>
                <a:cs typeface="Calibri"/>
              </a:rPr>
              <a:t>d</a:t>
            </a:r>
            <a:r>
              <a:rPr sz="1400" dirty="0">
                <a:solidFill>
                  <a:srgbClr val="595959"/>
                </a:solidFill>
                <a:latin typeface="Calibri"/>
                <a:cs typeface="Calibri"/>
              </a:rPr>
              <a:t>a</a:t>
            </a:r>
            <a:endParaRPr sz="1400">
              <a:solidFill>
                <a:prstClr val="black"/>
              </a:solidFill>
              <a:latin typeface="Calibri"/>
              <a:cs typeface="Calibri"/>
            </a:endParaRPr>
          </a:p>
        </p:txBody>
      </p:sp>
      <p:sp>
        <p:nvSpPr>
          <p:cNvPr id="84" name="object 84"/>
          <p:cNvSpPr txBox="1"/>
          <p:nvPr/>
        </p:nvSpPr>
        <p:spPr>
          <a:xfrm>
            <a:off x="8010194" y="6192011"/>
            <a:ext cx="719455" cy="228268"/>
          </a:xfrm>
          <a:prstGeom prst="rect">
            <a:avLst/>
          </a:prstGeom>
        </p:spPr>
        <p:txBody>
          <a:bodyPr vert="horz" wrap="square" lIns="0" tIns="12700" rIns="0" bIns="0" rtlCol="0">
            <a:spAutoFit/>
          </a:bodyPr>
          <a:lstStyle/>
          <a:p>
            <a:pPr marL="12700">
              <a:spcBef>
                <a:spcPts val="100"/>
              </a:spcBef>
            </a:pPr>
            <a:r>
              <a:rPr sz="1400" spc="-5" dirty="0">
                <a:solidFill>
                  <a:srgbClr val="595959"/>
                </a:solidFill>
                <a:latin typeface="Calibri"/>
                <a:cs typeface="Calibri"/>
              </a:rPr>
              <a:t>Wyoming</a:t>
            </a:r>
            <a:endParaRPr sz="1400">
              <a:solidFill>
                <a:prstClr val="black"/>
              </a:solidFill>
              <a:latin typeface="Calibri"/>
              <a:cs typeface="Calibri"/>
            </a:endParaRPr>
          </a:p>
        </p:txBody>
      </p:sp>
      <p:sp>
        <p:nvSpPr>
          <p:cNvPr id="85" name="object 85"/>
          <p:cNvSpPr txBox="1"/>
          <p:nvPr/>
        </p:nvSpPr>
        <p:spPr>
          <a:xfrm>
            <a:off x="8771846" y="6192012"/>
            <a:ext cx="812800" cy="455295"/>
          </a:xfrm>
          <a:prstGeom prst="rect">
            <a:avLst/>
          </a:prstGeom>
        </p:spPr>
        <p:txBody>
          <a:bodyPr vert="horz" wrap="square" lIns="0" tIns="9525" rIns="0" bIns="0" rtlCol="0">
            <a:spAutoFit/>
          </a:bodyPr>
          <a:lstStyle/>
          <a:p>
            <a:pPr marL="12700" marR="5080" indent="227329">
              <a:lnSpc>
                <a:spcPct val="101400"/>
              </a:lnSpc>
              <a:spcBef>
                <a:spcPts val="75"/>
              </a:spcBef>
            </a:pPr>
            <a:r>
              <a:rPr sz="1400" spc="-5" dirty="0">
                <a:solidFill>
                  <a:srgbClr val="595959"/>
                </a:solidFill>
                <a:latin typeface="Calibri"/>
                <a:cs typeface="Calibri"/>
              </a:rPr>
              <a:t>New </a:t>
            </a:r>
            <a:r>
              <a:rPr sz="1400" dirty="0">
                <a:solidFill>
                  <a:srgbClr val="595959"/>
                </a:solidFill>
                <a:latin typeface="Calibri"/>
                <a:cs typeface="Calibri"/>
              </a:rPr>
              <a:t> </a:t>
            </a:r>
            <a:r>
              <a:rPr sz="1400" spc="25" dirty="0">
                <a:solidFill>
                  <a:srgbClr val="595959"/>
                </a:solidFill>
                <a:latin typeface="Calibri"/>
                <a:cs typeface="Calibri"/>
              </a:rPr>
              <a:t>H</a:t>
            </a:r>
            <a:r>
              <a:rPr sz="1400" spc="-75" dirty="0">
                <a:solidFill>
                  <a:srgbClr val="595959"/>
                </a:solidFill>
                <a:latin typeface="Calibri"/>
                <a:cs typeface="Calibri"/>
              </a:rPr>
              <a:t>a</a:t>
            </a:r>
            <a:r>
              <a:rPr sz="1400" spc="80" dirty="0">
                <a:solidFill>
                  <a:srgbClr val="595959"/>
                </a:solidFill>
                <a:latin typeface="Calibri"/>
                <a:cs typeface="Calibri"/>
              </a:rPr>
              <a:t>m</a:t>
            </a:r>
            <a:r>
              <a:rPr sz="1400" spc="-40" dirty="0">
                <a:solidFill>
                  <a:srgbClr val="595959"/>
                </a:solidFill>
                <a:latin typeface="Calibri"/>
                <a:cs typeface="Calibri"/>
              </a:rPr>
              <a:t>p</a:t>
            </a:r>
            <a:r>
              <a:rPr sz="1400" spc="-50" dirty="0">
                <a:solidFill>
                  <a:srgbClr val="595959"/>
                </a:solidFill>
                <a:latin typeface="Calibri"/>
                <a:cs typeface="Calibri"/>
              </a:rPr>
              <a:t>s</a:t>
            </a:r>
            <a:r>
              <a:rPr sz="1400" spc="65" dirty="0">
                <a:solidFill>
                  <a:srgbClr val="595959"/>
                </a:solidFill>
                <a:latin typeface="Calibri"/>
                <a:cs typeface="Calibri"/>
              </a:rPr>
              <a:t>h</a:t>
            </a:r>
            <a:r>
              <a:rPr sz="1400" spc="-25" dirty="0">
                <a:solidFill>
                  <a:srgbClr val="595959"/>
                </a:solidFill>
                <a:latin typeface="Calibri"/>
                <a:cs typeface="Calibri"/>
              </a:rPr>
              <a:t>i</a:t>
            </a:r>
            <a:r>
              <a:rPr sz="1400" spc="10" dirty="0">
                <a:solidFill>
                  <a:srgbClr val="595959"/>
                </a:solidFill>
                <a:latin typeface="Calibri"/>
                <a:cs typeface="Calibri"/>
              </a:rPr>
              <a:t>r</a:t>
            </a:r>
            <a:r>
              <a:rPr sz="1400" dirty="0">
                <a:solidFill>
                  <a:srgbClr val="595959"/>
                </a:solidFill>
                <a:latin typeface="Calibri"/>
                <a:cs typeface="Calibri"/>
              </a:rPr>
              <a:t>e</a:t>
            </a:r>
            <a:endParaRPr sz="1400">
              <a:solidFill>
                <a:prstClr val="black"/>
              </a:solidFill>
              <a:latin typeface="Calibri"/>
              <a:cs typeface="Calibri"/>
            </a:endParaRPr>
          </a:p>
        </p:txBody>
      </p:sp>
      <p:sp>
        <p:nvSpPr>
          <p:cNvPr id="86" name="object 86"/>
          <p:cNvSpPr txBox="1"/>
          <p:nvPr/>
        </p:nvSpPr>
        <p:spPr>
          <a:xfrm>
            <a:off x="9648691" y="6173046"/>
            <a:ext cx="679450" cy="457200"/>
          </a:xfrm>
          <a:prstGeom prst="rect">
            <a:avLst/>
          </a:prstGeom>
        </p:spPr>
        <p:txBody>
          <a:bodyPr vert="horz" wrap="square" lIns="0" tIns="31750" rIns="0" bIns="0" rtlCol="0">
            <a:spAutoFit/>
          </a:bodyPr>
          <a:lstStyle/>
          <a:p>
            <a:pPr marL="12700">
              <a:spcBef>
                <a:spcPts val="250"/>
              </a:spcBef>
            </a:pPr>
            <a:r>
              <a:rPr sz="1400" dirty="0">
                <a:solidFill>
                  <a:srgbClr val="595959"/>
                </a:solidFill>
                <a:latin typeface="Calibri"/>
                <a:cs typeface="Calibri"/>
              </a:rPr>
              <a:t>Arkansas</a:t>
            </a:r>
            <a:endParaRPr sz="1400">
              <a:solidFill>
                <a:prstClr val="black"/>
              </a:solidFill>
              <a:latin typeface="Calibri"/>
              <a:cs typeface="Calibri"/>
            </a:endParaRPr>
          </a:p>
          <a:p>
            <a:pPr marL="142240">
              <a:spcBef>
                <a:spcPts val="125"/>
              </a:spcBef>
            </a:pPr>
            <a:r>
              <a:rPr sz="1200" dirty="0">
                <a:solidFill>
                  <a:srgbClr val="898989"/>
                </a:solidFill>
                <a:latin typeface="Calibri"/>
                <a:cs typeface="Calibri"/>
              </a:rPr>
              <a:t>11</a:t>
            </a:r>
            <a:endParaRPr sz="1200">
              <a:solidFill>
                <a:prstClr val="black"/>
              </a:solidFill>
              <a:latin typeface="Calibri"/>
              <a:cs typeface="Calibri"/>
            </a:endParaRPr>
          </a:p>
        </p:txBody>
      </p:sp>
      <p:sp>
        <p:nvSpPr>
          <p:cNvPr id="87" name="object 87"/>
          <p:cNvSpPr txBox="1">
            <a:spLocks noGrp="1"/>
          </p:cNvSpPr>
          <p:nvPr>
            <p:ph type="title"/>
          </p:nvPr>
        </p:nvSpPr>
        <p:spPr>
          <a:xfrm>
            <a:off x="3161370" y="56389"/>
            <a:ext cx="8917259" cy="934101"/>
          </a:xfrm>
          <a:prstGeom prst="rect">
            <a:avLst/>
          </a:prstGeom>
        </p:spPr>
        <p:txBody>
          <a:bodyPr vert="horz" wrap="square" lIns="0" tIns="193547" rIns="0" bIns="0" rtlCol="0">
            <a:spAutoFit/>
          </a:bodyPr>
          <a:lstStyle/>
          <a:p>
            <a:pPr marL="324485" marR="5080" indent="32384">
              <a:spcBef>
                <a:spcPts val="100"/>
              </a:spcBef>
            </a:pPr>
            <a:r>
              <a:rPr dirty="0"/>
              <a:t>The</a:t>
            </a:r>
            <a:r>
              <a:rPr spc="-5" dirty="0"/>
              <a:t> </a:t>
            </a:r>
            <a:r>
              <a:rPr dirty="0"/>
              <a:t>10 </a:t>
            </a:r>
            <a:r>
              <a:rPr spc="-20" dirty="0"/>
              <a:t>States</a:t>
            </a:r>
            <a:r>
              <a:rPr spc="-5" dirty="0"/>
              <a:t> with</a:t>
            </a:r>
            <a:r>
              <a:rPr dirty="0"/>
              <a:t> the </a:t>
            </a:r>
            <a:r>
              <a:rPr spc="-10" dirty="0"/>
              <a:t>Highest</a:t>
            </a:r>
            <a:r>
              <a:rPr dirty="0"/>
              <a:t> </a:t>
            </a:r>
            <a:r>
              <a:rPr spc="-10" dirty="0"/>
              <a:t>Share</a:t>
            </a:r>
            <a:r>
              <a:rPr spc="-5" dirty="0"/>
              <a:t> of </a:t>
            </a:r>
            <a:r>
              <a:rPr spc="-35" dirty="0"/>
              <a:t>Workers' </a:t>
            </a:r>
            <a:r>
              <a:rPr spc="-525" dirty="0"/>
              <a:t> </a:t>
            </a:r>
            <a:r>
              <a:rPr spc="-5" dirty="0"/>
              <a:t>Compensation</a:t>
            </a:r>
            <a:r>
              <a:rPr spc="-20" dirty="0"/>
              <a:t> </a:t>
            </a:r>
            <a:r>
              <a:rPr spc="-5" dirty="0"/>
              <a:t>Benefits</a:t>
            </a:r>
            <a:r>
              <a:rPr spc="-10" dirty="0"/>
              <a:t> </a:t>
            </a:r>
            <a:r>
              <a:rPr spc="-5" dirty="0"/>
              <a:t>going</a:t>
            </a:r>
            <a:r>
              <a:rPr spc="-15" dirty="0"/>
              <a:t> to</a:t>
            </a:r>
            <a:r>
              <a:rPr spc="-20" dirty="0"/>
              <a:t> </a:t>
            </a:r>
            <a:r>
              <a:rPr spc="-5" dirty="0"/>
              <a:t>Medical</a:t>
            </a:r>
            <a:r>
              <a:rPr spc="-10" dirty="0"/>
              <a:t> </a:t>
            </a:r>
            <a:r>
              <a:rPr spc="-5" dirty="0"/>
              <a:t>Benefits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5851" y="657013"/>
            <a:ext cx="4919980" cy="623570"/>
          </a:xfrm>
          <a:prstGeom prst="rect">
            <a:avLst/>
          </a:prstGeom>
        </p:spPr>
        <p:txBody>
          <a:bodyPr vert="horz" wrap="square" lIns="0" tIns="15240" rIns="0" bIns="0" rtlCol="0">
            <a:spAutoFit/>
          </a:bodyPr>
          <a:lstStyle/>
          <a:p>
            <a:pPr marL="12700">
              <a:spcBef>
                <a:spcPts val="120"/>
              </a:spcBef>
            </a:pPr>
            <a:r>
              <a:rPr sz="3900" spc="35" dirty="0">
                <a:solidFill>
                  <a:srgbClr val="004A45"/>
                </a:solidFill>
                <a:latin typeface="Calibri Light"/>
                <a:cs typeface="Calibri Light"/>
              </a:rPr>
              <a:t>COVID-19</a:t>
            </a:r>
            <a:r>
              <a:rPr sz="3900" dirty="0">
                <a:solidFill>
                  <a:srgbClr val="004A45"/>
                </a:solidFill>
                <a:latin typeface="Calibri Light"/>
                <a:cs typeface="Calibri Light"/>
              </a:rPr>
              <a:t> </a:t>
            </a:r>
            <a:r>
              <a:rPr sz="3900" spc="30" dirty="0">
                <a:solidFill>
                  <a:srgbClr val="004A45"/>
                </a:solidFill>
                <a:latin typeface="Calibri Light"/>
                <a:cs typeface="Calibri Light"/>
              </a:rPr>
              <a:t>Presumptions</a:t>
            </a:r>
            <a:endParaRPr sz="3900">
              <a:latin typeface="Calibri Light"/>
              <a:cs typeface="Calibri Light"/>
            </a:endParaRPr>
          </a:p>
        </p:txBody>
      </p:sp>
      <p:sp>
        <p:nvSpPr>
          <p:cNvPr id="3" name="object 3"/>
          <p:cNvSpPr txBox="1"/>
          <p:nvPr/>
        </p:nvSpPr>
        <p:spPr>
          <a:xfrm>
            <a:off x="9778366" y="6421628"/>
            <a:ext cx="180975"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12</a:t>
            </a:r>
            <a:endParaRPr sz="1200">
              <a:solidFill>
                <a:prstClr val="black"/>
              </a:solidFill>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37264" y="1374109"/>
            <a:ext cx="4363720" cy="4373245"/>
            <a:chOff x="1013264" y="1374108"/>
            <a:chExt cx="4363720" cy="4373245"/>
          </a:xfrm>
        </p:grpSpPr>
        <p:sp>
          <p:nvSpPr>
            <p:cNvPr id="3" name="object 3"/>
            <p:cNvSpPr/>
            <p:nvPr/>
          </p:nvSpPr>
          <p:spPr>
            <a:xfrm>
              <a:off x="3199629" y="1383631"/>
              <a:ext cx="2177415" cy="3028950"/>
            </a:xfrm>
            <a:custGeom>
              <a:avLst/>
              <a:gdLst/>
              <a:ahLst/>
              <a:cxnLst/>
              <a:rect l="l" t="t" r="r" b="b"/>
              <a:pathLst>
                <a:path w="2177415" h="3028950">
                  <a:moveTo>
                    <a:pt x="0" y="0"/>
                  </a:moveTo>
                  <a:lnTo>
                    <a:pt x="0" y="2176899"/>
                  </a:lnTo>
                  <a:lnTo>
                    <a:pt x="2003252" y="3028880"/>
                  </a:lnTo>
                  <a:lnTo>
                    <a:pt x="2022896" y="2981126"/>
                  </a:lnTo>
                  <a:lnTo>
                    <a:pt x="2041383" y="2932971"/>
                  </a:lnTo>
                  <a:lnTo>
                    <a:pt x="2058708" y="2884436"/>
                  </a:lnTo>
                  <a:lnTo>
                    <a:pt x="2074868" y="2835543"/>
                  </a:lnTo>
                  <a:lnTo>
                    <a:pt x="2089857" y="2786311"/>
                  </a:lnTo>
                  <a:lnTo>
                    <a:pt x="2103673" y="2736763"/>
                  </a:lnTo>
                  <a:lnTo>
                    <a:pt x="2116309" y="2686920"/>
                  </a:lnTo>
                  <a:lnTo>
                    <a:pt x="2127763" y="2636802"/>
                  </a:lnTo>
                  <a:lnTo>
                    <a:pt x="2138029" y="2586431"/>
                  </a:lnTo>
                  <a:lnTo>
                    <a:pt x="2147104" y="2535829"/>
                  </a:lnTo>
                  <a:lnTo>
                    <a:pt x="2154983" y="2485016"/>
                  </a:lnTo>
                  <a:lnTo>
                    <a:pt x="2161662" y="2434013"/>
                  </a:lnTo>
                  <a:lnTo>
                    <a:pt x="2167135" y="2382842"/>
                  </a:lnTo>
                  <a:lnTo>
                    <a:pt x="2171400" y="2331524"/>
                  </a:lnTo>
                  <a:lnTo>
                    <a:pt x="2174452" y="2280080"/>
                  </a:lnTo>
                  <a:lnTo>
                    <a:pt x="2176287" y="2228531"/>
                  </a:lnTo>
                  <a:lnTo>
                    <a:pt x="2176899" y="2176899"/>
                  </a:lnTo>
                  <a:lnTo>
                    <a:pt x="2176367" y="2128285"/>
                  </a:lnTo>
                  <a:lnTo>
                    <a:pt x="2174778" y="2079931"/>
                  </a:lnTo>
                  <a:lnTo>
                    <a:pt x="2172143" y="2031849"/>
                  </a:lnTo>
                  <a:lnTo>
                    <a:pt x="2168474" y="1984050"/>
                  </a:lnTo>
                  <a:lnTo>
                    <a:pt x="2163781" y="1936544"/>
                  </a:lnTo>
                  <a:lnTo>
                    <a:pt x="2158075" y="1889343"/>
                  </a:lnTo>
                  <a:lnTo>
                    <a:pt x="2151368" y="1842458"/>
                  </a:lnTo>
                  <a:lnTo>
                    <a:pt x="2143670" y="1795899"/>
                  </a:lnTo>
                  <a:lnTo>
                    <a:pt x="2134993" y="1749679"/>
                  </a:lnTo>
                  <a:lnTo>
                    <a:pt x="2125348" y="1703807"/>
                  </a:lnTo>
                  <a:lnTo>
                    <a:pt x="2114745" y="1658296"/>
                  </a:lnTo>
                  <a:lnTo>
                    <a:pt x="2103196" y="1613155"/>
                  </a:lnTo>
                  <a:lnTo>
                    <a:pt x="2090712" y="1568397"/>
                  </a:lnTo>
                  <a:lnTo>
                    <a:pt x="2077304" y="1524032"/>
                  </a:lnTo>
                  <a:lnTo>
                    <a:pt x="2062982" y="1480071"/>
                  </a:lnTo>
                  <a:lnTo>
                    <a:pt x="2047759" y="1436526"/>
                  </a:lnTo>
                  <a:lnTo>
                    <a:pt x="2031645" y="1393406"/>
                  </a:lnTo>
                  <a:lnTo>
                    <a:pt x="2014651" y="1350725"/>
                  </a:lnTo>
                  <a:lnTo>
                    <a:pt x="1996788" y="1308492"/>
                  </a:lnTo>
                  <a:lnTo>
                    <a:pt x="1978067" y="1266718"/>
                  </a:lnTo>
                  <a:lnTo>
                    <a:pt x="1958500" y="1225415"/>
                  </a:lnTo>
                  <a:lnTo>
                    <a:pt x="1938097" y="1184594"/>
                  </a:lnTo>
                  <a:lnTo>
                    <a:pt x="1916870" y="1144265"/>
                  </a:lnTo>
                  <a:lnTo>
                    <a:pt x="1894829" y="1104441"/>
                  </a:lnTo>
                  <a:lnTo>
                    <a:pt x="1871985" y="1065131"/>
                  </a:lnTo>
                  <a:lnTo>
                    <a:pt x="1848351" y="1026347"/>
                  </a:lnTo>
                  <a:lnTo>
                    <a:pt x="1823935" y="988100"/>
                  </a:lnTo>
                  <a:lnTo>
                    <a:pt x="1798751" y="950401"/>
                  </a:lnTo>
                  <a:lnTo>
                    <a:pt x="1772808" y="913261"/>
                  </a:lnTo>
                  <a:lnTo>
                    <a:pt x="1746119" y="876692"/>
                  </a:lnTo>
                  <a:lnTo>
                    <a:pt x="1718693" y="840703"/>
                  </a:lnTo>
                  <a:lnTo>
                    <a:pt x="1690542" y="805307"/>
                  </a:lnTo>
                  <a:lnTo>
                    <a:pt x="1661677" y="770515"/>
                  </a:lnTo>
                  <a:lnTo>
                    <a:pt x="1632110" y="736336"/>
                  </a:lnTo>
                  <a:lnTo>
                    <a:pt x="1601850" y="702783"/>
                  </a:lnTo>
                  <a:lnTo>
                    <a:pt x="1570910" y="669867"/>
                  </a:lnTo>
                  <a:lnTo>
                    <a:pt x="1539300" y="637599"/>
                  </a:lnTo>
                  <a:lnTo>
                    <a:pt x="1507031" y="605989"/>
                  </a:lnTo>
                  <a:lnTo>
                    <a:pt x="1474115" y="575048"/>
                  </a:lnTo>
                  <a:lnTo>
                    <a:pt x="1440562" y="544789"/>
                  </a:lnTo>
                  <a:lnTo>
                    <a:pt x="1406384" y="515221"/>
                  </a:lnTo>
                  <a:lnTo>
                    <a:pt x="1371591" y="486356"/>
                  </a:lnTo>
                  <a:lnTo>
                    <a:pt x="1336195" y="458205"/>
                  </a:lnTo>
                  <a:lnTo>
                    <a:pt x="1300207" y="430780"/>
                  </a:lnTo>
                  <a:lnTo>
                    <a:pt x="1263637" y="404090"/>
                  </a:lnTo>
                  <a:lnTo>
                    <a:pt x="1226497" y="378147"/>
                  </a:lnTo>
                  <a:lnTo>
                    <a:pt x="1188799" y="352963"/>
                  </a:lnTo>
                  <a:lnTo>
                    <a:pt x="1150552" y="328548"/>
                  </a:lnTo>
                  <a:lnTo>
                    <a:pt x="1111768" y="304913"/>
                  </a:lnTo>
                  <a:lnTo>
                    <a:pt x="1072458" y="282070"/>
                  </a:lnTo>
                  <a:lnTo>
                    <a:pt x="1032633" y="260029"/>
                  </a:lnTo>
                  <a:lnTo>
                    <a:pt x="992305" y="238801"/>
                  </a:lnTo>
                  <a:lnTo>
                    <a:pt x="951483" y="218398"/>
                  </a:lnTo>
                  <a:lnTo>
                    <a:pt x="910180" y="198831"/>
                  </a:lnTo>
                  <a:lnTo>
                    <a:pt x="868407" y="180110"/>
                  </a:lnTo>
                  <a:lnTo>
                    <a:pt x="826174" y="162248"/>
                  </a:lnTo>
                  <a:lnTo>
                    <a:pt x="783492" y="145253"/>
                  </a:lnTo>
                  <a:lnTo>
                    <a:pt x="740373" y="129139"/>
                  </a:lnTo>
                  <a:lnTo>
                    <a:pt x="696827" y="113916"/>
                  </a:lnTo>
                  <a:lnTo>
                    <a:pt x="652867" y="99595"/>
                  </a:lnTo>
                  <a:lnTo>
                    <a:pt x="608501" y="86187"/>
                  </a:lnTo>
                  <a:lnTo>
                    <a:pt x="563743" y="73702"/>
                  </a:lnTo>
                  <a:lnTo>
                    <a:pt x="518603" y="62153"/>
                  </a:lnTo>
                  <a:lnTo>
                    <a:pt x="473091" y="51551"/>
                  </a:lnTo>
                  <a:lnTo>
                    <a:pt x="427220" y="41905"/>
                  </a:lnTo>
                  <a:lnTo>
                    <a:pt x="380999" y="33228"/>
                  </a:lnTo>
                  <a:lnTo>
                    <a:pt x="334441" y="25531"/>
                  </a:lnTo>
                  <a:lnTo>
                    <a:pt x="287555" y="18823"/>
                  </a:lnTo>
                  <a:lnTo>
                    <a:pt x="240354" y="13118"/>
                  </a:lnTo>
                  <a:lnTo>
                    <a:pt x="192849" y="8425"/>
                  </a:lnTo>
                  <a:lnTo>
                    <a:pt x="145049" y="4755"/>
                  </a:lnTo>
                  <a:lnTo>
                    <a:pt x="96967" y="2121"/>
                  </a:lnTo>
                  <a:lnTo>
                    <a:pt x="48614" y="532"/>
                  </a:lnTo>
                  <a:lnTo>
                    <a:pt x="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 name="object 4"/>
            <p:cNvSpPr/>
            <p:nvPr/>
          </p:nvSpPr>
          <p:spPr>
            <a:xfrm>
              <a:off x="3199629" y="3560531"/>
              <a:ext cx="2003425" cy="2171065"/>
            </a:xfrm>
            <a:custGeom>
              <a:avLst/>
              <a:gdLst/>
              <a:ahLst/>
              <a:cxnLst/>
              <a:rect l="l" t="t" r="r" b="b"/>
              <a:pathLst>
                <a:path w="2003425" h="2171065">
                  <a:moveTo>
                    <a:pt x="0" y="0"/>
                  </a:moveTo>
                  <a:lnTo>
                    <a:pt x="163978" y="2170713"/>
                  </a:lnTo>
                  <a:lnTo>
                    <a:pt x="213524" y="2166403"/>
                  </a:lnTo>
                  <a:lnTo>
                    <a:pt x="262800" y="2160986"/>
                  </a:lnTo>
                  <a:lnTo>
                    <a:pt x="311792" y="2154472"/>
                  </a:lnTo>
                  <a:lnTo>
                    <a:pt x="360486" y="2146872"/>
                  </a:lnTo>
                  <a:lnTo>
                    <a:pt x="408865" y="2138196"/>
                  </a:lnTo>
                  <a:lnTo>
                    <a:pt x="456916" y="2128455"/>
                  </a:lnTo>
                  <a:lnTo>
                    <a:pt x="504625" y="2117659"/>
                  </a:lnTo>
                  <a:lnTo>
                    <a:pt x="551975" y="2105820"/>
                  </a:lnTo>
                  <a:lnTo>
                    <a:pt x="598952" y="2092947"/>
                  </a:lnTo>
                  <a:lnTo>
                    <a:pt x="645543" y="2079051"/>
                  </a:lnTo>
                  <a:lnTo>
                    <a:pt x="691731" y="2064143"/>
                  </a:lnTo>
                  <a:lnTo>
                    <a:pt x="737502" y="2048233"/>
                  </a:lnTo>
                  <a:lnTo>
                    <a:pt x="782842" y="2031332"/>
                  </a:lnTo>
                  <a:lnTo>
                    <a:pt x="827735" y="2013450"/>
                  </a:lnTo>
                  <a:lnTo>
                    <a:pt x="872167" y="1994599"/>
                  </a:lnTo>
                  <a:lnTo>
                    <a:pt x="916124" y="1974788"/>
                  </a:lnTo>
                  <a:lnTo>
                    <a:pt x="959589" y="1954028"/>
                  </a:lnTo>
                  <a:lnTo>
                    <a:pt x="1002550" y="1932330"/>
                  </a:lnTo>
                  <a:lnTo>
                    <a:pt x="1044990" y="1909704"/>
                  </a:lnTo>
                  <a:lnTo>
                    <a:pt x="1086896" y="1886161"/>
                  </a:lnTo>
                  <a:lnTo>
                    <a:pt x="1128252" y="1861712"/>
                  </a:lnTo>
                  <a:lnTo>
                    <a:pt x="1169044" y="1836366"/>
                  </a:lnTo>
                  <a:lnTo>
                    <a:pt x="1209257" y="1810136"/>
                  </a:lnTo>
                  <a:lnTo>
                    <a:pt x="1248876" y="1783030"/>
                  </a:lnTo>
                  <a:lnTo>
                    <a:pt x="1287886" y="1755060"/>
                  </a:lnTo>
                  <a:lnTo>
                    <a:pt x="1326274" y="1726236"/>
                  </a:lnTo>
                  <a:lnTo>
                    <a:pt x="1364023" y="1696569"/>
                  </a:lnTo>
                  <a:lnTo>
                    <a:pt x="1401119" y="1666070"/>
                  </a:lnTo>
                  <a:lnTo>
                    <a:pt x="1437548" y="1634749"/>
                  </a:lnTo>
                  <a:lnTo>
                    <a:pt x="1473295" y="1602616"/>
                  </a:lnTo>
                  <a:lnTo>
                    <a:pt x="1508345" y="1569682"/>
                  </a:lnTo>
                  <a:lnTo>
                    <a:pt x="1542683" y="1535958"/>
                  </a:lnTo>
                  <a:lnTo>
                    <a:pt x="1576295" y="1501454"/>
                  </a:lnTo>
                  <a:lnTo>
                    <a:pt x="1609165" y="1466182"/>
                  </a:lnTo>
                  <a:lnTo>
                    <a:pt x="1641280" y="1430150"/>
                  </a:lnTo>
                  <a:lnTo>
                    <a:pt x="1672623" y="1393371"/>
                  </a:lnTo>
                  <a:lnTo>
                    <a:pt x="1703182" y="1355854"/>
                  </a:lnTo>
                  <a:lnTo>
                    <a:pt x="1732940" y="1317610"/>
                  </a:lnTo>
                  <a:lnTo>
                    <a:pt x="1761883" y="1278650"/>
                  </a:lnTo>
                  <a:lnTo>
                    <a:pt x="1789997" y="1238985"/>
                  </a:lnTo>
                  <a:lnTo>
                    <a:pt x="1817266" y="1198624"/>
                  </a:lnTo>
                  <a:lnTo>
                    <a:pt x="1843676" y="1157578"/>
                  </a:lnTo>
                  <a:lnTo>
                    <a:pt x="1869212" y="1115859"/>
                  </a:lnTo>
                  <a:lnTo>
                    <a:pt x="1893860" y="1073476"/>
                  </a:lnTo>
                  <a:lnTo>
                    <a:pt x="1917604" y="1030440"/>
                  </a:lnTo>
                  <a:lnTo>
                    <a:pt x="1940430" y="986762"/>
                  </a:lnTo>
                  <a:lnTo>
                    <a:pt x="1962323" y="942453"/>
                  </a:lnTo>
                  <a:lnTo>
                    <a:pt x="1983269" y="897522"/>
                  </a:lnTo>
                  <a:lnTo>
                    <a:pt x="2003252" y="851980"/>
                  </a:lnTo>
                  <a:lnTo>
                    <a:pt x="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5" name="object 5"/>
            <p:cNvSpPr/>
            <p:nvPr/>
          </p:nvSpPr>
          <p:spPr>
            <a:xfrm>
              <a:off x="3199629" y="3560531"/>
              <a:ext cx="2003425" cy="2171065"/>
            </a:xfrm>
            <a:custGeom>
              <a:avLst/>
              <a:gdLst/>
              <a:ahLst/>
              <a:cxnLst/>
              <a:rect l="l" t="t" r="r" b="b"/>
              <a:pathLst>
                <a:path w="2003425" h="2171065">
                  <a:moveTo>
                    <a:pt x="2003252" y="851981"/>
                  </a:moveTo>
                  <a:lnTo>
                    <a:pt x="1983268" y="897522"/>
                  </a:lnTo>
                  <a:lnTo>
                    <a:pt x="1962323" y="942453"/>
                  </a:lnTo>
                  <a:lnTo>
                    <a:pt x="1940430" y="986763"/>
                  </a:lnTo>
                  <a:lnTo>
                    <a:pt x="1917604" y="1030441"/>
                  </a:lnTo>
                  <a:lnTo>
                    <a:pt x="1893860" y="1073476"/>
                  </a:lnTo>
                  <a:lnTo>
                    <a:pt x="1869212" y="1115859"/>
                  </a:lnTo>
                  <a:lnTo>
                    <a:pt x="1843676" y="1157579"/>
                  </a:lnTo>
                  <a:lnTo>
                    <a:pt x="1817266" y="1198624"/>
                  </a:lnTo>
                  <a:lnTo>
                    <a:pt x="1789997" y="1238985"/>
                  </a:lnTo>
                  <a:lnTo>
                    <a:pt x="1761883" y="1278651"/>
                  </a:lnTo>
                  <a:lnTo>
                    <a:pt x="1732940" y="1317611"/>
                  </a:lnTo>
                  <a:lnTo>
                    <a:pt x="1703182" y="1355854"/>
                  </a:lnTo>
                  <a:lnTo>
                    <a:pt x="1672623" y="1393371"/>
                  </a:lnTo>
                  <a:lnTo>
                    <a:pt x="1641280" y="1430151"/>
                  </a:lnTo>
                  <a:lnTo>
                    <a:pt x="1609165" y="1466182"/>
                  </a:lnTo>
                  <a:lnTo>
                    <a:pt x="1576295" y="1501455"/>
                  </a:lnTo>
                  <a:lnTo>
                    <a:pt x="1542683" y="1535959"/>
                  </a:lnTo>
                  <a:lnTo>
                    <a:pt x="1508345" y="1569682"/>
                  </a:lnTo>
                  <a:lnTo>
                    <a:pt x="1473295" y="1602616"/>
                  </a:lnTo>
                  <a:lnTo>
                    <a:pt x="1437548" y="1634749"/>
                  </a:lnTo>
                  <a:lnTo>
                    <a:pt x="1401119" y="1666070"/>
                  </a:lnTo>
                  <a:lnTo>
                    <a:pt x="1364023" y="1696570"/>
                  </a:lnTo>
                  <a:lnTo>
                    <a:pt x="1326274" y="1726237"/>
                  </a:lnTo>
                  <a:lnTo>
                    <a:pt x="1287886" y="1755060"/>
                  </a:lnTo>
                  <a:lnTo>
                    <a:pt x="1248876" y="1783030"/>
                  </a:lnTo>
                  <a:lnTo>
                    <a:pt x="1209257" y="1810136"/>
                  </a:lnTo>
                  <a:lnTo>
                    <a:pt x="1169044" y="1836367"/>
                  </a:lnTo>
                  <a:lnTo>
                    <a:pt x="1128252" y="1861712"/>
                  </a:lnTo>
                  <a:lnTo>
                    <a:pt x="1086896" y="1886162"/>
                  </a:lnTo>
                  <a:lnTo>
                    <a:pt x="1044990" y="1909705"/>
                  </a:lnTo>
                  <a:lnTo>
                    <a:pt x="1002550" y="1932331"/>
                  </a:lnTo>
                  <a:lnTo>
                    <a:pt x="959589" y="1954029"/>
                  </a:lnTo>
                  <a:lnTo>
                    <a:pt x="916124" y="1974788"/>
                  </a:lnTo>
                  <a:lnTo>
                    <a:pt x="872167" y="1994599"/>
                  </a:lnTo>
                  <a:lnTo>
                    <a:pt x="827735" y="2013451"/>
                  </a:lnTo>
                  <a:lnTo>
                    <a:pt x="782842" y="2031332"/>
                  </a:lnTo>
                  <a:lnTo>
                    <a:pt x="737502" y="2048233"/>
                  </a:lnTo>
                  <a:lnTo>
                    <a:pt x="691731" y="2064143"/>
                  </a:lnTo>
                  <a:lnTo>
                    <a:pt x="645543" y="2079051"/>
                  </a:lnTo>
                  <a:lnTo>
                    <a:pt x="598953" y="2092947"/>
                  </a:lnTo>
                  <a:lnTo>
                    <a:pt x="551975" y="2105820"/>
                  </a:lnTo>
                  <a:lnTo>
                    <a:pt x="504625" y="2117660"/>
                  </a:lnTo>
                  <a:lnTo>
                    <a:pt x="456917" y="2128455"/>
                  </a:lnTo>
                  <a:lnTo>
                    <a:pt x="408866" y="2138196"/>
                  </a:lnTo>
                  <a:lnTo>
                    <a:pt x="360486" y="2146872"/>
                  </a:lnTo>
                  <a:lnTo>
                    <a:pt x="311793" y="2154473"/>
                  </a:lnTo>
                  <a:lnTo>
                    <a:pt x="262801" y="2160987"/>
                  </a:lnTo>
                  <a:lnTo>
                    <a:pt x="213524" y="2166404"/>
                  </a:lnTo>
                  <a:lnTo>
                    <a:pt x="163979" y="2170714"/>
                  </a:lnTo>
                  <a:lnTo>
                    <a:pt x="0" y="0"/>
                  </a:lnTo>
                  <a:lnTo>
                    <a:pt x="2003252" y="851981"/>
                  </a:lnTo>
                  <a:close/>
                </a:path>
              </a:pathLst>
            </a:custGeom>
            <a:ln w="19050">
              <a:solidFill>
                <a:srgbClr val="FFFFFF"/>
              </a:solidFill>
            </a:ln>
          </p:spPr>
          <p:txBody>
            <a:bodyPr wrap="square" lIns="0" tIns="0" rIns="0" bIns="0" rtlCol="0"/>
            <a:lstStyle/>
            <a:p>
              <a:endParaRPr>
                <a:solidFill>
                  <a:prstClr val="black"/>
                </a:solidFill>
                <a:latin typeface="Calibri"/>
              </a:endParaRPr>
            </a:p>
          </p:txBody>
        </p:sp>
        <p:sp>
          <p:nvSpPr>
            <p:cNvPr id="6" name="object 6"/>
            <p:cNvSpPr/>
            <p:nvPr/>
          </p:nvSpPr>
          <p:spPr>
            <a:xfrm>
              <a:off x="2021660" y="3560531"/>
              <a:ext cx="1342390" cy="2177415"/>
            </a:xfrm>
            <a:custGeom>
              <a:avLst/>
              <a:gdLst/>
              <a:ahLst/>
              <a:cxnLst/>
              <a:rect l="l" t="t" r="r" b="b"/>
              <a:pathLst>
                <a:path w="1342389" h="2177415">
                  <a:moveTo>
                    <a:pt x="1177968" y="0"/>
                  </a:moveTo>
                  <a:lnTo>
                    <a:pt x="0" y="1830650"/>
                  </a:lnTo>
                  <a:lnTo>
                    <a:pt x="42960" y="1857592"/>
                  </a:lnTo>
                  <a:lnTo>
                    <a:pt x="86457" y="1883480"/>
                  </a:lnTo>
                  <a:lnTo>
                    <a:pt x="130473" y="1908311"/>
                  </a:lnTo>
                  <a:lnTo>
                    <a:pt x="174986" y="1932078"/>
                  </a:lnTo>
                  <a:lnTo>
                    <a:pt x="219978" y="1954778"/>
                  </a:lnTo>
                  <a:lnTo>
                    <a:pt x="265429" y="1976404"/>
                  </a:lnTo>
                  <a:lnTo>
                    <a:pt x="311320" y="1996953"/>
                  </a:lnTo>
                  <a:lnTo>
                    <a:pt x="357631" y="2016419"/>
                  </a:lnTo>
                  <a:lnTo>
                    <a:pt x="404342" y="2034797"/>
                  </a:lnTo>
                  <a:lnTo>
                    <a:pt x="451434" y="2052082"/>
                  </a:lnTo>
                  <a:lnTo>
                    <a:pt x="498887" y="2068270"/>
                  </a:lnTo>
                  <a:lnTo>
                    <a:pt x="546682" y="2083355"/>
                  </a:lnTo>
                  <a:lnTo>
                    <a:pt x="594800" y="2097332"/>
                  </a:lnTo>
                  <a:lnTo>
                    <a:pt x="643220" y="2110197"/>
                  </a:lnTo>
                  <a:lnTo>
                    <a:pt x="691923" y="2121944"/>
                  </a:lnTo>
                  <a:lnTo>
                    <a:pt x="740890" y="2132569"/>
                  </a:lnTo>
                  <a:lnTo>
                    <a:pt x="790101" y="2142067"/>
                  </a:lnTo>
                  <a:lnTo>
                    <a:pt x="839537" y="2150432"/>
                  </a:lnTo>
                  <a:lnTo>
                    <a:pt x="889178" y="2157659"/>
                  </a:lnTo>
                  <a:lnTo>
                    <a:pt x="939004" y="2163745"/>
                  </a:lnTo>
                  <a:lnTo>
                    <a:pt x="988996" y="2168683"/>
                  </a:lnTo>
                  <a:lnTo>
                    <a:pt x="1039134" y="2172469"/>
                  </a:lnTo>
                  <a:lnTo>
                    <a:pt x="1089400" y="2175098"/>
                  </a:lnTo>
                  <a:lnTo>
                    <a:pt x="1139772" y="2176565"/>
                  </a:lnTo>
                  <a:lnTo>
                    <a:pt x="1190233" y="2176865"/>
                  </a:lnTo>
                  <a:lnTo>
                    <a:pt x="1240761" y="2175993"/>
                  </a:lnTo>
                  <a:lnTo>
                    <a:pt x="1291339" y="2173944"/>
                  </a:lnTo>
                  <a:lnTo>
                    <a:pt x="1341945" y="2170713"/>
                  </a:lnTo>
                  <a:lnTo>
                    <a:pt x="1177968" y="0"/>
                  </a:lnTo>
                  <a:close/>
                </a:path>
              </a:pathLst>
            </a:custGeom>
            <a:solidFill>
              <a:srgbClr val="A5A5A5"/>
            </a:solidFill>
          </p:spPr>
          <p:txBody>
            <a:bodyPr wrap="square" lIns="0" tIns="0" rIns="0" bIns="0" rtlCol="0"/>
            <a:lstStyle/>
            <a:p>
              <a:endParaRPr>
                <a:solidFill>
                  <a:prstClr val="black"/>
                </a:solidFill>
                <a:latin typeface="Calibri"/>
              </a:endParaRPr>
            </a:p>
          </p:txBody>
        </p:sp>
        <p:sp>
          <p:nvSpPr>
            <p:cNvPr id="7" name="object 7"/>
            <p:cNvSpPr/>
            <p:nvPr/>
          </p:nvSpPr>
          <p:spPr>
            <a:xfrm>
              <a:off x="2021660" y="3560531"/>
              <a:ext cx="1342390" cy="2177415"/>
            </a:xfrm>
            <a:custGeom>
              <a:avLst/>
              <a:gdLst/>
              <a:ahLst/>
              <a:cxnLst/>
              <a:rect l="l" t="t" r="r" b="b"/>
              <a:pathLst>
                <a:path w="1342389" h="2177415">
                  <a:moveTo>
                    <a:pt x="1341945" y="2170714"/>
                  </a:moveTo>
                  <a:lnTo>
                    <a:pt x="1291338" y="2173944"/>
                  </a:lnTo>
                  <a:lnTo>
                    <a:pt x="1240761" y="2175993"/>
                  </a:lnTo>
                  <a:lnTo>
                    <a:pt x="1190232" y="2176866"/>
                  </a:lnTo>
                  <a:lnTo>
                    <a:pt x="1139772" y="2176566"/>
                  </a:lnTo>
                  <a:lnTo>
                    <a:pt x="1089399" y="2175099"/>
                  </a:lnTo>
                  <a:lnTo>
                    <a:pt x="1039134" y="2172470"/>
                  </a:lnTo>
                  <a:lnTo>
                    <a:pt x="988996" y="2168684"/>
                  </a:lnTo>
                  <a:lnTo>
                    <a:pt x="939003" y="2163745"/>
                  </a:lnTo>
                  <a:lnTo>
                    <a:pt x="889177" y="2157660"/>
                  </a:lnTo>
                  <a:lnTo>
                    <a:pt x="839537" y="2150432"/>
                  </a:lnTo>
                  <a:lnTo>
                    <a:pt x="790101" y="2142067"/>
                  </a:lnTo>
                  <a:lnTo>
                    <a:pt x="740890" y="2132570"/>
                  </a:lnTo>
                  <a:lnTo>
                    <a:pt x="691923" y="2121945"/>
                  </a:lnTo>
                  <a:lnTo>
                    <a:pt x="643220" y="2110197"/>
                  </a:lnTo>
                  <a:lnTo>
                    <a:pt x="594799" y="2097333"/>
                  </a:lnTo>
                  <a:lnTo>
                    <a:pt x="546682" y="2083355"/>
                  </a:lnTo>
                  <a:lnTo>
                    <a:pt x="498887" y="2068270"/>
                  </a:lnTo>
                  <a:lnTo>
                    <a:pt x="451434" y="2052083"/>
                  </a:lnTo>
                  <a:lnTo>
                    <a:pt x="404342" y="2034797"/>
                  </a:lnTo>
                  <a:lnTo>
                    <a:pt x="357631" y="2016419"/>
                  </a:lnTo>
                  <a:lnTo>
                    <a:pt x="311320" y="1996953"/>
                  </a:lnTo>
                  <a:lnTo>
                    <a:pt x="265429" y="1976405"/>
                  </a:lnTo>
                  <a:lnTo>
                    <a:pt x="219978" y="1954778"/>
                  </a:lnTo>
                  <a:lnTo>
                    <a:pt x="174986" y="1932079"/>
                  </a:lnTo>
                  <a:lnTo>
                    <a:pt x="130473" y="1908311"/>
                  </a:lnTo>
                  <a:lnTo>
                    <a:pt x="86457" y="1883481"/>
                  </a:lnTo>
                  <a:lnTo>
                    <a:pt x="42960" y="1857592"/>
                  </a:lnTo>
                  <a:lnTo>
                    <a:pt x="0" y="1830651"/>
                  </a:lnTo>
                  <a:lnTo>
                    <a:pt x="1177968" y="0"/>
                  </a:lnTo>
                  <a:lnTo>
                    <a:pt x="1341945" y="2170714"/>
                  </a:lnTo>
                  <a:close/>
                </a:path>
              </a:pathLst>
            </a:custGeom>
            <a:ln w="19050">
              <a:solidFill>
                <a:srgbClr val="FFFFFF"/>
              </a:solidFill>
            </a:ln>
          </p:spPr>
          <p:txBody>
            <a:bodyPr wrap="square" lIns="0" tIns="0" rIns="0" bIns="0" rtlCol="0"/>
            <a:lstStyle/>
            <a:p>
              <a:endParaRPr>
                <a:solidFill>
                  <a:prstClr val="black"/>
                </a:solidFill>
                <a:latin typeface="Calibri"/>
              </a:endParaRPr>
            </a:p>
          </p:txBody>
        </p:sp>
        <p:sp>
          <p:nvSpPr>
            <p:cNvPr id="8" name="object 8"/>
            <p:cNvSpPr/>
            <p:nvPr/>
          </p:nvSpPr>
          <p:spPr>
            <a:xfrm>
              <a:off x="1312101" y="3560531"/>
              <a:ext cx="1887855" cy="1830705"/>
            </a:xfrm>
            <a:custGeom>
              <a:avLst/>
              <a:gdLst/>
              <a:ahLst/>
              <a:cxnLst/>
              <a:rect l="l" t="t" r="r" b="b"/>
              <a:pathLst>
                <a:path w="1887855" h="1830704">
                  <a:moveTo>
                    <a:pt x="1887527" y="0"/>
                  </a:moveTo>
                  <a:lnTo>
                    <a:pt x="0" y="1084498"/>
                  </a:lnTo>
                  <a:lnTo>
                    <a:pt x="25251" y="1127309"/>
                  </a:lnTo>
                  <a:lnTo>
                    <a:pt x="51440" y="1169479"/>
                  </a:lnTo>
                  <a:lnTo>
                    <a:pt x="78553" y="1210996"/>
                  </a:lnTo>
                  <a:lnTo>
                    <a:pt x="106578" y="1251846"/>
                  </a:lnTo>
                  <a:lnTo>
                    <a:pt x="135500" y="1292013"/>
                  </a:lnTo>
                  <a:lnTo>
                    <a:pt x="165306" y="1331485"/>
                  </a:lnTo>
                  <a:lnTo>
                    <a:pt x="195984" y="1370248"/>
                  </a:lnTo>
                  <a:lnTo>
                    <a:pt x="227521" y="1408288"/>
                  </a:lnTo>
                  <a:lnTo>
                    <a:pt x="259902" y="1445590"/>
                  </a:lnTo>
                  <a:lnTo>
                    <a:pt x="293114" y="1482141"/>
                  </a:lnTo>
                  <a:lnTo>
                    <a:pt x="327145" y="1517928"/>
                  </a:lnTo>
                  <a:lnTo>
                    <a:pt x="361981" y="1552935"/>
                  </a:lnTo>
                  <a:lnTo>
                    <a:pt x="397610" y="1587149"/>
                  </a:lnTo>
                  <a:lnTo>
                    <a:pt x="434017" y="1620557"/>
                  </a:lnTo>
                  <a:lnTo>
                    <a:pt x="471189" y="1653144"/>
                  </a:lnTo>
                  <a:lnTo>
                    <a:pt x="509114" y="1684896"/>
                  </a:lnTo>
                  <a:lnTo>
                    <a:pt x="547778" y="1715800"/>
                  </a:lnTo>
                  <a:lnTo>
                    <a:pt x="587167" y="1745841"/>
                  </a:lnTo>
                  <a:lnTo>
                    <a:pt x="627269" y="1775006"/>
                  </a:lnTo>
                  <a:lnTo>
                    <a:pt x="668071" y="1803281"/>
                  </a:lnTo>
                  <a:lnTo>
                    <a:pt x="709559" y="1830651"/>
                  </a:lnTo>
                  <a:lnTo>
                    <a:pt x="1887527"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9" name="object 9"/>
            <p:cNvSpPr/>
            <p:nvPr/>
          </p:nvSpPr>
          <p:spPr>
            <a:xfrm>
              <a:off x="1312101" y="3560531"/>
              <a:ext cx="1887855" cy="1830705"/>
            </a:xfrm>
            <a:custGeom>
              <a:avLst/>
              <a:gdLst/>
              <a:ahLst/>
              <a:cxnLst/>
              <a:rect l="l" t="t" r="r" b="b"/>
              <a:pathLst>
                <a:path w="1887855" h="1830704">
                  <a:moveTo>
                    <a:pt x="709559" y="1830652"/>
                  </a:moveTo>
                  <a:lnTo>
                    <a:pt x="668071" y="1803281"/>
                  </a:lnTo>
                  <a:lnTo>
                    <a:pt x="627269" y="1775006"/>
                  </a:lnTo>
                  <a:lnTo>
                    <a:pt x="587167" y="1745841"/>
                  </a:lnTo>
                  <a:lnTo>
                    <a:pt x="547778" y="1715800"/>
                  </a:lnTo>
                  <a:lnTo>
                    <a:pt x="509114" y="1684896"/>
                  </a:lnTo>
                  <a:lnTo>
                    <a:pt x="471189" y="1653144"/>
                  </a:lnTo>
                  <a:lnTo>
                    <a:pt x="434017" y="1620557"/>
                  </a:lnTo>
                  <a:lnTo>
                    <a:pt x="397610" y="1587150"/>
                  </a:lnTo>
                  <a:lnTo>
                    <a:pt x="361981" y="1552935"/>
                  </a:lnTo>
                  <a:lnTo>
                    <a:pt x="327145" y="1517928"/>
                  </a:lnTo>
                  <a:lnTo>
                    <a:pt x="293114" y="1482142"/>
                  </a:lnTo>
                  <a:lnTo>
                    <a:pt x="259902" y="1445591"/>
                  </a:lnTo>
                  <a:lnTo>
                    <a:pt x="227521" y="1408288"/>
                  </a:lnTo>
                  <a:lnTo>
                    <a:pt x="195984" y="1370249"/>
                  </a:lnTo>
                  <a:lnTo>
                    <a:pt x="165306" y="1331486"/>
                  </a:lnTo>
                  <a:lnTo>
                    <a:pt x="135500" y="1292014"/>
                  </a:lnTo>
                  <a:lnTo>
                    <a:pt x="106578" y="1251846"/>
                  </a:lnTo>
                  <a:lnTo>
                    <a:pt x="78553" y="1210997"/>
                  </a:lnTo>
                  <a:lnTo>
                    <a:pt x="51440" y="1169480"/>
                  </a:lnTo>
                  <a:lnTo>
                    <a:pt x="25251" y="1127309"/>
                  </a:lnTo>
                  <a:lnTo>
                    <a:pt x="0" y="1084499"/>
                  </a:lnTo>
                  <a:lnTo>
                    <a:pt x="1887527" y="0"/>
                  </a:lnTo>
                  <a:lnTo>
                    <a:pt x="709559" y="1830652"/>
                  </a:lnTo>
                  <a:close/>
                </a:path>
              </a:pathLst>
            </a:custGeom>
            <a:ln w="19050">
              <a:solidFill>
                <a:srgbClr val="FFFFFF"/>
              </a:solidFill>
            </a:ln>
          </p:spPr>
          <p:txBody>
            <a:bodyPr wrap="square" lIns="0" tIns="0" rIns="0" bIns="0" rtlCol="0"/>
            <a:lstStyle/>
            <a:p>
              <a:endParaRPr>
                <a:solidFill>
                  <a:prstClr val="black"/>
                </a:solidFill>
                <a:latin typeface="Calibri"/>
              </a:endParaRPr>
            </a:p>
          </p:txBody>
        </p:sp>
        <p:sp>
          <p:nvSpPr>
            <p:cNvPr id="10" name="object 10"/>
            <p:cNvSpPr/>
            <p:nvPr/>
          </p:nvSpPr>
          <p:spPr>
            <a:xfrm>
              <a:off x="1036636" y="3560531"/>
              <a:ext cx="2163445" cy="1084580"/>
            </a:xfrm>
            <a:custGeom>
              <a:avLst/>
              <a:gdLst/>
              <a:ahLst/>
              <a:cxnLst/>
              <a:rect l="l" t="t" r="r" b="b"/>
              <a:pathLst>
                <a:path w="2163445" h="1084579">
                  <a:moveTo>
                    <a:pt x="2162992" y="0"/>
                  </a:moveTo>
                  <a:lnTo>
                    <a:pt x="0" y="245675"/>
                  </a:lnTo>
                  <a:lnTo>
                    <a:pt x="6149" y="294827"/>
                  </a:lnTo>
                  <a:lnTo>
                    <a:pt x="13408" y="343776"/>
                  </a:lnTo>
                  <a:lnTo>
                    <a:pt x="21769" y="392503"/>
                  </a:lnTo>
                  <a:lnTo>
                    <a:pt x="31227" y="440990"/>
                  </a:lnTo>
                  <a:lnTo>
                    <a:pt x="41776" y="489220"/>
                  </a:lnTo>
                  <a:lnTo>
                    <a:pt x="53410" y="537174"/>
                  </a:lnTo>
                  <a:lnTo>
                    <a:pt x="66123" y="584833"/>
                  </a:lnTo>
                  <a:lnTo>
                    <a:pt x="79908" y="632181"/>
                  </a:lnTo>
                  <a:lnTo>
                    <a:pt x="94761" y="679198"/>
                  </a:lnTo>
                  <a:lnTo>
                    <a:pt x="110674" y="725866"/>
                  </a:lnTo>
                  <a:lnTo>
                    <a:pt x="127643" y="772168"/>
                  </a:lnTo>
                  <a:lnTo>
                    <a:pt x="145660" y="818085"/>
                  </a:lnTo>
                  <a:lnTo>
                    <a:pt x="164721" y="863600"/>
                  </a:lnTo>
                  <a:lnTo>
                    <a:pt x="184819" y="908694"/>
                  </a:lnTo>
                  <a:lnTo>
                    <a:pt x="205949" y="953348"/>
                  </a:lnTo>
                  <a:lnTo>
                    <a:pt x="228103" y="997546"/>
                  </a:lnTo>
                  <a:lnTo>
                    <a:pt x="251278" y="1041268"/>
                  </a:lnTo>
                  <a:lnTo>
                    <a:pt x="275465" y="1084497"/>
                  </a:lnTo>
                  <a:lnTo>
                    <a:pt x="2162992" y="0"/>
                  </a:lnTo>
                  <a:close/>
                </a:path>
              </a:pathLst>
            </a:custGeom>
            <a:solidFill>
              <a:srgbClr val="4472C4"/>
            </a:solidFill>
          </p:spPr>
          <p:txBody>
            <a:bodyPr wrap="square" lIns="0" tIns="0" rIns="0" bIns="0" rtlCol="0"/>
            <a:lstStyle/>
            <a:p>
              <a:endParaRPr>
                <a:solidFill>
                  <a:prstClr val="black"/>
                </a:solidFill>
                <a:latin typeface="Calibri"/>
              </a:endParaRPr>
            </a:p>
          </p:txBody>
        </p:sp>
        <p:sp>
          <p:nvSpPr>
            <p:cNvPr id="11" name="object 11"/>
            <p:cNvSpPr/>
            <p:nvPr/>
          </p:nvSpPr>
          <p:spPr>
            <a:xfrm>
              <a:off x="1036636" y="3560531"/>
              <a:ext cx="2163445" cy="1084580"/>
            </a:xfrm>
            <a:custGeom>
              <a:avLst/>
              <a:gdLst/>
              <a:ahLst/>
              <a:cxnLst/>
              <a:rect l="l" t="t" r="r" b="b"/>
              <a:pathLst>
                <a:path w="2163445" h="1084579">
                  <a:moveTo>
                    <a:pt x="275466" y="1084498"/>
                  </a:moveTo>
                  <a:lnTo>
                    <a:pt x="251278" y="1041269"/>
                  </a:lnTo>
                  <a:lnTo>
                    <a:pt x="228104" y="997546"/>
                  </a:lnTo>
                  <a:lnTo>
                    <a:pt x="205949" y="953349"/>
                  </a:lnTo>
                  <a:lnTo>
                    <a:pt x="184820" y="908694"/>
                  </a:lnTo>
                  <a:lnTo>
                    <a:pt x="164721" y="863601"/>
                  </a:lnTo>
                  <a:lnTo>
                    <a:pt x="145660" y="818086"/>
                  </a:lnTo>
                  <a:lnTo>
                    <a:pt x="127643" y="772169"/>
                  </a:lnTo>
                  <a:lnTo>
                    <a:pt x="110674" y="725867"/>
                  </a:lnTo>
                  <a:lnTo>
                    <a:pt x="94761" y="679198"/>
                  </a:lnTo>
                  <a:lnTo>
                    <a:pt x="79908" y="632181"/>
                  </a:lnTo>
                  <a:lnTo>
                    <a:pt x="66123" y="584834"/>
                  </a:lnTo>
                  <a:lnTo>
                    <a:pt x="53410" y="537174"/>
                  </a:lnTo>
                  <a:lnTo>
                    <a:pt x="41776" y="489221"/>
                  </a:lnTo>
                  <a:lnTo>
                    <a:pt x="31227" y="440991"/>
                  </a:lnTo>
                  <a:lnTo>
                    <a:pt x="21769" y="392504"/>
                  </a:lnTo>
                  <a:lnTo>
                    <a:pt x="13408" y="343777"/>
                  </a:lnTo>
                  <a:lnTo>
                    <a:pt x="6149" y="294828"/>
                  </a:lnTo>
                  <a:lnTo>
                    <a:pt x="0" y="245676"/>
                  </a:lnTo>
                  <a:lnTo>
                    <a:pt x="2162992" y="0"/>
                  </a:lnTo>
                  <a:lnTo>
                    <a:pt x="275466" y="1084498"/>
                  </a:lnTo>
                  <a:close/>
                </a:path>
              </a:pathLst>
            </a:custGeom>
            <a:ln w="19050">
              <a:solidFill>
                <a:srgbClr val="FFFFFF"/>
              </a:solidFill>
            </a:ln>
          </p:spPr>
          <p:txBody>
            <a:bodyPr wrap="square" lIns="0" tIns="0" rIns="0" bIns="0" rtlCol="0"/>
            <a:lstStyle/>
            <a:p>
              <a:endParaRPr>
                <a:solidFill>
                  <a:prstClr val="black"/>
                </a:solidFill>
                <a:latin typeface="Calibri"/>
              </a:endParaRPr>
            </a:p>
          </p:txBody>
        </p:sp>
        <p:sp>
          <p:nvSpPr>
            <p:cNvPr id="12" name="object 12"/>
            <p:cNvSpPr/>
            <p:nvPr/>
          </p:nvSpPr>
          <p:spPr>
            <a:xfrm>
              <a:off x="1022789" y="3179525"/>
              <a:ext cx="2177415" cy="626745"/>
            </a:xfrm>
            <a:custGeom>
              <a:avLst/>
              <a:gdLst/>
              <a:ahLst/>
              <a:cxnLst/>
              <a:rect l="l" t="t" r="r" b="b"/>
              <a:pathLst>
                <a:path w="2177415" h="626745">
                  <a:moveTo>
                    <a:pt x="33543" y="0"/>
                  </a:moveTo>
                  <a:lnTo>
                    <a:pt x="24978" y="51796"/>
                  </a:lnTo>
                  <a:lnTo>
                    <a:pt x="17669" y="103746"/>
                  </a:lnTo>
                  <a:lnTo>
                    <a:pt x="11618" y="155828"/>
                  </a:lnTo>
                  <a:lnTo>
                    <a:pt x="6825" y="208017"/>
                  </a:lnTo>
                  <a:lnTo>
                    <a:pt x="3290" y="260291"/>
                  </a:lnTo>
                  <a:lnTo>
                    <a:pt x="1015" y="312628"/>
                  </a:lnTo>
                  <a:lnTo>
                    <a:pt x="0" y="365004"/>
                  </a:lnTo>
                  <a:lnTo>
                    <a:pt x="245" y="417398"/>
                  </a:lnTo>
                  <a:lnTo>
                    <a:pt x="1752" y="469785"/>
                  </a:lnTo>
                  <a:lnTo>
                    <a:pt x="4521" y="522143"/>
                  </a:lnTo>
                  <a:lnTo>
                    <a:pt x="8553" y="574450"/>
                  </a:lnTo>
                  <a:lnTo>
                    <a:pt x="13848" y="626682"/>
                  </a:lnTo>
                  <a:lnTo>
                    <a:pt x="2176839" y="381006"/>
                  </a:lnTo>
                  <a:lnTo>
                    <a:pt x="33543" y="0"/>
                  </a:lnTo>
                  <a:close/>
                </a:path>
              </a:pathLst>
            </a:custGeom>
            <a:solidFill>
              <a:srgbClr val="70AD47"/>
            </a:solidFill>
          </p:spPr>
          <p:txBody>
            <a:bodyPr wrap="square" lIns="0" tIns="0" rIns="0" bIns="0" rtlCol="0"/>
            <a:lstStyle/>
            <a:p>
              <a:endParaRPr>
                <a:solidFill>
                  <a:prstClr val="black"/>
                </a:solidFill>
                <a:latin typeface="Calibri"/>
              </a:endParaRPr>
            </a:p>
          </p:txBody>
        </p:sp>
        <p:sp>
          <p:nvSpPr>
            <p:cNvPr id="13" name="object 13"/>
            <p:cNvSpPr/>
            <p:nvPr/>
          </p:nvSpPr>
          <p:spPr>
            <a:xfrm>
              <a:off x="1022789" y="3179525"/>
              <a:ext cx="2177415" cy="626745"/>
            </a:xfrm>
            <a:custGeom>
              <a:avLst/>
              <a:gdLst/>
              <a:ahLst/>
              <a:cxnLst/>
              <a:rect l="l" t="t" r="r" b="b"/>
              <a:pathLst>
                <a:path w="2177415" h="626745">
                  <a:moveTo>
                    <a:pt x="13848" y="626683"/>
                  </a:moveTo>
                  <a:lnTo>
                    <a:pt x="8553" y="574450"/>
                  </a:lnTo>
                  <a:lnTo>
                    <a:pt x="4521" y="522143"/>
                  </a:lnTo>
                  <a:lnTo>
                    <a:pt x="1752" y="469785"/>
                  </a:lnTo>
                  <a:lnTo>
                    <a:pt x="245" y="417398"/>
                  </a:lnTo>
                  <a:lnTo>
                    <a:pt x="0" y="365005"/>
                  </a:lnTo>
                  <a:lnTo>
                    <a:pt x="1015" y="312628"/>
                  </a:lnTo>
                  <a:lnTo>
                    <a:pt x="3290" y="260291"/>
                  </a:lnTo>
                  <a:lnTo>
                    <a:pt x="6825" y="208017"/>
                  </a:lnTo>
                  <a:lnTo>
                    <a:pt x="11618" y="155828"/>
                  </a:lnTo>
                  <a:lnTo>
                    <a:pt x="17669" y="103747"/>
                  </a:lnTo>
                  <a:lnTo>
                    <a:pt x="24978" y="51796"/>
                  </a:lnTo>
                  <a:lnTo>
                    <a:pt x="33542" y="0"/>
                  </a:lnTo>
                  <a:lnTo>
                    <a:pt x="2176839" y="381006"/>
                  </a:lnTo>
                  <a:lnTo>
                    <a:pt x="13848" y="626683"/>
                  </a:lnTo>
                  <a:close/>
                </a:path>
              </a:pathLst>
            </a:custGeom>
            <a:ln w="19050">
              <a:solidFill>
                <a:srgbClr val="FFFFFF"/>
              </a:solidFill>
            </a:ln>
          </p:spPr>
          <p:txBody>
            <a:bodyPr wrap="square" lIns="0" tIns="0" rIns="0" bIns="0" rtlCol="0"/>
            <a:lstStyle/>
            <a:p>
              <a:endParaRPr>
                <a:solidFill>
                  <a:prstClr val="black"/>
                </a:solidFill>
                <a:latin typeface="Calibri"/>
              </a:endParaRPr>
            </a:p>
          </p:txBody>
        </p:sp>
        <p:sp>
          <p:nvSpPr>
            <p:cNvPr id="14" name="object 14"/>
            <p:cNvSpPr/>
            <p:nvPr/>
          </p:nvSpPr>
          <p:spPr>
            <a:xfrm>
              <a:off x="1056331" y="1383634"/>
              <a:ext cx="2143760" cy="2177415"/>
            </a:xfrm>
            <a:custGeom>
              <a:avLst/>
              <a:gdLst/>
              <a:ahLst/>
              <a:cxnLst/>
              <a:rect l="l" t="t" r="r" b="b"/>
              <a:pathLst>
                <a:path w="2143760" h="2177415">
                  <a:moveTo>
                    <a:pt x="2143296" y="0"/>
                  </a:moveTo>
                  <a:lnTo>
                    <a:pt x="2094701" y="535"/>
                  </a:lnTo>
                  <a:lnTo>
                    <a:pt x="2046333" y="2135"/>
                  </a:lnTo>
                  <a:lnTo>
                    <a:pt x="1998207" y="4790"/>
                  </a:lnTo>
                  <a:lnTo>
                    <a:pt x="1950333" y="8488"/>
                  </a:lnTo>
                  <a:lnTo>
                    <a:pt x="1902724" y="13219"/>
                  </a:lnTo>
                  <a:lnTo>
                    <a:pt x="1855393" y="18974"/>
                  </a:lnTo>
                  <a:lnTo>
                    <a:pt x="1808353" y="25741"/>
                  </a:lnTo>
                  <a:lnTo>
                    <a:pt x="1761615" y="33510"/>
                  </a:lnTo>
                  <a:lnTo>
                    <a:pt x="1715191" y="42272"/>
                  </a:lnTo>
                  <a:lnTo>
                    <a:pt x="1669095" y="52014"/>
                  </a:lnTo>
                  <a:lnTo>
                    <a:pt x="1623339" y="62728"/>
                  </a:lnTo>
                  <a:lnTo>
                    <a:pt x="1577934" y="74403"/>
                  </a:lnTo>
                  <a:lnTo>
                    <a:pt x="1532894" y="87028"/>
                  </a:lnTo>
                  <a:lnTo>
                    <a:pt x="1488231" y="100593"/>
                  </a:lnTo>
                  <a:lnTo>
                    <a:pt x="1443957" y="115088"/>
                  </a:lnTo>
                  <a:lnTo>
                    <a:pt x="1400084" y="130502"/>
                  </a:lnTo>
                  <a:lnTo>
                    <a:pt x="1356625" y="146825"/>
                  </a:lnTo>
                  <a:lnTo>
                    <a:pt x="1313593" y="164047"/>
                  </a:lnTo>
                  <a:lnTo>
                    <a:pt x="1270999" y="182157"/>
                  </a:lnTo>
                  <a:lnTo>
                    <a:pt x="1228856" y="201144"/>
                  </a:lnTo>
                  <a:lnTo>
                    <a:pt x="1187177" y="220999"/>
                  </a:lnTo>
                  <a:lnTo>
                    <a:pt x="1145974" y="241711"/>
                  </a:lnTo>
                  <a:lnTo>
                    <a:pt x="1105258" y="263269"/>
                  </a:lnTo>
                  <a:lnTo>
                    <a:pt x="1065043" y="285664"/>
                  </a:lnTo>
                  <a:lnTo>
                    <a:pt x="1025342" y="308885"/>
                  </a:lnTo>
                  <a:lnTo>
                    <a:pt x="986165" y="332921"/>
                  </a:lnTo>
                  <a:lnTo>
                    <a:pt x="947526" y="357763"/>
                  </a:lnTo>
                  <a:lnTo>
                    <a:pt x="909438" y="383399"/>
                  </a:lnTo>
                  <a:lnTo>
                    <a:pt x="871911" y="409820"/>
                  </a:lnTo>
                  <a:lnTo>
                    <a:pt x="834960" y="437015"/>
                  </a:lnTo>
                  <a:lnTo>
                    <a:pt x="798596" y="464974"/>
                  </a:lnTo>
                  <a:lnTo>
                    <a:pt x="762831" y="493685"/>
                  </a:lnTo>
                  <a:lnTo>
                    <a:pt x="727678" y="523140"/>
                  </a:lnTo>
                  <a:lnTo>
                    <a:pt x="693150" y="553327"/>
                  </a:lnTo>
                  <a:lnTo>
                    <a:pt x="659259" y="584237"/>
                  </a:lnTo>
                  <a:lnTo>
                    <a:pt x="626016" y="615858"/>
                  </a:lnTo>
                  <a:lnTo>
                    <a:pt x="593435" y="648181"/>
                  </a:lnTo>
                  <a:lnTo>
                    <a:pt x="561528" y="681195"/>
                  </a:lnTo>
                  <a:lnTo>
                    <a:pt x="530307" y="714889"/>
                  </a:lnTo>
                  <a:lnTo>
                    <a:pt x="499785" y="749254"/>
                  </a:lnTo>
                  <a:lnTo>
                    <a:pt x="469974" y="784279"/>
                  </a:lnTo>
                  <a:lnTo>
                    <a:pt x="440886" y="819954"/>
                  </a:lnTo>
                  <a:lnTo>
                    <a:pt x="412534" y="856267"/>
                  </a:lnTo>
                  <a:lnTo>
                    <a:pt x="384931" y="893210"/>
                  </a:lnTo>
                  <a:lnTo>
                    <a:pt x="358087" y="930771"/>
                  </a:lnTo>
                  <a:lnTo>
                    <a:pt x="332017" y="968940"/>
                  </a:lnTo>
                  <a:lnTo>
                    <a:pt x="306732" y="1007706"/>
                  </a:lnTo>
                  <a:lnTo>
                    <a:pt x="282245" y="1047060"/>
                  </a:lnTo>
                  <a:lnTo>
                    <a:pt x="258567" y="1086991"/>
                  </a:lnTo>
                  <a:lnTo>
                    <a:pt x="235712" y="1127489"/>
                  </a:lnTo>
                  <a:lnTo>
                    <a:pt x="213692" y="1168543"/>
                  </a:lnTo>
                  <a:lnTo>
                    <a:pt x="192519" y="1210143"/>
                  </a:lnTo>
                  <a:lnTo>
                    <a:pt x="172206" y="1252278"/>
                  </a:lnTo>
                  <a:lnTo>
                    <a:pt x="152765" y="1294938"/>
                  </a:lnTo>
                  <a:lnTo>
                    <a:pt x="134208" y="1338113"/>
                  </a:lnTo>
                  <a:lnTo>
                    <a:pt x="116547" y="1381792"/>
                  </a:lnTo>
                  <a:lnTo>
                    <a:pt x="99796" y="1425966"/>
                  </a:lnTo>
                  <a:lnTo>
                    <a:pt x="83966" y="1470623"/>
                  </a:lnTo>
                  <a:lnTo>
                    <a:pt x="69071" y="1515753"/>
                  </a:lnTo>
                  <a:lnTo>
                    <a:pt x="55121" y="1561346"/>
                  </a:lnTo>
                  <a:lnTo>
                    <a:pt x="42130" y="1607392"/>
                  </a:lnTo>
                  <a:lnTo>
                    <a:pt x="30110" y="1653879"/>
                  </a:lnTo>
                  <a:lnTo>
                    <a:pt x="19073" y="1700799"/>
                  </a:lnTo>
                  <a:lnTo>
                    <a:pt x="9032" y="1748139"/>
                  </a:lnTo>
                  <a:lnTo>
                    <a:pt x="0" y="1795891"/>
                  </a:lnTo>
                  <a:lnTo>
                    <a:pt x="2143298" y="2176896"/>
                  </a:lnTo>
                  <a:lnTo>
                    <a:pt x="2143296" y="0"/>
                  </a:lnTo>
                  <a:close/>
                </a:path>
              </a:pathLst>
            </a:custGeom>
            <a:solidFill>
              <a:srgbClr val="255E91"/>
            </a:solidFill>
          </p:spPr>
          <p:txBody>
            <a:bodyPr wrap="square" lIns="0" tIns="0" rIns="0" bIns="0" rtlCol="0"/>
            <a:lstStyle/>
            <a:p>
              <a:endParaRPr>
                <a:solidFill>
                  <a:prstClr val="black"/>
                </a:solidFill>
                <a:latin typeface="Calibri"/>
              </a:endParaRPr>
            </a:p>
          </p:txBody>
        </p:sp>
        <p:sp>
          <p:nvSpPr>
            <p:cNvPr id="15" name="object 15"/>
            <p:cNvSpPr/>
            <p:nvPr/>
          </p:nvSpPr>
          <p:spPr>
            <a:xfrm>
              <a:off x="1056330" y="1383633"/>
              <a:ext cx="2143760" cy="2177415"/>
            </a:xfrm>
            <a:custGeom>
              <a:avLst/>
              <a:gdLst/>
              <a:ahLst/>
              <a:cxnLst/>
              <a:rect l="l" t="t" r="r" b="b"/>
              <a:pathLst>
                <a:path w="2143760" h="2177415">
                  <a:moveTo>
                    <a:pt x="0" y="1795892"/>
                  </a:moveTo>
                  <a:lnTo>
                    <a:pt x="9032" y="1748140"/>
                  </a:lnTo>
                  <a:lnTo>
                    <a:pt x="19073" y="1700799"/>
                  </a:lnTo>
                  <a:lnTo>
                    <a:pt x="30110" y="1653880"/>
                  </a:lnTo>
                  <a:lnTo>
                    <a:pt x="42130" y="1607392"/>
                  </a:lnTo>
                  <a:lnTo>
                    <a:pt x="55121" y="1561346"/>
                  </a:lnTo>
                  <a:lnTo>
                    <a:pt x="69071" y="1515753"/>
                  </a:lnTo>
                  <a:lnTo>
                    <a:pt x="83966" y="1470623"/>
                  </a:lnTo>
                  <a:lnTo>
                    <a:pt x="99796" y="1425966"/>
                  </a:lnTo>
                  <a:lnTo>
                    <a:pt x="116547" y="1381793"/>
                  </a:lnTo>
                  <a:lnTo>
                    <a:pt x="134208" y="1338114"/>
                  </a:lnTo>
                  <a:lnTo>
                    <a:pt x="152765" y="1294939"/>
                  </a:lnTo>
                  <a:lnTo>
                    <a:pt x="172206" y="1252278"/>
                  </a:lnTo>
                  <a:lnTo>
                    <a:pt x="192519" y="1210143"/>
                  </a:lnTo>
                  <a:lnTo>
                    <a:pt x="213692" y="1168543"/>
                  </a:lnTo>
                  <a:lnTo>
                    <a:pt x="235712" y="1127490"/>
                  </a:lnTo>
                  <a:lnTo>
                    <a:pt x="258567" y="1086992"/>
                  </a:lnTo>
                  <a:lnTo>
                    <a:pt x="282244" y="1047061"/>
                  </a:lnTo>
                  <a:lnTo>
                    <a:pt x="306732" y="1007707"/>
                  </a:lnTo>
                  <a:lnTo>
                    <a:pt x="332017" y="968940"/>
                  </a:lnTo>
                  <a:lnTo>
                    <a:pt x="358087" y="930771"/>
                  </a:lnTo>
                  <a:lnTo>
                    <a:pt x="384931" y="893210"/>
                  </a:lnTo>
                  <a:lnTo>
                    <a:pt x="412534" y="856268"/>
                  </a:lnTo>
                  <a:lnTo>
                    <a:pt x="440886" y="819954"/>
                  </a:lnTo>
                  <a:lnTo>
                    <a:pt x="469974" y="784280"/>
                  </a:lnTo>
                  <a:lnTo>
                    <a:pt x="499785" y="749255"/>
                  </a:lnTo>
                  <a:lnTo>
                    <a:pt x="530307" y="714890"/>
                  </a:lnTo>
                  <a:lnTo>
                    <a:pt x="561528" y="681195"/>
                  </a:lnTo>
                  <a:lnTo>
                    <a:pt x="593435" y="648182"/>
                  </a:lnTo>
                  <a:lnTo>
                    <a:pt x="626016" y="615859"/>
                  </a:lnTo>
                  <a:lnTo>
                    <a:pt x="659258" y="584237"/>
                  </a:lnTo>
                  <a:lnTo>
                    <a:pt x="693150" y="553328"/>
                  </a:lnTo>
                  <a:lnTo>
                    <a:pt x="727678" y="523140"/>
                  </a:lnTo>
                  <a:lnTo>
                    <a:pt x="762831" y="493686"/>
                  </a:lnTo>
                  <a:lnTo>
                    <a:pt x="798596" y="464974"/>
                  </a:lnTo>
                  <a:lnTo>
                    <a:pt x="834960" y="437015"/>
                  </a:lnTo>
                  <a:lnTo>
                    <a:pt x="871911" y="409820"/>
                  </a:lnTo>
                  <a:lnTo>
                    <a:pt x="909437" y="383400"/>
                  </a:lnTo>
                  <a:lnTo>
                    <a:pt x="947526" y="357763"/>
                  </a:lnTo>
                  <a:lnTo>
                    <a:pt x="986165" y="332922"/>
                  </a:lnTo>
                  <a:lnTo>
                    <a:pt x="1025342" y="308885"/>
                  </a:lnTo>
                  <a:lnTo>
                    <a:pt x="1065043" y="285665"/>
                  </a:lnTo>
                  <a:lnTo>
                    <a:pt x="1105258" y="263270"/>
                  </a:lnTo>
                  <a:lnTo>
                    <a:pt x="1145973" y="241711"/>
                  </a:lnTo>
                  <a:lnTo>
                    <a:pt x="1187177" y="220999"/>
                  </a:lnTo>
                  <a:lnTo>
                    <a:pt x="1228856" y="201144"/>
                  </a:lnTo>
                  <a:lnTo>
                    <a:pt x="1270999" y="182157"/>
                  </a:lnTo>
                  <a:lnTo>
                    <a:pt x="1313593" y="164047"/>
                  </a:lnTo>
                  <a:lnTo>
                    <a:pt x="1356625" y="146825"/>
                  </a:lnTo>
                  <a:lnTo>
                    <a:pt x="1400084" y="130502"/>
                  </a:lnTo>
                  <a:lnTo>
                    <a:pt x="1443957" y="115088"/>
                  </a:lnTo>
                  <a:lnTo>
                    <a:pt x="1488231" y="100594"/>
                  </a:lnTo>
                  <a:lnTo>
                    <a:pt x="1532894" y="87028"/>
                  </a:lnTo>
                  <a:lnTo>
                    <a:pt x="1577934" y="74403"/>
                  </a:lnTo>
                  <a:lnTo>
                    <a:pt x="1623339" y="62728"/>
                  </a:lnTo>
                  <a:lnTo>
                    <a:pt x="1669095" y="52015"/>
                  </a:lnTo>
                  <a:lnTo>
                    <a:pt x="1715191" y="42272"/>
                  </a:lnTo>
                  <a:lnTo>
                    <a:pt x="1761615" y="33510"/>
                  </a:lnTo>
                  <a:lnTo>
                    <a:pt x="1808353" y="25741"/>
                  </a:lnTo>
                  <a:lnTo>
                    <a:pt x="1855393" y="18974"/>
                  </a:lnTo>
                  <a:lnTo>
                    <a:pt x="1902724" y="13219"/>
                  </a:lnTo>
                  <a:lnTo>
                    <a:pt x="1950333" y="8488"/>
                  </a:lnTo>
                  <a:lnTo>
                    <a:pt x="1998207" y="4790"/>
                  </a:lnTo>
                  <a:lnTo>
                    <a:pt x="2046333" y="2135"/>
                  </a:lnTo>
                  <a:lnTo>
                    <a:pt x="2094701" y="535"/>
                  </a:lnTo>
                  <a:lnTo>
                    <a:pt x="2143297" y="0"/>
                  </a:lnTo>
                  <a:lnTo>
                    <a:pt x="2143298" y="2176897"/>
                  </a:lnTo>
                  <a:lnTo>
                    <a:pt x="0" y="1795892"/>
                  </a:lnTo>
                  <a:close/>
                </a:path>
              </a:pathLst>
            </a:custGeom>
            <a:ln w="19050">
              <a:solidFill>
                <a:srgbClr val="FFFFFF"/>
              </a:solidFill>
            </a:ln>
          </p:spPr>
          <p:txBody>
            <a:bodyPr wrap="square" lIns="0" tIns="0" rIns="0" bIns="0" rtlCol="0"/>
            <a:lstStyle/>
            <a:p>
              <a:endParaRPr>
                <a:solidFill>
                  <a:prstClr val="black"/>
                </a:solidFill>
                <a:latin typeface="Calibri"/>
              </a:endParaRPr>
            </a:p>
          </p:txBody>
        </p:sp>
      </p:grpSp>
      <p:sp>
        <p:nvSpPr>
          <p:cNvPr id="16" name="object 16"/>
          <p:cNvSpPr txBox="1"/>
          <p:nvPr/>
        </p:nvSpPr>
        <p:spPr>
          <a:xfrm>
            <a:off x="6661689" y="2041652"/>
            <a:ext cx="421005"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31%</a:t>
            </a:r>
            <a:endParaRPr>
              <a:solidFill>
                <a:prstClr val="black"/>
              </a:solidFill>
              <a:latin typeface="Calibri"/>
              <a:cs typeface="Calibri"/>
            </a:endParaRPr>
          </a:p>
        </p:txBody>
      </p:sp>
      <p:sp>
        <p:nvSpPr>
          <p:cNvPr id="17" name="object 17"/>
          <p:cNvSpPr txBox="1"/>
          <p:nvPr/>
        </p:nvSpPr>
        <p:spPr>
          <a:xfrm>
            <a:off x="6086643" y="5394452"/>
            <a:ext cx="421005"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17%</a:t>
            </a:r>
            <a:endParaRPr>
              <a:solidFill>
                <a:prstClr val="black"/>
              </a:solidFill>
              <a:latin typeface="Calibri"/>
              <a:cs typeface="Calibri"/>
            </a:endParaRPr>
          </a:p>
        </p:txBody>
      </p:sp>
      <p:sp>
        <p:nvSpPr>
          <p:cNvPr id="18" name="object 18"/>
          <p:cNvSpPr txBox="1"/>
          <p:nvPr/>
        </p:nvSpPr>
        <p:spPr>
          <a:xfrm>
            <a:off x="3768687" y="5748020"/>
            <a:ext cx="421005"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10%</a:t>
            </a:r>
            <a:endParaRPr>
              <a:solidFill>
                <a:prstClr val="black"/>
              </a:solidFill>
              <a:latin typeface="Calibri"/>
              <a:cs typeface="Calibri"/>
            </a:endParaRPr>
          </a:p>
        </p:txBody>
      </p:sp>
      <p:sp>
        <p:nvSpPr>
          <p:cNvPr id="19" name="object 19"/>
          <p:cNvSpPr txBox="1"/>
          <p:nvPr/>
        </p:nvSpPr>
        <p:spPr>
          <a:xfrm>
            <a:off x="2732372" y="5107940"/>
            <a:ext cx="304800"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8%</a:t>
            </a:r>
            <a:endParaRPr>
              <a:solidFill>
                <a:prstClr val="black"/>
              </a:solidFill>
              <a:latin typeface="Calibri"/>
              <a:cs typeface="Calibri"/>
            </a:endParaRPr>
          </a:p>
        </p:txBody>
      </p:sp>
      <p:sp>
        <p:nvSpPr>
          <p:cNvPr id="20" name="object 20"/>
          <p:cNvSpPr txBox="1"/>
          <p:nvPr/>
        </p:nvSpPr>
        <p:spPr>
          <a:xfrm>
            <a:off x="2216708" y="4153916"/>
            <a:ext cx="304800"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7%</a:t>
            </a:r>
            <a:endParaRPr>
              <a:solidFill>
                <a:prstClr val="black"/>
              </a:solidFill>
              <a:latin typeface="Calibri"/>
              <a:cs typeface="Calibri"/>
            </a:endParaRPr>
          </a:p>
        </p:txBody>
      </p:sp>
      <p:sp>
        <p:nvSpPr>
          <p:cNvPr id="21" name="object 21"/>
          <p:cNvSpPr txBox="1"/>
          <p:nvPr/>
        </p:nvSpPr>
        <p:spPr>
          <a:xfrm>
            <a:off x="2103648" y="3318764"/>
            <a:ext cx="304800"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5%</a:t>
            </a:r>
            <a:endParaRPr>
              <a:solidFill>
                <a:prstClr val="black"/>
              </a:solidFill>
              <a:latin typeface="Calibri"/>
              <a:cs typeface="Calibri"/>
            </a:endParaRPr>
          </a:p>
        </p:txBody>
      </p:sp>
      <p:sp>
        <p:nvSpPr>
          <p:cNvPr id="22" name="object 22"/>
          <p:cNvSpPr txBox="1"/>
          <p:nvPr/>
        </p:nvSpPr>
        <p:spPr>
          <a:xfrm>
            <a:off x="2803818" y="1502155"/>
            <a:ext cx="421005" cy="299720"/>
          </a:xfrm>
          <a:prstGeom prst="rect">
            <a:avLst/>
          </a:prstGeom>
        </p:spPr>
        <p:txBody>
          <a:bodyPr vert="horz" wrap="square" lIns="0" tIns="12700" rIns="0" bIns="0" rtlCol="0">
            <a:spAutoFit/>
          </a:bodyPr>
          <a:lstStyle/>
          <a:p>
            <a:pPr marL="12700">
              <a:spcBef>
                <a:spcPts val="100"/>
              </a:spcBef>
            </a:pPr>
            <a:r>
              <a:rPr dirty="0">
                <a:solidFill>
                  <a:srgbClr val="404040"/>
                </a:solidFill>
                <a:latin typeface="Calibri"/>
                <a:cs typeface="Calibri"/>
              </a:rPr>
              <a:t>22%</a:t>
            </a:r>
            <a:endParaRPr>
              <a:solidFill>
                <a:prstClr val="black"/>
              </a:solidFill>
              <a:latin typeface="Calibri"/>
              <a:cs typeface="Calibri"/>
            </a:endParaRPr>
          </a:p>
        </p:txBody>
      </p:sp>
      <p:sp>
        <p:nvSpPr>
          <p:cNvPr id="23" name="object 23"/>
          <p:cNvSpPr txBox="1">
            <a:spLocks noGrp="1"/>
          </p:cNvSpPr>
          <p:nvPr>
            <p:ph type="title"/>
          </p:nvPr>
        </p:nvSpPr>
        <p:spPr>
          <a:xfrm>
            <a:off x="2873290" y="250443"/>
            <a:ext cx="6473825" cy="885190"/>
          </a:xfrm>
          <a:prstGeom prst="rect">
            <a:avLst/>
          </a:prstGeom>
        </p:spPr>
        <p:txBody>
          <a:bodyPr vert="horz" wrap="square" lIns="0" tIns="6350" rIns="0" bIns="0" rtlCol="0">
            <a:spAutoFit/>
          </a:bodyPr>
          <a:lstStyle/>
          <a:p>
            <a:pPr marL="2441575" marR="5080" indent="-2429510">
              <a:lnSpc>
                <a:spcPct val="101400"/>
              </a:lnSpc>
              <a:spcBef>
                <a:spcPts val="50"/>
              </a:spcBef>
            </a:pPr>
            <a:r>
              <a:rPr sz="2800" spc="-10" dirty="0"/>
              <a:t>California </a:t>
            </a:r>
            <a:r>
              <a:rPr sz="2800" spc="-15" dirty="0"/>
              <a:t>COVID</a:t>
            </a:r>
            <a:r>
              <a:rPr sz="2800" dirty="0"/>
              <a:t> </a:t>
            </a:r>
            <a:r>
              <a:rPr sz="2800" spc="-5" dirty="0"/>
              <a:t>Claims</a:t>
            </a:r>
            <a:r>
              <a:rPr sz="2800" dirty="0"/>
              <a:t> </a:t>
            </a:r>
            <a:r>
              <a:rPr sz="2800" spc="-10" dirty="0"/>
              <a:t>by</a:t>
            </a:r>
            <a:r>
              <a:rPr sz="2800" dirty="0"/>
              <a:t> </a:t>
            </a:r>
            <a:r>
              <a:rPr sz="2800" spc="-5" dirty="0"/>
              <a:t>Industry</a:t>
            </a:r>
            <a:r>
              <a:rPr sz="2800" dirty="0"/>
              <a:t> </a:t>
            </a:r>
            <a:r>
              <a:rPr sz="2800" spc="-10" dirty="0"/>
              <a:t>(through </a:t>
            </a:r>
            <a:r>
              <a:rPr sz="2800" spc="-620" dirty="0"/>
              <a:t> </a:t>
            </a:r>
            <a:r>
              <a:rPr sz="2800" spc="-5" dirty="0"/>
              <a:t>April 2021)</a:t>
            </a:r>
            <a:endParaRPr sz="2800"/>
          </a:p>
        </p:txBody>
      </p:sp>
      <p:sp>
        <p:nvSpPr>
          <p:cNvPr id="24" name="object 24"/>
          <p:cNvSpPr/>
          <p:nvPr/>
        </p:nvSpPr>
        <p:spPr>
          <a:xfrm>
            <a:off x="9047528" y="2927022"/>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25" name="object 25"/>
          <p:cNvSpPr txBox="1"/>
          <p:nvPr/>
        </p:nvSpPr>
        <p:spPr>
          <a:xfrm>
            <a:off x="9197445" y="2737611"/>
            <a:ext cx="1262380" cy="2278380"/>
          </a:xfrm>
          <a:prstGeom prst="rect">
            <a:avLst/>
          </a:prstGeom>
        </p:spPr>
        <p:txBody>
          <a:bodyPr vert="horz" wrap="square" lIns="0" tIns="13970" rIns="0" bIns="0" rtlCol="0">
            <a:spAutoFit/>
          </a:bodyPr>
          <a:lstStyle/>
          <a:p>
            <a:pPr marL="12700" marR="5080">
              <a:lnSpc>
                <a:spcPct val="131900"/>
              </a:lnSpc>
              <a:spcBef>
                <a:spcPts val="110"/>
              </a:spcBef>
            </a:pPr>
            <a:r>
              <a:rPr sz="1600" spc="-5" dirty="0">
                <a:solidFill>
                  <a:srgbClr val="595959"/>
                </a:solidFill>
                <a:latin typeface="Calibri"/>
                <a:cs typeface="Calibri"/>
              </a:rPr>
              <a:t>Healthcare </a:t>
            </a:r>
            <a:r>
              <a:rPr sz="1600" dirty="0">
                <a:solidFill>
                  <a:srgbClr val="595959"/>
                </a:solidFill>
                <a:latin typeface="Calibri"/>
                <a:cs typeface="Calibri"/>
              </a:rPr>
              <a:t> </a:t>
            </a:r>
            <a:r>
              <a:rPr sz="1600" spc="-10" dirty="0">
                <a:solidFill>
                  <a:srgbClr val="595959"/>
                </a:solidFill>
                <a:latin typeface="Calibri"/>
                <a:cs typeface="Calibri"/>
              </a:rPr>
              <a:t>Public</a:t>
            </a:r>
            <a:r>
              <a:rPr sz="1600" spc="35" dirty="0">
                <a:solidFill>
                  <a:srgbClr val="595959"/>
                </a:solidFill>
                <a:latin typeface="Calibri"/>
                <a:cs typeface="Calibri"/>
              </a:rPr>
              <a:t> </a:t>
            </a:r>
            <a:r>
              <a:rPr sz="1600" spc="-5" dirty="0">
                <a:solidFill>
                  <a:srgbClr val="595959"/>
                </a:solidFill>
                <a:latin typeface="Calibri"/>
                <a:cs typeface="Calibri"/>
              </a:rPr>
              <a:t>safety </a:t>
            </a:r>
            <a:r>
              <a:rPr sz="1600" dirty="0">
                <a:solidFill>
                  <a:srgbClr val="595959"/>
                </a:solidFill>
                <a:latin typeface="Calibri"/>
                <a:cs typeface="Calibri"/>
              </a:rPr>
              <a:t> </a:t>
            </a:r>
            <a:r>
              <a:rPr sz="1600" spc="-10" dirty="0">
                <a:solidFill>
                  <a:srgbClr val="595959"/>
                </a:solidFill>
                <a:latin typeface="Calibri"/>
                <a:cs typeface="Calibri"/>
              </a:rPr>
              <a:t>Retail </a:t>
            </a:r>
            <a:r>
              <a:rPr sz="1600" spc="-5" dirty="0">
                <a:solidFill>
                  <a:srgbClr val="595959"/>
                </a:solidFill>
                <a:latin typeface="Calibri"/>
                <a:cs typeface="Calibri"/>
              </a:rPr>
              <a:t> Manufacturing </a:t>
            </a:r>
            <a:r>
              <a:rPr sz="1600" spc="-350" dirty="0">
                <a:solidFill>
                  <a:srgbClr val="595959"/>
                </a:solidFill>
                <a:latin typeface="Calibri"/>
                <a:cs typeface="Calibri"/>
              </a:rPr>
              <a:t> </a:t>
            </a:r>
            <a:r>
              <a:rPr sz="1600" spc="20" dirty="0">
                <a:solidFill>
                  <a:srgbClr val="595959"/>
                </a:solidFill>
                <a:latin typeface="Calibri"/>
                <a:cs typeface="Calibri"/>
              </a:rPr>
              <a:t>T</a:t>
            </a:r>
            <a:r>
              <a:rPr sz="1600" spc="-60" dirty="0">
                <a:solidFill>
                  <a:srgbClr val="595959"/>
                </a:solidFill>
                <a:latin typeface="Calibri"/>
                <a:cs typeface="Calibri"/>
              </a:rPr>
              <a:t>r</a:t>
            </a:r>
            <a:r>
              <a:rPr sz="1600" spc="30" dirty="0">
                <a:solidFill>
                  <a:srgbClr val="595959"/>
                </a:solidFill>
                <a:latin typeface="Calibri"/>
                <a:cs typeface="Calibri"/>
              </a:rPr>
              <a:t>a</a:t>
            </a:r>
            <a:r>
              <a:rPr sz="1600" spc="-45" dirty="0">
                <a:solidFill>
                  <a:srgbClr val="595959"/>
                </a:solidFill>
                <a:latin typeface="Calibri"/>
                <a:cs typeface="Calibri"/>
              </a:rPr>
              <a:t>n</a:t>
            </a:r>
            <a:r>
              <a:rPr sz="1600" spc="75" dirty="0">
                <a:solidFill>
                  <a:srgbClr val="595959"/>
                </a:solidFill>
                <a:latin typeface="Calibri"/>
                <a:cs typeface="Calibri"/>
              </a:rPr>
              <a:t>s</a:t>
            </a:r>
            <a:r>
              <a:rPr sz="1600" spc="-45" dirty="0">
                <a:solidFill>
                  <a:srgbClr val="595959"/>
                </a:solidFill>
                <a:latin typeface="Calibri"/>
                <a:cs typeface="Calibri"/>
              </a:rPr>
              <a:t>p</a:t>
            </a:r>
            <a:r>
              <a:rPr sz="1600" spc="55" dirty="0">
                <a:solidFill>
                  <a:srgbClr val="595959"/>
                </a:solidFill>
                <a:latin typeface="Calibri"/>
                <a:cs typeface="Calibri"/>
              </a:rPr>
              <a:t>o</a:t>
            </a:r>
            <a:r>
              <a:rPr sz="1600" spc="-60" dirty="0">
                <a:solidFill>
                  <a:srgbClr val="595959"/>
                </a:solidFill>
                <a:latin typeface="Calibri"/>
                <a:cs typeface="Calibri"/>
              </a:rPr>
              <a:t>r</a:t>
            </a:r>
            <a:r>
              <a:rPr sz="1600" spc="-40" dirty="0">
                <a:solidFill>
                  <a:srgbClr val="595959"/>
                </a:solidFill>
                <a:latin typeface="Calibri"/>
                <a:cs typeface="Calibri"/>
              </a:rPr>
              <a:t>t</a:t>
            </a:r>
            <a:r>
              <a:rPr sz="1600" spc="30" dirty="0">
                <a:solidFill>
                  <a:srgbClr val="595959"/>
                </a:solidFill>
                <a:latin typeface="Calibri"/>
                <a:cs typeface="Calibri"/>
              </a:rPr>
              <a:t>a</a:t>
            </a:r>
            <a:r>
              <a:rPr sz="1600" spc="60" dirty="0">
                <a:solidFill>
                  <a:srgbClr val="595959"/>
                </a:solidFill>
                <a:latin typeface="Calibri"/>
                <a:cs typeface="Calibri"/>
              </a:rPr>
              <a:t>t</a:t>
            </a:r>
            <a:r>
              <a:rPr sz="1600" spc="-70" dirty="0">
                <a:solidFill>
                  <a:srgbClr val="595959"/>
                </a:solidFill>
                <a:latin typeface="Calibri"/>
                <a:cs typeface="Calibri"/>
              </a:rPr>
              <a:t>i</a:t>
            </a:r>
            <a:r>
              <a:rPr sz="1600" spc="55" dirty="0">
                <a:solidFill>
                  <a:srgbClr val="595959"/>
                </a:solidFill>
                <a:latin typeface="Calibri"/>
                <a:cs typeface="Calibri"/>
              </a:rPr>
              <a:t>o</a:t>
            </a:r>
            <a:r>
              <a:rPr sz="1600" dirty="0">
                <a:solidFill>
                  <a:srgbClr val="595959"/>
                </a:solidFill>
                <a:latin typeface="Calibri"/>
                <a:cs typeface="Calibri"/>
              </a:rPr>
              <a:t>n  </a:t>
            </a:r>
            <a:r>
              <a:rPr sz="1600" spc="-10" dirty="0">
                <a:solidFill>
                  <a:srgbClr val="595959"/>
                </a:solidFill>
                <a:latin typeface="Calibri"/>
                <a:cs typeface="Calibri"/>
              </a:rPr>
              <a:t>Food </a:t>
            </a:r>
            <a:r>
              <a:rPr sz="1600" dirty="0">
                <a:solidFill>
                  <a:srgbClr val="595959"/>
                </a:solidFill>
                <a:latin typeface="Calibri"/>
                <a:cs typeface="Calibri"/>
              </a:rPr>
              <a:t>services </a:t>
            </a:r>
            <a:r>
              <a:rPr sz="1600" spc="5" dirty="0">
                <a:solidFill>
                  <a:srgbClr val="595959"/>
                </a:solidFill>
                <a:latin typeface="Calibri"/>
                <a:cs typeface="Calibri"/>
              </a:rPr>
              <a:t> </a:t>
            </a:r>
            <a:r>
              <a:rPr sz="1600" spc="-10" dirty="0">
                <a:solidFill>
                  <a:srgbClr val="595959"/>
                </a:solidFill>
                <a:latin typeface="Calibri"/>
                <a:cs typeface="Calibri"/>
              </a:rPr>
              <a:t>Other</a:t>
            </a:r>
            <a:endParaRPr sz="1600">
              <a:solidFill>
                <a:prstClr val="black"/>
              </a:solidFill>
              <a:latin typeface="Calibri"/>
              <a:cs typeface="Calibri"/>
            </a:endParaRPr>
          </a:p>
        </p:txBody>
      </p:sp>
      <p:sp>
        <p:nvSpPr>
          <p:cNvPr id="26" name="object 26"/>
          <p:cNvSpPr/>
          <p:nvPr/>
        </p:nvSpPr>
        <p:spPr>
          <a:xfrm>
            <a:off x="9047528" y="3248710"/>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27" name="object 27"/>
          <p:cNvSpPr/>
          <p:nvPr/>
        </p:nvSpPr>
        <p:spPr>
          <a:xfrm>
            <a:off x="9047528" y="3570399"/>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A5A5A5"/>
          </a:solidFill>
        </p:spPr>
        <p:txBody>
          <a:bodyPr wrap="square" lIns="0" tIns="0" rIns="0" bIns="0" rtlCol="0"/>
          <a:lstStyle/>
          <a:p>
            <a:endParaRPr>
              <a:solidFill>
                <a:prstClr val="black"/>
              </a:solidFill>
              <a:latin typeface="Calibri"/>
            </a:endParaRPr>
          </a:p>
        </p:txBody>
      </p:sp>
      <p:sp>
        <p:nvSpPr>
          <p:cNvPr id="28" name="object 28"/>
          <p:cNvSpPr/>
          <p:nvPr/>
        </p:nvSpPr>
        <p:spPr>
          <a:xfrm>
            <a:off x="9047528" y="3892086"/>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29" name="object 29"/>
          <p:cNvSpPr/>
          <p:nvPr/>
        </p:nvSpPr>
        <p:spPr>
          <a:xfrm>
            <a:off x="9047528" y="4213774"/>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4472C4"/>
          </a:solidFill>
        </p:spPr>
        <p:txBody>
          <a:bodyPr wrap="square" lIns="0" tIns="0" rIns="0" bIns="0" rtlCol="0"/>
          <a:lstStyle/>
          <a:p>
            <a:endParaRPr>
              <a:solidFill>
                <a:prstClr val="black"/>
              </a:solidFill>
              <a:latin typeface="Calibri"/>
            </a:endParaRPr>
          </a:p>
        </p:txBody>
      </p:sp>
      <p:sp>
        <p:nvSpPr>
          <p:cNvPr id="30" name="object 30"/>
          <p:cNvSpPr/>
          <p:nvPr/>
        </p:nvSpPr>
        <p:spPr>
          <a:xfrm>
            <a:off x="9047528" y="4535463"/>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70AD47"/>
          </a:solidFill>
        </p:spPr>
        <p:txBody>
          <a:bodyPr wrap="square" lIns="0" tIns="0" rIns="0" bIns="0" rtlCol="0"/>
          <a:lstStyle/>
          <a:p>
            <a:endParaRPr>
              <a:solidFill>
                <a:prstClr val="black"/>
              </a:solidFill>
              <a:latin typeface="Calibri"/>
            </a:endParaRPr>
          </a:p>
        </p:txBody>
      </p:sp>
      <p:sp>
        <p:nvSpPr>
          <p:cNvPr id="31" name="object 31"/>
          <p:cNvSpPr/>
          <p:nvPr/>
        </p:nvSpPr>
        <p:spPr>
          <a:xfrm>
            <a:off x="9047528" y="4857150"/>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255E91"/>
          </a:solidFill>
        </p:spPr>
        <p:txBody>
          <a:bodyPr wrap="square" lIns="0" tIns="0" rIns="0" bIns="0" rtlCol="0"/>
          <a:lstStyle/>
          <a:p>
            <a:endParaRPr>
              <a:solidFill>
                <a:prstClr val="black"/>
              </a:solidFill>
              <a:latin typeface="Calibri"/>
            </a:endParaRPr>
          </a:p>
        </p:txBody>
      </p:sp>
      <p:sp>
        <p:nvSpPr>
          <p:cNvPr id="32" name="object 32"/>
          <p:cNvSpPr txBox="1"/>
          <p:nvPr/>
        </p:nvSpPr>
        <p:spPr>
          <a:xfrm>
            <a:off x="2067905" y="6375908"/>
            <a:ext cx="7203440" cy="197490"/>
          </a:xfrm>
          <a:prstGeom prst="rect">
            <a:avLst/>
          </a:prstGeom>
        </p:spPr>
        <p:txBody>
          <a:bodyPr vert="horz" wrap="square" lIns="0" tIns="12700" rIns="0" bIns="0" rtlCol="0">
            <a:spAutoFit/>
          </a:bodyPr>
          <a:lstStyle/>
          <a:p>
            <a:pPr marL="12700">
              <a:spcBef>
                <a:spcPts val="100"/>
              </a:spcBef>
            </a:pPr>
            <a:r>
              <a:rPr sz="1200" spc="-5" dirty="0">
                <a:solidFill>
                  <a:prstClr val="black"/>
                </a:solidFill>
                <a:latin typeface="Calibri"/>
                <a:cs typeface="Calibri"/>
              </a:rPr>
              <a:t>Source:</a:t>
            </a:r>
            <a:r>
              <a:rPr sz="1200" spc="15" dirty="0">
                <a:solidFill>
                  <a:prstClr val="black"/>
                </a:solidFill>
                <a:latin typeface="Calibri"/>
                <a:cs typeface="Calibri"/>
              </a:rPr>
              <a:t> </a:t>
            </a:r>
            <a:r>
              <a:rPr sz="1200" spc="-10" dirty="0">
                <a:solidFill>
                  <a:prstClr val="black"/>
                </a:solidFill>
                <a:latin typeface="Calibri"/>
                <a:cs typeface="Calibri"/>
              </a:rPr>
              <a:t>California</a:t>
            </a:r>
            <a:r>
              <a:rPr sz="1200" spc="10" dirty="0">
                <a:solidFill>
                  <a:prstClr val="black"/>
                </a:solidFill>
                <a:latin typeface="Calibri"/>
                <a:cs typeface="Calibri"/>
              </a:rPr>
              <a:t> </a:t>
            </a:r>
            <a:r>
              <a:rPr sz="1200" spc="-20" dirty="0">
                <a:solidFill>
                  <a:prstClr val="black"/>
                </a:solidFill>
                <a:latin typeface="Calibri"/>
                <a:cs typeface="Calibri"/>
              </a:rPr>
              <a:t>Workers’</a:t>
            </a:r>
            <a:r>
              <a:rPr sz="1200" spc="10" dirty="0">
                <a:solidFill>
                  <a:prstClr val="black"/>
                </a:solidFill>
                <a:latin typeface="Calibri"/>
                <a:cs typeface="Calibri"/>
              </a:rPr>
              <a:t> </a:t>
            </a:r>
            <a:r>
              <a:rPr sz="1200" spc="-5" dirty="0">
                <a:solidFill>
                  <a:prstClr val="black"/>
                </a:solidFill>
                <a:latin typeface="Calibri"/>
                <a:cs typeface="Calibri"/>
              </a:rPr>
              <a:t>Compensation</a:t>
            </a:r>
            <a:r>
              <a:rPr sz="1200" spc="5" dirty="0">
                <a:solidFill>
                  <a:prstClr val="black"/>
                </a:solidFill>
                <a:latin typeface="Calibri"/>
                <a:cs typeface="Calibri"/>
              </a:rPr>
              <a:t> </a:t>
            </a:r>
            <a:r>
              <a:rPr sz="1200" spc="-10" dirty="0">
                <a:solidFill>
                  <a:prstClr val="black"/>
                </a:solidFill>
                <a:latin typeface="Calibri"/>
                <a:cs typeface="Calibri"/>
              </a:rPr>
              <a:t>Institute,</a:t>
            </a:r>
            <a:r>
              <a:rPr sz="1200" spc="15" dirty="0">
                <a:solidFill>
                  <a:prstClr val="black"/>
                </a:solidFill>
                <a:latin typeface="Calibri"/>
                <a:cs typeface="Calibri"/>
              </a:rPr>
              <a:t> </a:t>
            </a:r>
            <a:r>
              <a:rPr sz="1200" dirty="0">
                <a:solidFill>
                  <a:prstClr val="black"/>
                </a:solidFill>
                <a:latin typeface="Calibri"/>
                <a:cs typeface="Calibri"/>
              </a:rPr>
              <a:t>2020,</a:t>
            </a:r>
            <a:r>
              <a:rPr sz="1200" spc="10" dirty="0">
                <a:solidFill>
                  <a:prstClr val="black"/>
                </a:solidFill>
                <a:latin typeface="Calibri"/>
                <a:cs typeface="Calibri"/>
              </a:rPr>
              <a:t> </a:t>
            </a:r>
            <a:r>
              <a:rPr sz="1200" spc="-10" dirty="0">
                <a:solidFill>
                  <a:prstClr val="black"/>
                </a:solidFill>
                <a:latin typeface="Calibri"/>
                <a:cs typeface="Calibri"/>
              </a:rPr>
              <a:t>California</a:t>
            </a:r>
            <a:r>
              <a:rPr sz="1200" spc="10" dirty="0">
                <a:solidFill>
                  <a:prstClr val="black"/>
                </a:solidFill>
                <a:latin typeface="Calibri"/>
                <a:cs typeface="Calibri"/>
              </a:rPr>
              <a:t> </a:t>
            </a:r>
            <a:r>
              <a:rPr sz="1200" dirty="0">
                <a:solidFill>
                  <a:prstClr val="black"/>
                </a:solidFill>
                <a:latin typeface="Calibri"/>
                <a:cs typeface="Calibri"/>
              </a:rPr>
              <a:t>2020</a:t>
            </a:r>
            <a:r>
              <a:rPr sz="1200" spc="15" dirty="0">
                <a:solidFill>
                  <a:prstClr val="black"/>
                </a:solidFill>
                <a:latin typeface="Calibri"/>
                <a:cs typeface="Calibri"/>
              </a:rPr>
              <a:t> </a:t>
            </a:r>
            <a:r>
              <a:rPr sz="1200" spc="-10" dirty="0">
                <a:solidFill>
                  <a:prstClr val="black"/>
                </a:solidFill>
                <a:latin typeface="Calibri"/>
                <a:cs typeface="Calibri"/>
              </a:rPr>
              <a:t>COVID-19</a:t>
            </a:r>
            <a:r>
              <a:rPr sz="1200" spc="20" dirty="0">
                <a:solidFill>
                  <a:prstClr val="black"/>
                </a:solidFill>
                <a:latin typeface="Calibri"/>
                <a:cs typeface="Calibri"/>
              </a:rPr>
              <a:t> </a:t>
            </a:r>
            <a:r>
              <a:rPr sz="1200" spc="-20" dirty="0">
                <a:solidFill>
                  <a:prstClr val="black"/>
                </a:solidFill>
                <a:latin typeface="Calibri"/>
                <a:cs typeface="Calibri"/>
              </a:rPr>
              <a:t>Workers’</a:t>
            </a:r>
            <a:r>
              <a:rPr sz="1200" spc="10" dirty="0">
                <a:solidFill>
                  <a:prstClr val="black"/>
                </a:solidFill>
                <a:latin typeface="Calibri"/>
                <a:cs typeface="Calibri"/>
              </a:rPr>
              <a:t> </a:t>
            </a:r>
            <a:r>
              <a:rPr sz="1200" spc="-5" dirty="0">
                <a:solidFill>
                  <a:prstClr val="black"/>
                </a:solidFill>
                <a:latin typeface="Calibri"/>
                <a:cs typeface="Calibri"/>
              </a:rPr>
              <a:t>Compensation</a:t>
            </a:r>
            <a:r>
              <a:rPr sz="1200" spc="5" dirty="0">
                <a:solidFill>
                  <a:prstClr val="black"/>
                </a:solidFill>
                <a:latin typeface="Calibri"/>
                <a:cs typeface="Calibri"/>
              </a:rPr>
              <a:t> </a:t>
            </a:r>
            <a:r>
              <a:rPr sz="1200" spc="-5" dirty="0">
                <a:solidFill>
                  <a:prstClr val="black"/>
                </a:solidFill>
                <a:latin typeface="Calibri"/>
                <a:cs typeface="Calibri"/>
              </a:rPr>
              <a:t>Claims.</a:t>
            </a:r>
            <a:endParaRPr sz="1200">
              <a:solidFill>
                <a:prstClr val="black"/>
              </a:solidFill>
              <a:latin typeface="Calibri"/>
              <a:cs typeface="Calibri"/>
            </a:endParaRPr>
          </a:p>
        </p:txBody>
      </p:sp>
      <p:sp>
        <p:nvSpPr>
          <p:cNvPr id="33" name="object 33"/>
          <p:cNvSpPr txBox="1"/>
          <p:nvPr/>
        </p:nvSpPr>
        <p:spPr>
          <a:xfrm>
            <a:off x="9778366" y="6421628"/>
            <a:ext cx="180975"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13</a:t>
            </a:r>
            <a:endParaRPr sz="1200">
              <a:solidFill>
                <a:prstClr val="black"/>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78366" y="6421628"/>
            <a:ext cx="180975"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14</a:t>
            </a:r>
            <a:endParaRPr sz="1200">
              <a:solidFill>
                <a:prstClr val="black"/>
              </a:solidFill>
              <a:latin typeface="Calibri"/>
              <a:cs typeface="Calibri"/>
            </a:endParaRPr>
          </a:p>
        </p:txBody>
      </p:sp>
      <p:pic>
        <p:nvPicPr>
          <p:cNvPr id="3" name="object 3"/>
          <p:cNvPicPr/>
          <p:nvPr/>
        </p:nvPicPr>
        <p:blipFill>
          <a:blip r:embed="rId2" cstate="print"/>
          <a:stretch>
            <a:fillRect/>
          </a:stretch>
        </p:blipFill>
        <p:spPr>
          <a:xfrm>
            <a:off x="2273339" y="1141621"/>
            <a:ext cx="7645321" cy="5214729"/>
          </a:xfrm>
          <a:prstGeom prst="rect">
            <a:avLst/>
          </a:prstGeom>
        </p:spPr>
      </p:pic>
      <p:sp>
        <p:nvSpPr>
          <p:cNvPr id="4" name="object 4"/>
          <p:cNvSpPr txBox="1">
            <a:spLocks noGrp="1"/>
          </p:cNvSpPr>
          <p:nvPr>
            <p:ph type="title"/>
          </p:nvPr>
        </p:nvSpPr>
        <p:spPr>
          <a:xfrm>
            <a:off x="2459602" y="162051"/>
            <a:ext cx="7062470" cy="885190"/>
          </a:xfrm>
          <a:prstGeom prst="rect">
            <a:avLst/>
          </a:prstGeom>
        </p:spPr>
        <p:txBody>
          <a:bodyPr vert="horz" wrap="square" lIns="0" tIns="6350" rIns="0" bIns="0" rtlCol="0">
            <a:spAutoFit/>
          </a:bodyPr>
          <a:lstStyle/>
          <a:p>
            <a:pPr marL="1201420" marR="5080" indent="-1189355">
              <a:lnSpc>
                <a:spcPct val="101400"/>
              </a:lnSpc>
              <a:spcBef>
                <a:spcPts val="50"/>
              </a:spcBef>
            </a:pPr>
            <a:r>
              <a:rPr sz="2800" spc="-5" dirty="0"/>
              <a:t>Monthly</a:t>
            </a:r>
            <a:r>
              <a:rPr sz="2800" spc="-15" dirty="0"/>
              <a:t> Reported</a:t>
            </a:r>
            <a:r>
              <a:rPr sz="2800" dirty="0"/>
              <a:t> </a:t>
            </a:r>
            <a:r>
              <a:rPr sz="2800" spc="-20" dirty="0"/>
              <a:t>COVID</a:t>
            </a:r>
            <a:r>
              <a:rPr sz="2800" dirty="0"/>
              <a:t> </a:t>
            </a:r>
            <a:r>
              <a:rPr sz="2800" spc="-5" dirty="0"/>
              <a:t>Claims</a:t>
            </a:r>
            <a:r>
              <a:rPr sz="2800" dirty="0"/>
              <a:t> </a:t>
            </a:r>
            <a:r>
              <a:rPr sz="2800" spc="-5" dirty="0"/>
              <a:t>by</a:t>
            </a:r>
            <a:r>
              <a:rPr sz="2800" spc="-10" dirty="0"/>
              <a:t> Presumption </a:t>
            </a:r>
            <a:r>
              <a:rPr sz="2800" spc="-620" dirty="0"/>
              <a:t> </a:t>
            </a:r>
            <a:r>
              <a:rPr sz="2800" spc="-40" dirty="0"/>
              <a:t>Worker</a:t>
            </a:r>
            <a:r>
              <a:rPr sz="2800" spc="-5" dirty="0"/>
              <a:t> </a:t>
            </a:r>
            <a:r>
              <a:rPr sz="2800" spc="-10" dirty="0"/>
              <a:t>Group,</a:t>
            </a:r>
            <a:r>
              <a:rPr sz="2800" dirty="0"/>
              <a:t> </a:t>
            </a:r>
            <a:r>
              <a:rPr sz="2800" spc="-5" dirty="0"/>
              <a:t>Minnesota,</a:t>
            </a:r>
            <a:r>
              <a:rPr sz="2800" dirty="0"/>
              <a:t> 2020</a:t>
            </a:r>
            <a:endParaRPr sz="2800"/>
          </a:p>
        </p:txBody>
      </p:sp>
      <p:sp>
        <p:nvSpPr>
          <p:cNvPr id="5" name="object 5"/>
          <p:cNvSpPr txBox="1"/>
          <p:nvPr/>
        </p:nvSpPr>
        <p:spPr>
          <a:xfrm>
            <a:off x="2231391" y="6377940"/>
            <a:ext cx="7263765" cy="452120"/>
          </a:xfrm>
          <a:prstGeom prst="rect">
            <a:avLst/>
          </a:prstGeom>
        </p:spPr>
        <p:txBody>
          <a:bodyPr vert="horz" wrap="square" lIns="0" tIns="12700" rIns="0" bIns="0" rtlCol="0">
            <a:spAutoFit/>
          </a:bodyPr>
          <a:lstStyle/>
          <a:p>
            <a:pPr marL="12700" marR="5080">
              <a:spcBef>
                <a:spcPts val="100"/>
              </a:spcBef>
            </a:pPr>
            <a:r>
              <a:rPr sz="1400" spc="-10" dirty="0">
                <a:solidFill>
                  <a:prstClr val="black"/>
                </a:solidFill>
                <a:latin typeface="Calibri"/>
                <a:cs typeface="Calibri"/>
              </a:rPr>
              <a:t>“Minnesota’s</a:t>
            </a:r>
            <a:r>
              <a:rPr sz="1400" dirty="0">
                <a:solidFill>
                  <a:prstClr val="black"/>
                </a:solidFill>
                <a:latin typeface="Calibri"/>
                <a:cs typeface="Calibri"/>
              </a:rPr>
              <a:t> </a:t>
            </a:r>
            <a:r>
              <a:rPr sz="1400" spc="-15" dirty="0">
                <a:solidFill>
                  <a:prstClr val="black"/>
                </a:solidFill>
                <a:latin typeface="Calibri"/>
                <a:cs typeface="Calibri"/>
              </a:rPr>
              <a:t>workers’</a:t>
            </a:r>
            <a:r>
              <a:rPr sz="1400" dirty="0">
                <a:solidFill>
                  <a:prstClr val="black"/>
                </a:solidFill>
                <a:latin typeface="Calibri"/>
                <a:cs typeface="Calibri"/>
              </a:rPr>
              <a:t> </a:t>
            </a:r>
            <a:r>
              <a:rPr sz="1400" spc="-5" dirty="0">
                <a:solidFill>
                  <a:prstClr val="black"/>
                </a:solidFill>
                <a:latin typeface="Calibri"/>
                <a:cs typeface="Calibri"/>
              </a:rPr>
              <a:t>compensation</a:t>
            </a:r>
            <a:r>
              <a:rPr sz="1400" dirty="0">
                <a:solidFill>
                  <a:prstClr val="black"/>
                </a:solidFill>
                <a:latin typeface="Calibri"/>
                <a:cs typeface="Calibri"/>
              </a:rPr>
              <a:t> </a:t>
            </a:r>
            <a:r>
              <a:rPr sz="1400" spc="-5" dirty="0">
                <a:solidFill>
                  <a:prstClr val="black"/>
                </a:solidFill>
                <a:latin typeface="Calibri"/>
                <a:cs typeface="Calibri"/>
              </a:rPr>
              <a:t>response</a:t>
            </a:r>
            <a:r>
              <a:rPr sz="1400" dirty="0">
                <a:solidFill>
                  <a:prstClr val="black"/>
                </a:solidFill>
                <a:latin typeface="Calibri"/>
                <a:cs typeface="Calibri"/>
              </a:rPr>
              <a:t> </a:t>
            </a:r>
            <a:r>
              <a:rPr sz="1400" spc="-5" dirty="0">
                <a:solidFill>
                  <a:prstClr val="black"/>
                </a:solidFill>
                <a:latin typeface="Calibri"/>
                <a:cs typeface="Calibri"/>
              </a:rPr>
              <a:t>to</a:t>
            </a:r>
            <a:r>
              <a:rPr sz="1400" dirty="0">
                <a:solidFill>
                  <a:prstClr val="black"/>
                </a:solidFill>
                <a:latin typeface="Calibri"/>
                <a:cs typeface="Calibri"/>
              </a:rPr>
              <a:t> </a:t>
            </a:r>
            <a:r>
              <a:rPr sz="1400" spc="-15" dirty="0">
                <a:solidFill>
                  <a:prstClr val="black"/>
                </a:solidFill>
                <a:latin typeface="Calibri"/>
                <a:cs typeface="Calibri"/>
              </a:rPr>
              <a:t>COVID-19,”</a:t>
            </a:r>
            <a:r>
              <a:rPr sz="1400" dirty="0">
                <a:solidFill>
                  <a:prstClr val="black"/>
                </a:solidFill>
                <a:latin typeface="Calibri"/>
                <a:cs typeface="Calibri"/>
              </a:rPr>
              <a:t> 2021, </a:t>
            </a:r>
            <a:r>
              <a:rPr sz="1400" spc="-5" dirty="0">
                <a:solidFill>
                  <a:prstClr val="black"/>
                </a:solidFill>
                <a:latin typeface="Calibri"/>
                <a:cs typeface="Calibri"/>
              </a:rPr>
              <a:t>Minnesota</a:t>
            </a:r>
            <a:r>
              <a:rPr sz="1400" spc="5" dirty="0">
                <a:solidFill>
                  <a:prstClr val="black"/>
                </a:solidFill>
                <a:latin typeface="Calibri"/>
                <a:cs typeface="Calibri"/>
              </a:rPr>
              <a:t> </a:t>
            </a:r>
            <a:r>
              <a:rPr sz="1400" spc="-5" dirty="0">
                <a:solidFill>
                  <a:prstClr val="black"/>
                </a:solidFill>
                <a:latin typeface="Calibri"/>
                <a:cs typeface="Calibri"/>
              </a:rPr>
              <a:t>Department</a:t>
            </a:r>
            <a:r>
              <a:rPr sz="1400" spc="10" dirty="0">
                <a:solidFill>
                  <a:prstClr val="black"/>
                </a:solidFill>
                <a:latin typeface="Calibri"/>
                <a:cs typeface="Calibri"/>
              </a:rPr>
              <a:t> </a:t>
            </a:r>
            <a:r>
              <a:rPr sz="1400" spc="-5" dirty="0">
                <a:solidFill>
                  <a:prstClr val="black"/>
                </a:solidFill>
                <a:latin typeface="Calibri"/>
                <a:cs typeface="Calibri"/>
              </a:rPr>
              <a:t>of Labor </a:t>
            </a:r>
            <a:r>
              <a:rPr sz="1400" spc="-305" dirty="0">
                <a:solidFill>
                  <a:prstClr val="black"/>
                </a:solidFill>
                <a:latin typeface="Calibri"/>
                <a:cs typeface="Calibri"/>
              </a:rPr>
              <a:t> </a:t>
            </a:r>
            <a:r>
              <a:rPr sz="1400" dirty="0">
                <a:solidFill>
                  <a:prstClr val="black"/>
                </a:solidFill>
                <a:latin typeface="Calibri"/>
                <a:cs typeface="Calibri"/>
              </a:rPr>
              <a:t>and</a:t>
            </a:r>
            <a:r>
              <a:rPr sz="1400" spc="-10" dirty="0">
                <a:solidFill>
                  <a:prstClr val="black"/>
                </a:solidFill>
                <a:latin typeface="Calibri"/>
                <a:cs typeface="Calibri"/>
              </a:rPr>
              <a:t> </a:t>
            </a:r>
            <a:r>
              <a:rPr sz="1400" spc="-15" dirty="0">
                <a:solidFill>
                  <a:prstClr val="black"/>
                </a:solidFill>
                <a:latin typeface="Calibri"/>
                <a:cs typeface="Calibri"/>
              </a:rPr>
              <a:t>Industry.</a:t>
            </a:r>
            <a:endParaRPr sz="1400">
              <a:solidFill>
                <a:prstClr val="black"/>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39642" y="6027421"/>
            <a:ext cx="381000" cy="602615"/>
          </a:xfrm>
          <a:prstGeom prst="rect">
            <a:avLst/>
          </a:prstGeom>
        </p:spPr>
        <p:txBody>
          <a:bodyPr vert="horz" wrap="square" lIns="0" tIns="12700" rIns="0" bIns="0" rtlCol="0">
            <a:spAutoFit/>
          </a:bodyPr>
          <a:lstStyle/>
          <a:p>
            <a:pPr marR="5080" algn="r">
              <a:spcBef>
                <a:spcPts val="100"/>
              </a:spcBef>
            </a:pPr>
            <a:r>
              <a:rPr sz="1400" spc="-10" dirty="0">
                <a:solidFill>
                  <a:srgbClr val="595959"/>
                </a:solidFill>
                <a:latin typeface="Calibri"/>
                <a:cs typeface="Calibri"/>
              </a:rPr>
              <a:t>2020</a:t>
            </a:r>
            <a:endParaRPr sz="1400">
              <a:solidFill>
                <a:prstClr val="black"/>
              </a:solidFill>
              <a:latin typeface="Calibri"/>
              <a:cs typeface="Calibri"/>
            </a:endParaRPr>
          </a:p>
          <a:p>
            <a:pPr marR="66040" algn="r">
              <a:spcBef>
                <a:spcPts val="1425"/>
              </a:spcBef>
            </a:pPr>
            <a:r>
              <a:rPr sz="1200" dirty="0">
                <a:solidFill>
                  <a:srgbClr val="898989"/>
                </a:solidFill>
                <a:latin typeface="Calibri"/>
                <a:cs typeface="Calibri"/>
              </a:rPr>
              <a:t>15</a:t>
            </a:r>
            <a:endParaRPr sz="1200">
              <a:solidFill>
                <a:prstClr val="black"/>
              </a:solidFill>
              <a:latin typeface="Calibri"/>
              <a:cs typeface="Calibri"/>
            </a:endParaRPr>
          </a:p>
        </p:txBody>
      </p:sp>
      <p:grpSp>
        <p:nvGrpSpPr>
          <p:cNvPr id="3" name="object 3"/>
          <p:cNvGrpSpPr/>
          <p:nvPr/>
        </p:nvGrpSpPr>
        <p:grpSpPr>
          <a:xfrm>
            <a:off x="2179384" y="1606297"/>
            <a:ext cx="8348980" cy="4340225"/>
            <a:chOff x="655384" y="1606296"/>
            <a:chExt cx="8348980" cy="4340225"/>
          </a:xfrm>
        </p:grpSpPr>
        <p:sp>
          <p:nvSpPr>
            <p:cNvPr id="4" name="object 4"/>
            <p:cNvSpPr/>
            <p:nvPr/>
          </p:nvSpPr>
          <p:spPr>
            <a:xfrm>
              <a:off x="655384" y="3441191"/>
              <a:ext cx="1868805" cy="1667510"/>
            </a:xfrm>
            <a:custGeom>
              <a:avLst/>
              <a:gdLst/>
              <a:ahLst/>
              <a:cxnLst/>
              <a:rect l="l" t="t" r="r" b="b"/>
              <a:pathLst>
                <a:path w="1868805" h="1667510">
                  <a:moveTo>
                    <a:pt x="0" y="1667256"/>
                  </a:moveTo>
                  <a:lnTo>
                    <a:pt x="478471" y="1667256"/>
                  </a:lnTo>
                </a:path>
                <a:path w="1868805" h="1667510">
                  <a:moveTo>
                    <a:pt x="914335" y="1667256"/>
                  </a:moveTo>
                  <a:lnTo>
                    <a:pt x="1868359" y="1667256"/>
                  </a:lnTo>
                </a:path>
                <a:path w="1868805" h="1667510">
                  <a:moveTo>
                    <a:pt x="0" y="832104"/>
                  </a:moveTo>
                  <a:lnTo>
                    <a:pt x="478471" y="832104"/>
                  </a:lnTo>
                </a:path>
                <a:path w="1868805" h="1667510">
                  <a:moveTo>
                    <a:pt x="914335" y="832104"/>
                  </a:moveTo>
                  <a:lnTo>
                    <a:pt x="1868359" y="832104"/>
                  </a:lnTo>
                </a:path>
                <a:path w="1868805" h="1667510">
                  <a:moveTo>
                    <a:pt x="0" y="0"/>
                  </a:moveTo>
                  <a:lnTo>
                    <a:pt x="478471" y="0"/>
                  </a:lnTo>
                </a:path>
                <a:path w="1868805" h="1667510">
                  <a:moveTo>
                    <a:pt x="914335" y="0"/>
                  </a:moveTo>
                  <a:lnTo>
                    <a:pt x="186835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1133856" y="3090672"/>
              <a:ext cx="436245" cy="2850515"/>
            </a:xfrm>
            <a:custGeom>
              <a:avLst/>
              <a:gdLst/>
              <a:ahLst/>
              <a:cxnLst/>
              <a:rect l="l" t="t" r="r" b="b"/>
              <a:pathLst>
                <a:path w="436244" h="2850515">
                  <a:moveTo>
                    <a:pt x="435863" y="0"/>
                  </a:moveTo>
                  <a:lnTo>
                    <a:pt x="0" y="0"/>
                  </a:lnTo>
                  <a:lnTo>
                    <a:pt x="0" y="2850514"/>
                  </a:lnTo>
                  <a:lnTo>
                    <a:pt x="435863" y="2850514"/>
                  </a:lnTo>
                  <a:lnTo>
                    <a:pt x="43586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6" name="object 6"/>
            <p:cNvSpPr/>
            <p:nvPr/>
          </p:nvSpPr>
          <p:spPr>
            <a:xfrm>
              <a:off x="2959608" y="3441191"/>
              <a:ext cx="957580" cy="1667510"/>
            </a:xfrm>
            <a:custGeom>
              <a:avLst/>
              <a:gdLst/>
              <a:ahLst/>
              <a:cxnLst/>
              <a:rect l="l" t="t" r="r" b="b"/>
              <a:pathLst>
                <a:path w="957579" h="1667510">
                  <a:moveTo>
                    <a:pt x="0" y="1667256"/>
                  </a:moveTo>
                  <a:lnTo>
                    <a:pt x="957071" y="1667256"/>
                  </a:lnTo>
                </a:path>
                <a:path w="957579" h="1667510">
                  <a:moveTo>
                    <a:pt x="0" y="832104"/>
                  </a:moveTo>
                  <a:lnTo>
                    <a:pt x="957071" y="832104"/>
                  </a:lnTo>
                </a:path>
                <a:path w="957579" h="1667510">
                  <a:moveTo>
                    <a:pt x="0" y="0"/>
                  </a:moveTo>
                  <a:lnTo>
                    <a:pt x="9570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 name="object 7"/>
            <p:cNvSpPr/>
            <p:nvPr/>
          </p:nvSpPr>
          <p:spPr>
            <a:xfrm>
              <a:off x="2523744" y="3124200"/>
              <a:ext cx="436245" cy="2817495"/>
            </a:xfrm>
            <a:custGeom>
              <a:avLst/>
              <a:gdLst/>
              <a:ahLst/>
              <a:cxnLst/>
              <a:rect l="l" t="t" r="r" b="b"/>
              <a:pathLst>
                <a:path w="436244" h="2817495">
                  <a:moveTo>
                    <a:pt x="435863" y="0"/>
                  </a:moveTo>
                  <a:lnTo>
                    <a:pt x="0" y="0"/>
                  </a:lnTo>
                  <a:lnTo>
                    <a:pt x="0" y="2816986"/>
                  </a:lnTo>
                  <a:lnTo>
                    <a:pt x="435863" y="2816986"/>
                  </a:lnTo>
                  <a:lnTo>
                    <a:pt x="43586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8" name="object 8"/>
            <p:cNvSpPr/>
            <p:nvPr/>
          </p:nvSpPr>
          <p:spPr>
            <a:xfrm>
              <a:off x="655384" y="2609087"/>
              <a:ext cx="4651375" cy="2499360"/>
            </a:xfrm>
            <a:custGeom>
              <a:avLst/>
              <a:gdLst/>
              <a:ahLst/>
              <a:cxnLst/>
              <a:rect l="l" t="t" r="r" b="b"/>
              <a:pathLst>
                <a:path w="4651375" h="2499360">
                  <a:moveTo>
                    <a:pt x="3697159" y="2499360"/>
                  </a:moveTo>
                  <a:lnTo>
                    <a:pt x="4651183" y="2499360"/>
                  </a:lnTo>
                </a:path>
                <a:path w="4651375" h="2499360">
                  <a:moveTo>
                    <a:pt x="3697159" y="1664208"/>
                  </a:moveTo>
                  <a:lnTo>
                    <a:pt x="4651183" y="1664208"/>
                  </a:lnTo>
                </a:path>
                <a:path w="4651375" h="2499360">
                  <a:moveTo>
                    <a:pt x="3697159" y="832104"/>
                  </a:moveTo>
                  <a:lnTo>
                    <a:pt x="4651183" y="832104"/>
                  </a:lnTo>
                </a:path>
                <a:path w="4651375" h="2499360">
                  <a:moveTo>
                    <a:pt x="0" y="0"/>
                  </a:moveTo>
                  <a:lnTo>
                    <a:pt x="3261295" y="0"/>
                  </a:lnTo>
                </a:path>
                <a:path w="4651375" h="2499360">
                  <a:moveTo>
                    <a:pt x="3697159" y="0"/>
                  </a:moveTo>
                  <a:lnTo>
                    <a:pt x="465118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9" name="object 9"/>
            <p:cNvSpPr/>
            <p:nvPr/>
          </p:nvSpPr>
          <p:spPr>
            <a:xfrm>
              <a:off x="3916679" y="2057400"/>
              <a:ext cx="436245" cy="3884295"/>
            </a:xfrm>
            <a:custGeom>
              <a:avLst/>
              <a:gdLst/>
              <a:ahLst/>
              <a:cxnLst/>
              <a:rect l="l" t="t" r="r" b="b"/>
              <a:pathLst>
                <a:path w="436245" h="3884295">
                  <a:moveTo>
                    <a:pt x="435864" y="0"/>
                  </a:moveTo>
                  <a:lnTo>
                    <a:pt x="0" y="0"/>
                  </a:lnTo>
                  <a:lnTo>
                    <a:pt x="0" y="3883786"/>
                  </a:lnTo>
                  <a:lnTo>
                    <a:pt x="435864" y="3883786"/>
                  </a:lnTo>
                  <a:lnTo>
                    <a:pt x="43586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0" name="object 10"/>
            <p:cNvSpPr/>
            <p:nvPr/>
          </p:nvSpPr>
          <p:spPr>
            <a:xfrm>
              <a:off x="655384" y="1773935"/>
              <a:ext cx="6044565" cy="3335020"/>
            </a:xfrm>
            <a:custGeom>
              <a:avLst/>
              <a:gdLst/>
              <a:ahLst/>
              <a:cxnLst/>
              <a:rect l="l" t="t" r="r" b="b"/>
              <a:pathLst>
                <a:path w="6044565" h="3335020">
                  <a:moveTo>
                    <a:pt x="5087047" y="3334512"/>
                  </a:moveTo>
                  <a:lnTo>
                    <a:pt x="6044119" y="3334512"/>
                  </a:lnTo>
                </a:path>
                <a:path w="6044565" h="3335020">
                  <a:moveTo>
                    <a:pt x="5087047" y="2499360"/>
                  </a:moveTo>
                  <a:lnTo>
                    <a:pt x="6044119" y="2499360"/>
                  </a:lnTo>
                </a:path>
                <a:path w="6044565" h="3335020">
                  <a:moveTo>
                    <a:pt x="5087047" y="1667256"/>
                  </a:moveTo>
                  <a:lnTo>
                    <a:pt x="6044119" y="1667256"/>
                  </a:lnTo>
                </a:path>
                <a:path w="6044565" h="3335020">
                  <a:moveTo>
                    <a:pt x="5087047" y="835152"/>
                  </a:moveTo>
                  <a:lnTo>
                    <a:pt x="6044119" y="835152"/>
                  </a:lnTo>
                </a:path>
                <a:path w="6044565" h="3335020">
                  <a:moveTo>
                    <a:pt x="0" y="0"/>
                  </a:moveTo>
                  <a:lnTo>
                    <a:pt x="4651183" y="0"/>
                  </a:lnTo>
                </a:path>
                <a:path w="6044565" h="3335020">
                  <a:moveTo>
                    <a:pt x="5087047" y="0"/>
                  </a:moveTo>
                  <a:lnTo>
                    <a:pt x="604411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1" name="object 11"/>
            <p:cNvSpPr/>
            <p:nvPr/>
          </p:nvSpPr>
          <p:spPr>
            <a:xfrm>
              <a:off x="5306567" y="1606296"/>
              <a:ext cx="436245" cy="4335145"/>
            </a:xfrm>
            <a:custGeom>
              <a:avLst/>
              <a:gdLst/>
              <a:ahLst/>
              <a:cxnLst/>
              <a:rect l="l" t="t" r="r" b="b"/>
              <a:pathLst>
                <a:path w="436245" h="4335145">
                  <a:moveTo>
                    <a:pt x="435864" y="0"/>
                  </a:moveTo>
                  <a:lnTo>
                    <a:pt x="0" y="0"/>
                  </a:lnTo>
                  <a:lnTo>
                    <a:pt x="0" y="4334890"/>
                  </a:lnTo>
                  <a:lnTo>
                    <a:pt x="435864" y="4334890"/>
                  </a:lnTo>
                  <a:lnTo>
                    <a:pt x="43586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2" name="object 12"/>
            <p:cNvSpPr/>
            <p:nvPr/>
          </p:nvSpPr>
          <p:spPr>
            <a:xfrm>
              <a:off x="7135367" y="2609087"/>
              <a:ext cx="1869439" cy="2499360"/>
            </a:xfrm>
            <a:custGeom>
              <a:avLst/>
              <a:gdLst/>
              <a:ahLst/>
              <a:cxnLst/>
              <a:rect l="l" t="t" r="r" b="b"/>
              <a:pathLst>
                <a:path w="1869440" h="2499360">
                  <a:moveTo>
                    <a:pt x="0" y="2499360"/>
                  </a:moveTo>
                  <a:lnTo>
                    <a:pt x="955088" y="2499360"/>
                  </a:lnTo>
                </a:path>
                <a:path w="1869440" h="2499360">
                  <a:moveTo>
                    <a:pt x="1391290" y="2499360"/>
                  </a:moveTo>
                  <a:lnTo>
                    <a:pt x="1868932" y="2499360"/>
                  </a:lnTo>
                </a:path>
                <a:path w="1869440" h="2499360">
                  <a:moveTo>
                    <a:pt x="0" y="1664208"/>
                  </a:moveTo>
                  <a:lnTo>
                    <a:pt x="955088" y="1664208"/>
                  </a:lnTo>
                </a:path>
                <a:path w="1869440" h="2499360">
                  <a:moveTo>
                    <a:pt x="1391290" y="1664208"/>
                  </a:moveTo>
                  <a:lnTo>
                    <a:pt x="1868932" y="1664208"/>
                  </a:lnTo>
                </a:path>
                <a:path w="1869440" h="2499360">
                  <a:moveTo>
                    <a:pt x="0" y="832104"/>
                  </a:moveTo>
                  <a:lnTo>
                    <a:pt x="955088" y="832104"/>
                  </a:lnTo>
                </a:path>
                <a:path w="1869440" h="2499360">
                  <a:moveTo>
                    <a:pt x="1391290" y="832104"/>
                  </a:moveTo>
                  <a:lnTo>
                    <a:pt x="1868932" y="832104"/>
                  </a:lnTo>
                </a:path>
                <a:path w="1869440" h="2499360">
                  <a:moveTo>
                    <a:pt x="0" y="0"/>
                  </a:moveTo>
                  <a:lnTo>
                    <a:pt x="955088" y="0"/>
                  </a:lnTo>
                </a:path>
                <a:path w="1869440" h="2499360">
                  <a:moveTo>
                    <a:pt x="1391290" y="0"/>
                  </a:moveTo>
                  <a:lnTo>
                    <a:pt x="18689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3" name="object 13"/>
            <p:cNvSpPr/>
            <p:nvPr/>
          </p:nvSpPr>
          <p:spPr>
            <a:xfrm>
              <a:off x="8090456" y="1940941"/>
              <a:ext cx="436245" cy="4000500"/>
            </a:xfrm>
            <a:custGeom>
              <a:avLst/>
              <a:gdLst/>
              <a:ahLst/>
              <a:cxnLst/>
              <a:rect l="l" t="t" r="r" b="b"/>
              <a:pathLst>
                <a:path w="436245" h="4000500">
                  <a:moveTo>
                    <a:pt x="436201" y="0"/>
                  </a:moveTo>
                  <a:lnTo>
                    <a:pt x="0" y="0"/>
                  </a:lnTo>
                  <a:lnTo>
                    <a:pt x="0" y="4000245"/>
                  </a:lnTo>
                  <a:lnTo>
                    <a:pt x="436201" y="4000245"/>
                  </a:lnTo>
                  <a:lnTo>
                    <a:pt x="436201"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4" name="object 14"/>
            <p:cNvSpPr/>
            <p:nvPr/>
          </p:nvSpPr>
          <p:spPr>
            <a:xfrm>
              <a:off x="6699503" y="1740408"/>
              <a:ext cx="436245" cy="4201160"/>
            </a:xfrm>
            <a:custGeom>
              <a:avLst/>
              <a:gdLst/>
              <a:ahLst/>
              <a:cxnLst/>
              <a:rect l="l" t="t" r="r" b="b"/>
              <a:pathLst>
                <a:path w="436245" h="4201160">
                  <a:moveTo>
                    <a:pt x="435864" y="0"/>
                  </a:moveTo>
                  <a:lnTo>
                    <a:pt x="0" y="0"/>
                  </a:lnTo>
                  <a:lnTo>
                    <a:pt x="0" y="4200778"/>
                  </a:lnTo>
                  <a:lnTo>
                    <a:pt x="435864" y="4200778"/>
                  </a:lnTo>
                  <a:lnTo>
                    <a:pt x="43586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5" name="object 15"/>
            <p:cNvSpPr/>
            <p:nvPr/>
          </p:nvSpPr>
          <p:spPr>
            <a:xfrm>
              <a:off x="655384" y="5941186"/>
              <a:ext cx="8348980" cy="0"/>
            </a:xfrm>
            <a:custGeom>
              <a:avLst/>
              <a:gdLst/>
              <a:ahLst/>
              <a:cxnLst/>
              <a:rect l="l" t="t" r="r" b="b"/>
              <a:pathLst>
                <a:path w="8348980">
                  <a:moveTo>
                    <a:pt x="0" y="0"/>
                  </a:moveTo>
                  <a:lnTo>
                    <a:pt x="8348916" y="1"/>
                  </a:lnTo>
                </a:path>
              </a:pathLst>
            </a:custGeom>
            <a:ln w="9525">
              <a:solidFill>
                <a:srgbClr val="D9D9D9"/>
              </a:solidFill>
            </a:ln>
          </p:spPr>
          <p:txBody>
            <a:bodyPr wrap="square" lIns="0" tIns="0" rIns="0" bIns="0" rtlCol="0"/>
            <a:lstStyle/>
            <a:p>
              <a:endParaRPr>
                <a:solidFill>
                  <a:prstClr val="black"/>
                </a:solidFill>
                <a:latin typeface="Calibri"/>
              </a:endParaRPr>
            </a:p>
          </p:txBody>
        </p:sp>
      </p:grpSp>
      <p:sp>
        <p:nvSpPr>
          <p:cNvPr id="16" name="object 16"/>
          <p:cNvSpPr/>
          <p:nvPr/>
        </p:nvSpPr>
        <p:spPr>
          <a:xfrm>
            <a:off x="2179384" y="940879"/>
            <a:ext cx="8348980" cy="0"/>
          </a:xfrm>
          <a:custGeom>
            <a:avLst/>
            <a:gdLst/>
            <a:ahLst/>
            <a:cxnLst/>
            <a:rect l="l" t="t" r="r" b="b"/>
            <a:pathLst>
              <a:path w="8348980">
                <a:moveTo>
                  <a:pt x="0" y="0"/>
                </a:moveTo>
                <a:lnTo>
                  <a:pt x="834891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7" name="object 17"/>
          <p:cNvSpPr txBox="1"/>
          <p:nvPr/>
        </p:nvSpPr>
        <p:spPr>
          <a:xfrm>
            <a:off x="2642938" y="2699003"/>
            <a:ext cx="464820"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17%</a:t>
            </a:r>
            <a:endParaRPr sz="2000">
              <a:solidFill>
                <a:prstClr val="black"/>
              </a:solidFill>
              <a:latin typeface="Calibri"/>
              <a:cs typeface="Calibri"/>
            </a:endParaRPr>
          </a:p>
        </p:txBody>
      </p:sp>
      <p:sp>
        <p:nvSpPr>
          <p:cNvPr id="18" name="object 18"/>
          <p:cNvSpPr txBox="1"/>
          <p:nvPr/>
        </p:nvSpPr>
        <p:spPr>
          <a:xfrm>
            <a:off x="4034425" y="2732532"/>
            <a:ext cx="464820"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17%</a:t>
            </a:r>
            <a:endParaRPr sz="2000">
              <a:solidFill>
                <a:prstClr val="black"/>
              </a:solidFill>
              <a:latin typeface="Calibri"/>
              <a:cs typeface="Calibri"/>
            </a:endParaRPr>
          </a:p>
        </p:txBody>
      </p:sp>
      <p:sp>
        <p:nvSpPr>
          <p:cNvPr id="19" name="object 19"/>
          <p:cNvSpPr txBox="1"/>
          <p:nvPr/>
        </p:nvSpPr>
        <p:spPr>
          <a:xfrm>
            <a:off x="5425911" y="1665732"/>
            <a:ext cx="464820"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23%</a:t>
            </a:r>
            <a:endParaRPr sz="2000">
              <a:solidFill>
                <a:prstClr val="black"/>
              </a:solidFill>
              <a:latin typeface="Calibri"/>
              <a:cs typeface="Calibri"/>
            </a:endParaRPr>
          </a:p>
        </p:txBody>
      </p:sp>
      <p:sp>
        <p:nvSpPr>
          <p:cNvPr id="20" name="object 20"/>
          <p:cNvSpPr txBox="1"/>
          <p:nvPr/>
        </p:nvSpPr>
        <p:spPr>
          <a:xfrm>
            <a:off x="6817396" y="1214628"/>
            <a:ext cx="464820"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26%</a:t>
            </a:r>
            <a:endParaRPr sz="2000">
              <a:solidFill>
                <a:prstClr val="black"/>
              </a:solidFill>
              <a:latin typeface="Calibri"/>
              <a:cs typeface="Calibri"/>
            </a:endParaRPr>
          </a:p>
        </p:txBody>
      </p:sp>
      <p:sp>
        <p:nvSpPr>
          <p:cNvPr id="21" name="object 21"/>
          <p:cNvSpPr txBox="1"/>
          <p:nvPr/>
        </p:nvSpPr>
        <p:spPr>
          <a:xfrm>
            <a:off x="8208883" y="1348741"/>
            <a:ext cx="2332355" cy="531495"/>
          </a:xfrm>
          <a:prstGeom prst="rect">
            <a:avLst/>
          </a:prstGeom>
        </p:spPr>
        <p:txBody>
          <a:bodyPr vert="horz" wrap="square" lIns="0" tIns="12700" rIns="0" bIns="0" rtlCol="0">
            <a:spAutoFit/>
          </a:bodyPr>
          <a:lstStyle/>
          <a:p>
            <a:pPr marL="12700">
              <a:lnSpc>
                <a:spcPts val="1989"/>
              </a:lnSpc>
              <a:spcBef>
                <a:spcPts val="100"/>
              </a:spcBef>
            </a:pPr>
            <a:r>
              <a:rPr sz="2000" spc="-5" dirty="0">
                <a:solidFill>
                  <a:srgbClr val="404040"/>
                </a:solidFill>
                <a:latin typeface="Calibri"/>
                <a:cs typeface="Calibri"/>
              </a:rPr>
              <a:t>25%</a:t>
            </a:r>
            <a:endParaRPr sz="2000">
              <a:solidFill>
                <a:prstClr val="black"/>
              </a:solidFill>
              <a:latin typeface="Calibri"/>
              <a:cs typeface="Calibri"/>
            </a:endParaRPr>
          </a:p>
          <a:p>
            <a:pPr marL="450215">
              <a:lnSpc>
                <a:spcPts val="1989"/>
              </a:lnSpc>
              <a:tabLst>
                <a:tab pos="1403985" algn="l"/>
                <a:tab pos="2319020" algn="l"/>
              </a:tabLst>
            </a:pPr>
            <a:r>
              <a:rPr sz="2000" strike="sngStrike" dirty="0">
                <a:solidFill>
                  <a:srgbClr val="404040"/>
                </a:solidFill>
                <a:latin typeface="Times New Roman"/>
                <a:cs typeface="Times New Roman"/>
              </a:rPr>
              <a:t> 	</a:t>
            </a:r>
            <a:r>
              <a:rPr sz="2000" strike="sngStrike" spc="-5" dirty="0">
                <a:solidFill>
                  <a:srgbClr val="404040"/>
                </a:solidFill>
                <a:latin typeface="Calibri"/>
                <a:cs typeface="Calibri"/>
              </a:rPr>
              <a:t>24%	</a:t>
            </a:r>
            <a:endParaRPr sz="2000">
              <a:solidFill>
                <a:prstClr val="black"/>
              </a:solidFill>
              <a:latin typeface="Calibri"/>
              <a:cs typeface="Calibri"/>
            </a:endParaRPr>
          </a:p>
        </p:txBody>
      </p:sp>
      <p:sp>
        <p:nvSpPr>
          <p:cNvPr id="22" name="object 22"/>
          <p:cNvSpPr txBox="1"/>
          <p:nvPr/>
        </p:nvSpPr>
        <p:spPr>
          <a:xfrm>
            <a:off x="1839139" y="5812028"/>
            <a:ext cx="2095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0%</a:t>
            </a:r>
            <a:endParaRPr sz="1200">
              <a:solidFill>
                <a:prstClr val="black"/>
              </a:solidFill>
              <a:latin typeface="Calibri"/>
              <a:cs typeface="Calibri"/>
            </a:endParaRPr>
          </a:p>
        </p:txBody>
      </p:sp>
      <p:sp>
        <p:nvSpPr>
          <p:cNvPr id="23" name="object 23"/>
          <p:cNvSpPr txBox="1"/>
          <p:nvPr/>
        </p:nvSpPr>
        <p:spPr>
          <a:xfrm>
            <a:off x="1839139" y="4976876"/>
            <a:ext cx="2095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5%</a:t>
            </a:r>
            <a:endParaRPr sz="1200">
              <a:solidFill>
                <a:prstClr val="black"/>
              </a:solidFill>
              <a:latin typeface="Calibri"/>
              <a:cs typeface="Calibri"/>
            </a:endParaRPr>
          </a:p>
        </p:txBody>
      </p:sp>
      <p:sp>
        <p:nvSpPr>
          <p:cNvPr id="24" name="object 24"/>
          <p:cNvSpPr txBox="1"/>
          <p:nvPr/>
        </p:nvSpPr>
        <p:spPr>
          <a:xfrm>
            <a:off x="1761923" y="4144771"/>
            <a:ext cx="2857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10%</a:t>
            </a:r>
            <a:endParaRPr sz="1200">
              <a:solidFill>
                <a:prstClr val="black"/>
              </a:solidFill>
              <a:latin typeface="Calibri"/>
              <a:cs typeface="Calibri"/>
            </a:endParaRPr>
          </a:p>
        </p:txBody>
      </p:sp>
      <p:sp>
        <p:nvSpPr>
          <p:cNvPr id="25" name="object 25"/>
          <p:cNvSpPr txBox="1"/>
          <p:nvPr/>
        </p:nvSpPr>
        <p:spPr>
          <a:xfrm>
            <a:off x="1761923" y="3309620"/>
            <a:ext cx="2857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15%</a:t>
            </a:r>
            <a:endParaRPr sz="1200">
              <a:solidFill>
                <a:prstClr val="black"/>
              </a:solidFill>
              <a:latin typeface="Calibri"/>
              <a:cs typeface="Calibri"/>
            </a:endParaRPr>
          </a:p>
        </p:txBody>
      </p:sp>
      <p:sp>
        <p:nvSpPr>
          <p:cNvPr id="26" name="object 26"/>
          <p:cNvSpPr txBox="1"/>
          <p:nvPr/>
        </p:nvSpPr>
        <p:spPr>
          <a:xfrm>
            <a:off x="1761923" y="2477515"/>
            <a:ext cx="2857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20%</a:t>
            </a:r>
            <a:endParaRPr sz="1200">
              <a:solidFill>
                <a:prstClr val="black"/>
              </a:solidFill>
              <a:latin typeface="Calibri"/>
              <a:cs typeface="Calibri"/>
            </a:endParaRPr>
          </a:p>
        </p:txBody>
      </p:sp>
      <p:sp>
        <p:nvSpPr>
          <p:cNvPr id="27" name="object 27"/>
          <p:cNvSpPr txBox="1"/>
          <p:nvPr/>
        </p:nvSpPr>
        <p:spPr>
          <a:xfrm>
            <a:off x="1761923" y="1642364"/>
            <a:ext cx="2857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25%</a:t>
            </a:r>
            <a:endParaRPr sz="1200">
              <a:solidFill>
                <a:prstClr val="black"/>
              </a:solidFill>
              <a:latin typeface="Calibri"/>
              <a:cs typeface="Calibri"/>
            </a:endParaRPr>
          </a:p>
        </p:txBody>
      </p:sp>
      <p:sp>
        <p:nvSpPr>
          <p:cNvPr id="28" name="object 28"/>
          <p:cNvSpPr txBox="1"/>
          <p:nvPr/>
        </p:nvSpPr>
        <p:spPr>
          <a:xfrm>
            <a:off x="1761923" y="810259"/>
            <a:ext cx="28575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30%</a:t>
            </a:r>
            <a:endParaRPr sz="1200">
              <a:solidFill>
                <a:prstClr val="black"/>
              </a:solidFill>
              <a:latin typeface="Calibri"/>
              <a:cs typeface="Calibri"/>
            </a:endParaRPr>
          </a:p>
        </p:txBody>
      </p:sp>
      <p:sp>
        <p:nvSpPr>
          <p:cNvPr id="29" name="object 29"/>
          <p:cNvSpPr txBox="1"/>
          <p:nvPr/>
        </p:nvSpPr>
        <p:spPr>
          <a:xfrm>
            <a:off x="1788479" y="6027421"/>
            <a:ext cx="4088129" cy="663575"/>
          </a:xfrm>
          <a:prstGeom prst="rect">
            <a:avLst/>
          </a:prstGeom>
        </p:spPr>
        <p:txBody>
          <a:bodyPr vert="horz" wrap="square" lIns="0" tIns="12700" rIns="0" bIns="0" rtlCol="0">
            <a:spAutoFit/>
          </a:bodyPr>
          <a:lstStyle/>
          <a:p>
            <a:pPr marR="34925" algn="r">
              <a:spcBef>
                <a:spcPts val="100"/>
              </a:spcBef>
              <a:tabLst>
                <a:tab pos="1391285" algn="l"/>
                <a:tab pos="2782570" algn="l"/>
              </a:tabLst>
            </a:pPr>
            <a:r>
              <a:rPr sz="1400" spc="-10" dirty="0">
                <a:solidFill>
                  <a:srgbClr val="595959"/>
                </a:solidFill>
                <a:latin typeface="Calibri"/>
                <a:cs typeface="Calibri"/>
              </a:rPr>
              <a:t>2015	2016	2017</a:t>
            </a:r>
            <a:endParaRPr sz="1400">
              <a:solidFill>
                <a:prstClr val="black"/>
              </a:solidFill>
              <a:latin typeface="Calibri"/>
              <a:cs typeface="Calibri"/>
            </a:endParaRPr>
          </a:p>
          <a:p>
            <a:pPr>
              <a:spcBef>
                <a:spcPts val="10"/>
              </a:spcBef>
            </a:pPr>
            <a:endParaRPr sz="1550">
              <a:solidFill>
                <a:prstClr val="black"/>
              </a:solidFill>
              <a:latin typeface="Calibri"/>
              <a:cs typeface="Calibri"/>
            </a:endParaRPr>
          </a:p>
          <a:p>
            <a:pPr marR="5080" algn="r"/>
            <a:r>
              <a:rPr sz="1200" spc="-5" dirty="0">
                <a:solidFill>
                  <a:prstClr val="black"/>
                </a:solidFill>
                <a:latin typeface="Calibri"/>
                <a:cs typeface="Calibri"/>
              </a:rPr>
              <a:t>Source:</a:t>
            </a:r>
            <a:r>
              <a:rPr sz="1200" dirty="0">
                <a:solidFill>
                  <a:prstClr val="black"/>
                </a:solidFill>
                <a:latin typeface="Calibri"/>
                <a:cs typeface="Calibri"/>
              </a:rPr>
              <a:t> </a:t>
            </a:r>
            <a:r>
              <a:rPr sz="1200" spc="-5" dirty="0">
                <a:solidFill>
                  <a:prstClr val="black"/>
                </a:solidFill>
                <a:latin typeface="Calibri"/>
                <a:cs typeface="Calibri"/>
              </a:rPr>
              <a:t>NCCI,</a:t>
            </a:r>
            <a:r>
              <a:rPr sz="1200" dirty="0">
                <a:solidFill>
                  <a:prstClr val="black"/>
                </a:solidFill>
                <a:latin typeface="Calibri"/>
                <a:cs typeface="Calibri"/>
              </a:rPr>
              <a:t> </a:t>
            </a:r>
            <a:r>
              <a:rPr sz="1200" spc="-10" dirty="0">
                <a:solidFill>
                  <a:prstClr val="black"/>
                </a:solidFill>
                <a:latin typeface="Calibri"/>
                <a:cs typeface="Calibri"/>
              </a:rPr>
              <a:t>“WC</a:t>
            </a:r>
            <a:r>
              <a:rPr sz="1200" dirty="0">
                <a:solidFill>
                  <a:prstClr val="black"/>
                </a:solidFill>
                <a:latin typeface="Calibri"/>
                <a:cs typeface="Calibri"/>
              </a:rPr>
              <a:t> </a:t>
            </a:r>
            <a:r>
              <a:rPr sz="1200" spc="-10" dirty="0">
                <a:solidFill>
                  <a:prstClr val="black"/>
                </a:solidFill>
                <a:latin typeface="Calibri"/>
                <a:cs typeface="Calibri"/>
              </a:rPr>
              <a:t>Pretax</a:t>
            </a:r>
            <a:r>
              <a:rPr sz="1200" dirty="0">
                <a:solidFill>
                  <a:prstClr val="black"/>
                </a:solidFill>
                <a:latin typeface="Calibri"/>
                <a:cs typeface="Calibri"/>
              </a:rPr>
              <a:t> </a:t>
            </a:r>
            <a:r>
              <a:rPr sz="1200" spc="-10" dirty="0">
                <a:solidFill>
                  <a:prstClr val="black"/>
                </a:solidFill>
                <a:latin typeface="Calibri"/>
                <a:cs typeface="Calibri"/>
              </a:rPr>
              <a:t>Operating</a:t>
            </a:r>
            <a:r>
              <a:rPr sz="1200" dirty="0">
                <a:solidFill>
                  <a:prstClr val="black"/>
                </a:solidFill>
                <a:latin typeface="Calibri"/>
                <a:cs typeface="Calibri"/>
              </a:rPr>
              <a:t> </a:t>
            </a:r>
            <a:r>
              <a:rPr sz="1200" spc="-20" dirty="0">
                <a:solidFill>
                  <a:prstClr val="black"/>
                </a:solidFill>
                <a:latin typeface="Calibri"/>
                <a:cs typeface="Calibri"/>
              </a:rPr>
              <a:t>Gain,”</a:t>
            </a:r>
            <a:r>
              <a:rPr sz="1200" dirty="0">
                <a:solidFill>
                  <a:prstClr val="black"/>
                </a:solidFill>
                <a:latin typeface="Calibri"/>
                <a:cs typeface="Calibri"/>
              </a:rPr>
              <a:t> 2021</a:t>
            </a:r>
            <a:r>
              <a:rPr sz="1200" spc="5" dirty="0">
                <a:solidFill>
                  <a:prstClr val="black"/>
                </a:solidFill>
                <a:latin typeface="Calibri"/>
                <a:cs typeface="Calibri"/>
              </a:rPr>
              <a:t> </a:t>
            </a:r>
            <a:r>
              <a:rPr sz="1200" spc="-15" dirty="0">
                <a:solidFill>
                  <a:prstClr val="black"/>
                </a:solidFill>
                <a:latin typeface="Calibri"/>
                <a:cs typeface="Calibri"/>
              </a:rPr>
              <a:t>State</a:t>
            </a:r>
            <a:r>
              <a:rPr sz="1200" dirty="0">
                <a:solidFill>
                  <a:prstClr val="black"/>
                </a:solidFill>
                <a:latin typeface="Calibri"/>
                <a:cs typeface="Calibri"/>
              </a:rPr>
              <a:t> of </a:t>
            </a:r>
            <a:r>
              <a:rPr sz="1200" spc="-5" dirty="0">
                <a:solidFill>
                  <a:prstClr val="black"/>
                </a:solidFill>
                <a:latin typeface="Calibri"/>
                <a:cs typeface="Calibri"/>
              </a:rPr>
              <a:t>the</a:t>
            </a:r>
            <a:r>
              <a:rPr sz="1200" spc="5" dirty="0">
                <a:solidFill>
                  <a:prstClr val="black"/>
                </a:solidFill>
                <a:latin typeface="Calibri"/>
                <a:cs typeface="Calibri"/>
              </a:rPr>
              <a:t> </a:t>
            </a:r>
            <a:r>
              <a:rPr sz="1200" spc="-5" dirty="0">
                <a:solidFill>
                  <a:prstClr val="black"/>
                </a:solidFill>
                <a:latin typeface="Calibri"/>
                <a:cs typeface="Calibri"/>
              </a:rPr>
              <a:t>Line.</a:t>
            </a:r>
            <a:endParaRPr sz="1200">
              <a:solidFill>
                <a:prstClr val="black"/>
              </a:solidFill>
              <a:latin typeface="Calibri"/>
              <a:cs typeface="Calibri"/>
            </a:endParaRPr>
          </a:p>
        </p:txBody>
      </p:sp>
      <p:sp>
        <p:nvSpPr>
          <p:cNvPr id="30" name="object 30"/>
          <p:cNvSpPr txBox="1"/>
          <p:nvPr/>
        </p:nvSpPr>
        <p:spPr>
          <a:xfrm>
            <a:off x="6856670" y="6027420"/>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2018</a:t>
            </a:r>
            <a:endParaRPr sz="1400">
              <a:solidFill>
                <a:prstClr val="black"/>
              </a:solidFill>
              <a:latin typeface="Calibri"/>
              <a:cs typeface="Calibri"/>
            </a:endParaRPr>
          </a:p>
        </p:txBody>
      </p:sp>
      <p:sp>
        <p:nvSpPr>
          <p:cNvPr id="31" name="object 31"/>
          <p:cNvSpPr txBox="1"/>
          <p:nvPr/>
        </p:nvSpPr>
        <p:spPr>
          <a:xfrm>
            <a:off x="8248157" y="6027420"/>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2019</a:t>
            </a:r>
            <a:endParaRPr sz="1400">
              <a:solidFill>
                <a:prstClr val="black"/>
              </a:solidFill>
              <a:latin typeface="Calibri"/>
              <a:cs typeface="Calibri"/>
            </a:endParaRPr>
          </a:p>
        </p:txBody>
      </p:sp>
      <p:sp>
        <p:nvSpPr>
          <p:cNvPr id="32" name="object 32"/>
          <p:cNvSpPr txBox="1"/>
          <p:nvPr/>
        </p:nvSpPr>
        <p:spPr>
          <a:xfrm>
            <a:off x="1526158" y="2310723"/>
            <a:ext cx="215444" cy="2261870"/>
          </a:xfrm>
          <a:prstGeom prst="rect">
            <a:avLst/>
          </a:prstGeom>
        </p:spPr>
        <p:txBody>
          <a:bodyPr vert="vert270" wrap="square" lIns="0" tIns="3810" rIns="0" bIns="0" rtlCol="0">
            <a:spAutoFit/>
          </a:bodyPr>
          <a:lstStyle/>
          <a:p>
            <a:pPr marL="12700">
              <a:spcBef>
                <a:spcPts val="30"/>
              </a:spcBef>
            </a:pPr>
            <a:r>
              <a:rPr sz="1400" spc="-15" dirty="0">
                <a:solidFill>
                  <a:srgbClr val="595959"/>
                </a:solidFill>
                <a:latin typeface="Calibri"/>
                <a:cs typeface="Calibri"/>
              </a:rPr>
              <a:t>Pretax</a:t>
            </a:r>
            <a:r>
              <a:rPr sz="1400" dirty="0">
                <a:solidFill>
                  <a:srgbClr val="595959"/>
                </a:solidFill>
                <a:latin typeface="Calibri"/>
                <a:cs typeface="Calibri"/>
              </a:rPr>
              <a:t> </a:t>
            </a:r>
            <a:r>
              <a:rPr sz="1400" spc="-10" dirty="0">
                <a:solidFill>
                  <a:srgbClr val="595959"/>
                </a:solidFill>
                <a:latin typeface="Calibri"/>
                <a:cs typeface="Calibri"/>
              </a:rPr>
              <a:t>operating</a:t>
            </a:r>
            <a:r>
              <a:rPr sz="1400" dirty="0">
                <a:solidFill>
                  <a:srgbClr val="595959"/>
                </a:solidFill>
                <a:latin typeface="Calibri"/>
                <a:cs typeface="Calibri"/>
              </a:rPr>
              <a:t> </a:t>
            </a:r>
            <a:r>
              <a:rPr sz="1400" spc="-10" dirty="0">
                <a:solidFill>
                  <a:srgbClr val="595959"/>
                </a:solidFill>
                <a:latin typeface="Calibri"/>
                <a:cs typeface="Calibri"/>
              </a:rPr>
              <a:t>gain</a:t>
            </a:r>
            <a:r>
              <a:rPr sz="1400" dirty="0">
                <a:solidFill>
                  <a:srgbClr val="595959"/>
                </a:solidFill>
                <a:latin typeface="Calibri"/>
                <a:cs typeface="Calibri"/>
              </a:rPr>
              <a:t> </a:t>
            </a:r>
            <a:r>
              <a:rPr sz="1400" spc="-10" dirty="0">
                <a:solidFill>
                  <a:srgbClr val="595959"/>
                </a:solidFill>
                <a:latin typeface="Calibri"/>
                <a:cs typeface="Calibri"/>
              </a:rPr>
              <a:t>(percent)</a:t>
            </a:r>
            <a:endParaRPr sz="1400">
              <a:solidFill>
                <a:prstClr val="black"/>
              </a:solidFill>
              <a:latin typeface="Calibri"/>
              <a:cs typeface="Calibri"/>
            </a:endParaRPr>
          </a:p>
        </p:txBody>
      </p:sp>
      <p:sp>
        <p:nvSpPr>
          <p:cNvPr id="33" name="object 33"/>
          <p:cNvSpPr txBox="1">
            <a:spLocks noGrp="1"/>
          </p:cNvSpPr>
          <p:nvPr>
            <p:ph type="title"/>
          </p:nvPr>
        </p:nvSpPr>
        <p:spPr>
          <a:xfrm>
            <a:off x="2562734" y="69596"/>
            <a:ext cx="7066915" cy="760095"/>
          </a:xfrm>
          <a:prstGeom prst="rect">
            <a:avLst/>
          </a:prstGeom>
        </p:spPr>
        <p:txBody>
          <a:bodyPr vert="horz" wrap="square" lIns="0" tIns="9525" rIns="0" bIns="0" rtlCol="0">
            <a:spAutoFit/>
          </a:bodyPr>
          <a:lstStyle/>
          <a:p>
            <a:pPr marL="1062990" marR="5080" indent="-1050925">
              <a:lnSpc>
                <a:spcPct val="100800"/>
              </a:lnSpc>
              <a:spcBef>
                <a:spcPts val="75"/>
              </a:spcBef>
            </a:pPr>
            <a:r>
              <a:rPr spc="-20" dirty="0"/>
              <a:t>Percent</a:t>
            </a:r>
            <a:r>
              <a:rPr dirty="0"/>
              <a:t> </a:t>
            </a:r>
            <a:r>
              <a:rPr spc="-5" dirty="0"/>
              <a:t>of</a:t>
            </a:r>
            <a:r>
              <a:rPr dirty="0"/>
              <a:t> </a:t>
            </a:r>
            <a:r>
              <a:rPr spc="-10" dirty="0"/>
              <a:t>Premiums</a:t>
            </a:r>
            <a:r>
              <a:rPr spc="-5" dirty="0"/>
              <a:t> Held</a:t>
            </a:r>
            <a:r>
              <a:rPr dirty="0"/>
              <a:t> as </a:t>
            </a:r>
            <a:r>
              <a:rPr spc="-10" dirty="0"/>
              <a:t>Operating</a:t>
            </a:r>
            <a:r>
              <a:rPr spc="-5" dirty="0"/>
              <a:t> Gains</a:t>
            </a:r>
            <a:r>
              <a:rPr dirty="0"/>
              <a:t> </a:t>
            </a:r>
            <a:r>
              <a:rPr spc="-10" dirty="0"/>
              <a:t>by</a:t>
            </a:r>
            <a:r>
              <a:rPr dirty="0"/>
              <a:t> </a:t>
            </a:r>
            <a:r>
              <a:rPr spc="-15" dirty="0"/>
              <a:t>Insurers </a:t>
            </a:r>
            <a:r>
              <a:rPr spc="-525" dirty="0"/>
              <a:t> </a:t>
            </a:r>
            <a:r>
              <a:rPr spc="-10" dirty="0"/>
              <a:t>Remained Strong</a:t>
            </a:r>
            <a:r>
              <a:rPr spc="-5" dirty="0"/>
              <a:t> </a:t>
            </a:r>
            <a:r>
              <a:rPr spc="-10" dirty="0"/>
              <a:t>through </a:t>
            </a:r>
            <a:r>
              <a:rPr dirty="0"/>
              <a:t>the</a:t>
            </a:r>
            <a:r>
              <a:rPr spc="-5" dirty="0"/>
              <a:t> </a:t>
            </a:r>
            <a:r>
              <a:rPr spc="-10" dirty="0"/>
              <a:t>Pandemic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223"/>
            <a:ext cx="9144000" cy="6857777"/>
          </a:xfrm>
          <a:prstGeom prst="rect">
            <a:avLst/>
          </a:prstGeom>
        </p:spPr>
      </p:pic>
      <p:sp>
        <p:nvSpPr>
          <p:cNvPr id="3" name="object 3"/>
          <p:cNvSpPr txBox="1"/>
          <p:nvPr/>
        </p:nvSpPr>
        <p:spPr>
          <a:xfrm>
            <a:off x="9949816" y="6421628"/>
            <a:ext cx="180975"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16</a:t>
            </a:r>
            <a:endParaRPr sz="1200">
              <a:solidFill>
                <a:prstClr val="black"/>
              </a:solidFill>
              <a:latin typeface="Calibri"/>
              <a:cs typeface="Calibri"/>
            </a:endParaRPr>
          </a:p>
        </p:txBody>
      </p:sp>
      <p:sp>
        <p:nvSpPr>
          <p:cNvPr id="4" name="object 4"/>
          <p:cNvSpPr txBox="1">
            <a:spLocks noGrp="1"/>
          </p:cNvSpPr>
          <p:nvPr>
            <p:ph type="body" idx="1"/>
          </p:nvPr>
        </p:nvSpPr>
        <p:spPr>
          <a:xfrm>
            <a:off x="2001943" y="1617979"/>
            <a:ext cx="11236112" cy="1129796"/>
          </a:xfrm>
          <a:prstGeom prst="rect">
            <a:avLst/>
          </a:prstGeom>
        </p:spPr>
        <p:txBody>
          <a:bodyPr vert="horz" wrap="square" lIns="0" tIns="26670" rIns="0" bIns="0" rtlCol="0">
            <a:spAutoFit/>
          </a:bodyPr>
          <a:lstStyle/>
          <a:p>
            <a:pPr marL="1918335" marR="5080">
              <a:lnSpc>
                <a:spcPts val="4300"/>
              </a:lnSpc>
              <a:spcBef>
                <a:spcPts val="210"/>
              </a:spcBef>
            </a:pPr>
            <a:r>
              <a:rPr dirty="0"/>
              <a:t>The</a:t>
            </a:r>
            <a:r>
              <a:rPr spc="-10" dirty="0"/>
              <a:t> </a:t>
            </a:r>
            <a:r>
              <a:rPr spc="-30" dirty="0"/>
              <a:t>Effect</a:t>
            </a:r>
            <a:r>
              <a:rPr spc="-5" dirty="0"/>
              <a:t> </a:t>
            </a:r>
            <a:r>
              <a:rPr dirty="0"/>
              <a:t>of</a:t>
            </a:r>
            <a:r>
              <a:rPr spc="-10" dirty="0"/>
              <a:t> </a:t>
            </a:r>
            <a:r>
              <a:rPr spc="-15" dirty="0"/>
              <a:t>COVID-19</a:t>
            </a:r>
            <a:r>
              <a:rPr spc="-5" dirty="0"/>
              <a:t> </a:t>
            </a:r>
            <a:r>
              <a:rPr dirty="0"/>
              <a:t>on</a:t>
            </a:r>
            <a:r>
              <a:rPr spc="-5" dirty="0"/>
              <a:t> </a:t>
            </a:r>
            <a:r>
              <a:rPr dirty="0"/>
              <a:t>the </a:t>
            </a:r>
            <a:r>
              <a:rPr spc="5" dirty="0"/>
              <a:t> </a:t>
            </a:r>
            <a:r>
              <a:rPr spc="-40" dirty="0"/>
              <a:t>Workers’ </a:t>
            </a:r>
            <a:r>
              <a:rPr spc="-5" dirty="0"/>
              <a:t>Compensation </a:t>
            </a:r>
            <a:r>
              <a:rPr spc="-10" dirty="0"/>
              <a:t>Insurance </a:t>
            </a:r>
            <a:r>
              <a:rPr spc="-800" dirty="0"/>
              <a:t> </a:t>
            </a:r>
            <a:r>
              <a:rPr spc="-25" dirty="0"/>
              <a:t>Market:</a:t>
            </a:r>
          </a:p>
        </p:txBody>
      </p:sp>
      <p:sp>
        <p:nvSpPr>
          <p:cNvPr id="5" name="object 5"/>
          <p:cNvSpPr txBox="1"/>
          <p:nvPr/>
        </p:nvSpPr>
        <p:spPr>
          <a:xfrm>
            <a:off x="3788727" y="3737355"/>
            <a:ext cx="5995670" cy="2184400"/>
          </a:xfrm>
          <a:prstGeom prst="rect">
            <a:avLst/>
          </a:prstGeom>
        </p:spPr>
        <p:txBody>
          <a:bodyPr vert="horz" wrap="square" lIns="0" tIns="12700" rIns="0" bIns="0" rtlCol="0">
            <a:spAutoFit/>
          </a:bodyPr>
          <a:lstStyle/>
          <a:p>
            <a:pPr marL="12700" marR="5080">
              <a:spcBef>
                <a:spcPts val="100"/>
              </a:spcBef>
            </a:pPr>
            <a:r>
              <a:rPr sz="4000" spc="-5" dirty="0">
                <a:solidFill>
                  <a:prstClr val="black"/>
                </a:solidFill>
                <a:latin typeface="Calibri"/>
                <a:cs typeface="Calibri"/>
              </a:rPr>
              <a:t>“It's</a:t>
            </a:r>
            <a:r>
              <a:rPr sz="4000" spc="-20" dirty="0">
                <a:solidFill>
                  <a:prstClr val="black"/>
                </a:solidFill>
                <a:latin typeface="Calibri"/>
                <a:cs typeface="Calibri"/>
              </a:rPr>
              <a:t> </a:t>
            </a:r>
            <a:r>
              <a:rPr sz="4000" spc="-35" dirty="0">
                <a:solidFill>
                  <a:prstClr val="black"/>
                </a:solidFill>
                <a:latin typeface="Calibri"/>
                <a:cs typeface="Calibri"/>
              </a:rPr>
              <a:t>safe</a:t>
            </a:r>
            <a:r>
              <a:rPr sz="4000" spc="-20" dirty="0">
                <a:solidFill>
                  <a:prstClr val="black"/>
                </a:solidFill>
                <a:latin typeface="Calibri"/>
                <a:cs typeface="Calibri"/>
              </a:rPr>
              <a:t> </a:t>
            </a:r>
            <a:r>
              <a:rPr sz="4000" spc="-25" dirty="0">
                <a:solidFill>
                  <a:prstClr val="black"/>
                </a:solidFill>
                <a:latin typeface="Calibri"/>
                <a:cs typeface="Calibri"/>
              </a:rPr>
              <a:t>to</a:t>
            </a:r>
            <a:r>
              <a:rPr sz="4000" spc="-15" dirty="0">
                <a:solidFill>
                  <a:prstClr val="black"/>
                </a:solidFill>
                <a:latin typeface="Calibri"/>
                <a:cs typeface="Calibri"/>
              </a:rPr>
              <a:t> </a:t>
            </a:r>
            <a:r>
              <a:rPr sz="4000" spc="-30" dirty="0">
                <a:solidFill>
                  <a:prstClr val="black"/>
                </a:solidFill>
                <a:latin typeface="Calibri"/>
                <a:cs typeface="Calibri"/>
              </a:rPr>
              <a:t>say</a:t>
            </a:r>
            <a:r>
              <a:rPr sz="4000" spc="-15" dirty="0">
                <a:solidFill>
                  <a:prstClr val="black"/>
                </a:solidFill>
                <a:latin typeface="Calibri"/>
                <a:cs typeface="Calibri"/>
              </a:rPr>
              <a:t> there </a:t>
            </a:r>
            <a:r>
              <a:rPr sz="4000" spc="-5" dirty="0">
                <a:solidFill>
                  <a:prstClr val="black"/>
                </a:solidFill>
                <a:latin typeface="Calibri"/>
                <a:cs typeface="Calibri"/>
              </a:rPr>
              <a:t>doesn't </a:t>
            </a:r>
            <a:r>
              <a:rPr sz="4000" spc="-890" dirty="0">
                <a:solidFill>
                  <a:prstClr val="black"/>
                </a:solidFill>
                <a:latin typeface="Calibri"/>
                <a:cs typeface="Calibri"/>
              </a:rPr>
              <a:t> </a:t>
            </a:r>
            <a:r>
              <a:rPr sz="4000" spc="-5" dirty="0">
                <a:solidFill>
                  <a:prstClr val="black"/>
                </a:solidFill>
                <a:latin typeface="Calibri"/>
                <a:cs typeface="Calibri"/>
              </a:rPr>
              <a:t>appear</a:t>
            </a:r>
            <a:r>
              <a:rPr sz="4000" spc="-10" dirty="0">
                <a:solidFill>
                  <a:prstClr val="black"/>
                </a:solidFill>
                <a:latin typeface="Calibri"/>
                <a:cs typeface="Calibri"/>
              </a:rPr>
              <a:t> </a:t>
            </a:r>
            <a:r>
              <a:rPr sz="4000" spc="-25" dirty="0">
                <a:solidFill>
                  <a:prstClr val="black"/>
                </a:solidFill>
                <a:latin typeface="Calibri"/>
                <a:cs typeface="Calibri"/>
              </a:rPr>
              <a:t>to</a:t>
            </a:r>
            <a:r>
              <a:rPr sz="4000" spc="-10" dirty="0">
                <a:solidFill>
                  <a:prstClr val="black"/>
                </a:solidFill>
                <a:latin typeface="Calibri"/>
                <a:cs typeface="Calibri"/>
              </a:rPr>
              <a:t> </a:t>
            </a:r>
            <a:r>
              <a:rPr sz="4000" spc="-5" dirty="0">
                <a:solidFill>
                  <a:prstClr val="black"/>
                </a:solidFill>
                <a:latin typeface="Calibri"/>
                <a:cs typeface="Calibri"/>
              </a:rPr>
              <a:t>be</a:t>
            </a:r>
            <a:r>
              <a:rPr sz="4000" spc="-20" dirty="0">
                <a:solidFill>
                  <a:prstClr val="black"/>
                </a:solidFill>
                <a:latin typeface="Calibri"/>
                <a:cs typeface="Calibri"/>
              </a:rPr>
              <a:t> </a:t>
            </a:r>
            <a:r>
              <a:rPr sz="4000" spc="-30" dirty="0">
                <a:solidFill>
                  <a:prstClr val="black"/>
                </a:solidFill>
                <a:latin typeface="Calibri"/>
                <a:cs typeface="Calibri"/>
              </a:rPr>
              <a:t>any</a:t>
            </a:r>
            <a:r>
              <a:rPr sz="4000" spc="-10" dirty="0">
                <a:solidFill>
                  <a:prstClr val="black"/>
                </a:solidFill>
                <a:latin typeface="Calibri"/>
                <a:cs typeface="Calibri"/>
              </a:rPr>
              <a:t> </a:t>
            </a:r>
            <a:r>
              <a:rPr sz="4000" dirty="0">
                <a:solidFill>
                  <a:prstClr val="black"/>
                </a:solidFill>
                <a:latin typeface="Calibri"/>
                <a:cs typeface="Calibri"/>
              </a:rPr>
              <a:t>major </a:t>
            </a:r>
            <a:r>
              <a:rPr sz="4000" spc="5" dirty="0">
                <a:solidFill>
                  <a:prstClr val="black"/>
                </a:solidFill>
                <a:latin typeface="Calibri"/>
                <a:cs typeface="Calibri"/>
              </a:rPr>
              <a:t> </a:t>
            </a:r>
            <a:r>
              <a:rPr sz="4000" spc="-10" dirty="0">
                <a:solidFill>
                  <a:prstClr val="black"/>
                </a:solidFill>
                <a:latin typeface="Calibri"/>
                <a:cs typeface="Calibri"/>
              </a:rPr>
              <a:t>concerns</a:t>
            </a:r>
            <a:r>
              <a:rPr sz="4000" spc="-20" dirty="0">
                <a:solidFill>
                  <a:prstClr val="black"/>
                </a:solidFill>
                <a:latin typeface="Calibri"/>
                <a:cs typeface="Calibri"/>
              </a:rPr>
              <a:t> </a:t>
            </a:r>
            <a:r>
              <a:rPr sz="4000" spc="-5" dirty="0">
                <a:solidFill>
                  <a:prstClr val="black"/>
                </a:solidFill>
                <a:latin typeface="Calibri"/>
                <a:cs typeface="Calibri"/>
              </a:rPr>
              <a:t>in</a:t>
            </a:r>
            <a:r>
              <a:rPr sz="4000" spc="-15" dirty="0">
                <a:solidFill>
                  <a:prstClr val="black"/>
                </a:solidFill>
                <a:latin typeface="Calibri"/>
                <a:cs typeface="Calibri"/>
              </a:rPr>
              <a:t> </a:t>
            </a:r>
            <a:r>
              <a:rPr sz="4000" spc="-5" dirty="0">
                <a:solidFill>
                  <a:prstClr val="black"/>
                </a:solidFill>
                <a:latin typeface="Calibri"/>
                <a:cs typeface="Calibri"/>
              </a:rPr>
              <a:t>these</a:t>
            </a:r>
            <a:r>
              <a:rPr sz="4000" spc="-15" dirty="0">
                <a:solidFill>
                  <a:prstClr val="black"/>
                </a:solidFill>
                <a:latin typeface="Calibri"/>
                <a:cs typeface="Calibri"/>
              </a:rPr>
              <a:t> </a:t>
            </a:r>
            <a:r>
              <a:rPr sz="4000" spc="-50" dirty="0">
                <a:solidFill>
                  <a:prstClr val="black"/>
                </a:solidFill>
                <a:latin typeface="Calibri"/>
                <a:cs typeface="Calibri"/>
              </a:rPr>
              <a:t>trends.”</a:t>
            </a:r>
            <a:endParaRPr sz="4000">
              <a:solidFill>
                <a:prstClr val="black"/>
              </a:solidFill>
              <a:latin typeface="Calibri"/>
              <a:cs typeface="Calibri"/>
            </a:endParaRPr>
          </a:p>
          <a:p>
            <a:pPr marL="12700">
              <a:spcBef>
                <a:spcPts val="200"/>
              </a:spcBef>
            </a:pPr>
            <a:r>
              <a:rPr sz="2000" spc="-5" dirty="0">
                <a:solidFill>
                  <a:prstClr val="black"/>
                </a:solidFill>
                <a:latin typeface="Calibri"/>
                <a:cs typeface="Calibri"/>
              </a:rPr>
              <a:t>-NCCI</a:t>
            </a:r>
            <a:r>
              <a:rPr sz="2000" spc="-20" dirty="0">
                <a:solidFill>
                  <a:prstClr val="black"/>
                </a:solidFill>
                <a:latin typeface="Calibri"/>
                <a:cs typeface="Calibri"/>
              </a:rPr>
              <a:t> </a:t>
            </a:r>
            <a:r>
              <a:rPr sz="2000" spc="-5" dirty="0">
                <a:solidFill>
                  <a:prstClr val="black"/>
                </a:solidFill>
                <a:latin typeface="Calibri"/>
                <a:cs typeface="Calibri"/>
              </a:rPr>
              <a:t>Chief </a:t>
            </a:r>
            <a:r>
              <a:rPr sz="2000" spc="-20" dirty="0">
                <a:solidFill>
                  <a:prstClr val="black"/>
                </a:solidFill>
                <a:latin typeface="Calibri"/>
                <a:cs typeface="Calibri"/>
              </a:rPr>
              <a:t>Actuary,</a:t>
            </a:r>
            <a:r>
              <a:rPr sz="2000" spc="-15" dirty="0">
                <a:solidFill>
                  <a:prstClr val="black"/>
                </a:solidFill>
                <a:latin typeface="Calibri"/>
                <a:cs typeface="Calibri"/>
              </a:rPr>
              <a:t> May </a:t>
            </a:r>
            <a:r>
              <a:rPr sz="2000" spc="-5" dirty="0">
                <a:solidFill>
                  <a:prstClr val="black"/>
                </a:solidFill>
                <a:latin typeface="Calibri"/>
                <a:cs typeface="Calibri"/>
              </a:rPr>
              <a:t>13,</a:t>
            </a:r>
            <a:r>
              <a:rPr sz="2000" spc="-10" dirty="0">
                <a:solidFill>
                  <a:prstClr val="black"/>
                </a:solidFill>
                <a:latin typeface="Calibri"/>
                <a:cs typeface="Calibri"/>
              </a:rPr>
              <a:t> </a:t>
            </a:r>
            <a:r>
              <a:rPr sz="2000" spc="-5" dirty="0">
                <a:solidFill>
                  <a:prstClr val="black"/>
                </a:solidFill>
                <a:latin typeface="Calibri"/>
                <a:cs typeface="Calibri"/>
              </a:rPr>
              <a:t>2021</a:t>
            </a:r>
            <a:endParaRPr sz="2000">
              <a:solidFill>
                <a:prstClr val="black"/>
              </a:solidFill>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223"/>
            <a:ext cx="9144000" cy="6857777"/>
          </a:xfrm>
          <a:prstGeom prst="rect">
            <a:avLst/>
          </a:prstGeom>
        </p:spPr>
      </p:pic>
      <p:sp>
        <p:nvSpPr>
          <p:cNvPr id="3" name="object 3"/>
          <p:cNvSpPr txBox="1">
            <a:spLocks noGrp="1"/>
          </p:cNvSpPr>
          <p:nvPr>
            <p:ph type="title"/>
          </p:nvPr>
        </p:nvSpPr>
        <p:spPr>
          <a:xfrm>
            <a:off x="4082757" y="169164"/>
            <a:ext cx="6174740" cy="1369695"/>
          </a:xfrm>
          <a:prstGeom prst="rect">
            <a:avLst/>
          </a:prstGeom>
        </p:spPr>
        <p:txBody>
          <a:bodyPr vert="horz" wrap="square" lIns="0" tIns="8890" rIns="0" bIns="0" rtlCol="0">
            <a:spAutoFit/>
          </a:bodyPr>
          <a:lstStyle/>
          <a:p>
            <a:pPr marL="556895" marR="5080" indent="-544830">
              <a:lnSpc>
                <a:spcPct val="100499"/>
              </a:lnSpc>
              <a:spcBef>
                <a:spcPts val="70"/>
              </a:spcBef>
            </a:pPr>
            <a:r>
              <a:rPr sz="4400" b="1" spc="-25" dirty="0">
                <a:solidFill>
                  <a:srgbClr val="000000"/>
                </a:solidFill>
              </a:rPr>
              <a:t>States </a:t>
            </a:r>
            <a:r>
              <a:rPr sz="4400" b="1" spc="-5" dirty="0">
                <a:solidFill>
                  <a:srgbClr val="000000"/>
                </a:solidFill>
              </a:rPr>
              <a:t>with </a:t>
            </a:r>
            <a:r>
              <a:rPr sz="4400" b="1" spc="-25" dirty="0">
                <a:solidFill>
                  <a:srgbClr val="000000"/>
                </a:solidFill>
              </a:rPr>
              <a:t>COVID </a:t>
            </a:r>
            <a:r>
              <a:rPr sz="4400" b="1" spc="-5" dirty="0">
                <a:solidFill>
                  <a:srgbClr val="000000"/>
                </a:solidFill>
              </a:rPr>
              <a:t>Liability </a:t>
            </a:r>
            <a:r>
              <a:rPr sz="4400" b="1" spc="-980" dirty="0">
                <a:solidFill>
                  <a:srgbClr val="000000"/>
                </a:solidFill>
              </a:rPr>
              <a:t> </a:t>
            </a:r>
            <a:r>
              <a:rPr sz="4400" b="1" spc="-5" dirty="0">
                <a:solidFill>
                  <a:srgbClr val="000000"/>
                </a:solidFill>
              </a:rPr>
              <a:t>Shields</a:t>
            </a:r>
            <a:r>
              <a:rPr sz="4400" b="1" spc="-10" dirty="0">
                <a:solidFill>
                  <a:srgbClr val="000000"/>
                </a:solidFill>
              </a:rPr>
              <a:t> </a:t>
            </a:r>
            <a:r>
              <a:rPr sz="4400" b="1" spc="-25" dirty="0">
                <a:solidFill>
                  <a:srgbClr val="000000"/>
                </a:solidFill>
              </a:rPr>
              <a:t>for</a:t>
            </a:r>
            <a:r>
              <a:rPr sz="4400" b="1" spc="5" dirty="0">
                <a:solidFill>
                  <a:srgbClr val="000000"/>
                </a:solidFill>
              </a:rPr>
              <a:t> </a:t>
            </a:r>
            <a:r>
              <a:rPr sz="4400" b="1" spc="-10" dirty="0">
                <a:solidFill>
                  <a:srgbClr val="000000"/>
                </a:solidFill>
              </a:rPr>
              <a:t>Businesses</a:t>
            </a:r>
            <a:endParaRPr sz="4400"/>
          </a:p>
        </p:txBody>
      </p:sp>
      <p:pic>
        <p:nvPicPr>
          <p:cNvPr id="4" name="object 4"/>
          <p:cNvPicPr/>
          <p:nvPr/>
        </p:nvPicPr>
        <p:blipFill>
          <a:blip r:embed="rId3" cstate="print"/>
          <a:stretch>
            <a:fillRect/>
          </a:stretch>
        </p:blipFill>
        <p:spPr>
          <a:xfrm>
            <a:off x="4261227" y="1594714"/>
            <a:ext cx="6393336" cy="4563119"/>
          </a:xfrm>
          <a:prstGeom prst="rect">
            <a:avLst/>
          </a:prstGeom>
        </p:spPr>
      </p:pic>
      <p:sp>
        <p:nvSpPr>
          <p:cNvPr id="5" name="object 5"/>
          <p:cNvSpPr txBox="1"/>
          <p:nvPr/>
        </p:nvSpPr>
        <p:spPr>
          <a:xfrm>
            <a:off x="9949816" y="6421628"/>
            <a:ext cx="180975"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17</a:t>
            </a:r>
            <a:endParaRPr sz="1200">
              <a:solidFill>
                <a:prstClr val="black"/>
              </a:solidFill>
              <a:latin typeface="Calibri"/>
              <a:cs typeface="Calibri"/>
            </a:endParaRPr>
          </a:p>
        </p:txBody>
      </p:sp>
      <p:sp>
        <p:nvSpPr>
          <p:cNvPr id="6" name="object 6"/>
          <p:cNvSpPr txBox="1"/>
          <p:nvPr/>
        </p:nvSpPr>
        <p:spPr>
          <a:xfrm>
            <a:off x="3710510" y="6140196"/>
            <a:ext cx="6302375" cy="228268"/>
          </a:xfrm>
          <a:prstGeom prst="rect">
            <a:avLst/>
          </a:prstGeom>
        </p:spPr>
        <p:txBody>
          <a:bodyPr vert="horz" wrap="square" lIns="0" tIns="12700" rIns="0" bIns="0" rtlCol="0">
            <a:spAutoFit/>
          </a:bodyPr>
          <a:lstStyle/>
          <a:p>
            <a:pPr marL="12700">
              <a:spcBef>
                <a:spcPts val="100"/>
              </a:spcBef>
            </a:pPr>
            <a:r>
              <a:rPr sz="1400" spc="-10" dirty="0">
                <a:solidFill>
                  <a:prstClr val="black"/>
                </a:solidFill>
                <a:latin typeface="Calibri"/>
                <a:cs typeface="Calibri"/>
              </a:rPr>
              <a:t>Source:</a:t>
            </a:r>
            <a:r>
              <a:rPr sz="1400" spc="-5" dirty="0">
                <a:solidFill>
                  <a:prstClr val="black"/>
                </a:solidFill>
                <a:latin typeface="Calibri"/>
                <a:cs typeface="Calibri"/>
              </a:rPr>
              <a:t> Honore N.</a:t>
            </a:r>
            <a:r>
              <a:rPr sz="1400" spc="-10" dirty="0">
                <a:solidFill>
                  <a:prstClr val="black"/>
                </a:solidFill>
                <a:latin typeface="Calibri"/>
                <a:cs typeface="Calibri"/>
              </a:rPr>
              <a:t> </a:t>
            </a:r>
            <a:r>
              <a:rPr sz="1400" spc="-5" dirty="0">
                <a:solidFill>
                  <a:prstClr val="black"/>
                </a:solidFill>
                <a:latin typeface="Calibri"/>
                <a:cs typeface="Calibri"/>
              </a:rPr>
              <a:t>Hishamunda </a:t>
            </a:r>
            <a:r>
              <a:rPr sz="1400" dirty="0">
                <a:solidFill>
                  <a:prstClr val="black"/>
                </a:solidFill>
                <a:latin typeface="Calibri"/>
                <a:cs typeface="Calibri"/>
              </a:rPr>
              <a:t>and</a:t>
            </a:r>
            <a:r>
              <a:rPr sz="1400" spc="-5" dirty="0">
                <a:solidFill>
                  <a:prstClr val="black"/>
                </a:solidFill>
                <a:latin typeface="Calibri"/>
                <a:cs typeface="Calibri"/>
              </a:rPr>
              <a:t> </a:t>
            </a:r>
            <a:r>
              <a:rPr sz="1400" spc="-10" dirty="0">
                <a:solidFill>
                  <a:prstClr val="black"/>
                </a:solidFill>
                <a:latin typeface="Calibri"/>
                <a:cs typeface="Calibri"/>
              </a:rPr>
              <a:t>Kevin</a:t>
            </a:r>
            <a:r>
              <a:rPr sz="1400" spc="-5" dirty="0">
                <a:solidFill>
                  <a:prstClr val="black"/>
                </a:solidFill>
                <a:latin typeface="Calibri"/>
                <a:cs typeface="Calibri"/>
              </a:rPr>
              <a:t> </a:t>
            </a:r>
            <a:r>
              <a:rPr sz="1400" dirty="0">
                <a:solidFill>
                  <a:prstClr val="black"/>
                </a:solidFill>
                <a:latin typeface="Calibri"/>
                <a:cs typeface="Calibri"/>
              </a:rPr>
              <a:t>M.</a:t>
            </a:r>
            <a:r>
              <a:rPr sz="1400" spc="-10" dirty="0">
                <a:solidFill>
                  <a:prstClr val="black"/>
                </a:solidFill>
                <a:latin typeface="Calibri"/>
                <a:cs typeface="Calibri"/>
              </a:rPr>
              <a:t> </a:t>
            </a:r>
            <a:r>
              <a:rPr sz="1400" spc="-15" dirty="0">
                <a:solidFill>
                  <a:prstClr val="black"/>
                </a:solidFill>
                <a:latin typeface="Calibri"/>
                <a:cs typeface="Calibri"/>
              </a:rPr>
              <a:t>Young,</a:t>
            </a:r>
            <a:r>
              <a:rPr sz="1400" spc="-5" dirty="0">
                <a:solidFill>
                  <a:prstClr val="black"/>
                </a:solidFill>
                <a:latin typeface="Calibri"/>
                <a:cs typeface="Calibri"/>
              </a:rPr>
              <a:t> </a:t>
            </a:r>
            <a:r>
              <a:rPr sz="1400" dirty="0">
                <a:solidFill>
                  <a:prstClr val="black"/>
                </a:solidFill>
                <a:latin typeface="Calibri"/>
                <a:cs typeface="Calibri"/>
              </a:rPr>
              <a:t>2021,</a:t>
            </a:r>
            <a:r>
              <a:rPr sz="1400" spc="-5" dirty="0">
                <a:solidFill>
                  <a:prstClr val="black"/>
                </a:solidFill>
                <a:latin typeface="Calibri"/>
                <a:cs typeface="Calibri"/>
              </a:rPr>
              <a:t> </a:t>
            </a:r>
            <a:r>
              <a:rPr sz="1400" spc="-10" dirty="0">
                <a:solidFill>
                  <a:prstClr val="black"/>
                </a:solidFill>
                <a:latin typeface="Calibri"/>
                <a:cs typeface="Calibri"/>
              </a:rPr>
              <a:t>State-by-state</a:t>
            </a:r>
            <a:r>
              <a:rPr sz="1400" spc="-5" dirty="0">
                <a:solidFill>
                  <a:prstClr val="black"/>
                </a:solidFill>
                <a:latin typeface="Calibri"/>
                <a:cs typeface="Calibri"/>
              </a:rPr>
              <a:t> survey </a:t>
            </a:r>
            <a:r>
              <a:rPr sz="1400" dirty="0">
                <a:solidFill>
                  <a:prstClr val="black"/>
                </a:solidFill>
                <a:latin typeface="Calibri"/>
                <a:cs typeface="Calibri"/>
              </a:rPr>
              <a:t>within</a:t>
            </a:r>
            <a:endParaRPr sz="1400">
              <a:solidFill>
                <a:prstClr val="black"/>
              </a:solidFill>
              <a:latin typeface="Calibri"/>
              <a:cs typeface="Calibri"/>
            </a:endParaRPr>
          </a:p>
        </p:txBody>
      </p:sp>
      <p:sp>
        <p:nvSpPr>
          <p:cNvPr id="7" name="object 7"/>
          <p:cNvSpPr txBox="1"/>
          <p:nvPr/>
        </p:nvSpPr>
        <p:spPr>
          <a:xfrm>
            <a:off x="3710509" y="6356603"/>
            <a:ext cx="5891530" cy="452120"/>
          </a:xfrm>
          <a:prstGeom prst="rect">
            <a:avLst/>
          </a:prstGeom>
        </p:spPr>
        <p:txBody>
          <a:bodyPr vert="horz" wrap="square" lIns="0" tIns="12700" rIns="0" bIns="0" rtlCol="0">
            <a:spAutoFit/>
          </a:bodyPr>
          <a:lstStyle/>
          <a:p>
            <a:pPr marL="12700" marR="5080">
              <a:spcBef>
                <a:spcPts val="100"/>
              </a:spcBef>
            </a:pPr>
            <a:r>
              <a:rPr sz="1400" spc="-5" dirty="0">
                <a:solidFill>
                  <a:prstClr val="black"/>
                </a:solidFill>
                <a:latin typeface="Calibri"/>
                <a:cs typeface="Calibri"/>
              </a:rPr>
              <a:t>“COVID-19</a:t>
            </a:r>
            <a:r>
              <a:rPr sz="1400" spc="5" dirty="0">
                <a:solidFill>
                  <a:prstClr val="black"/>
                </a:solidFill>
                <a:latin typeface="Calibri"/>
                <a:cs typeface="Calibri"/>
              </a:rPr>
              <a:t> </a:t>
            </a:r>
            <a:r>
              <a:rPr sz="1400" dirty="0">
                <a:solidFill>
                  <a:prstClr val="black"/>
                </a:solidFill>
                <a:latin typeface="Calibri"/>
                <a:cs typeface="Calibri"/>
              </a:rPr>
              <a:t>Liability</a:t>
            </a:r>
            <a:r>
              <a:rPr sz="1400" spc="5" dirty="0">
                <a:solidFill>
                  <a:prstClr val="black"/>
                </a:solidFill>
                <a:latin typeface="Calibri"/>
                <a:cs typeface="Calibri"/>
              </a:rPr>
              <a:t> </a:t>
            </a:r>
            <a:r>
              <a:rPr sz="1400" spc="-5" dirty="0">
                <a:solidFill>
                  <a:prstClr val="black"/>
                </a:solidFill>
                <a:latin typeface="Calibri"/>
                <a:cs typeface="Calibri"/>
              </a:rPr>
              <a:t>Shields:</a:t>
            </a:r>
            <a:r>
              <a:rPr sz="1400" spc="5" dirty="0">
                <a:solidFill>
                  <a:prstClr val="black"/>
                </a:solidFill>
                <a:latin typeface="Calibri"/>
                <a:cs typeface="Calibri"/>
              </a:rPr>
              <a:t> </a:t>
            </a:r>
            <a:r>
              <a:rPr sz="1400" spc="-30" dirty="0">
                <a:solidFill>
                  <a:prstClr val="black"/>
                </a:solidFill>
                <a:latin typeface="Calibri"/>
                <a:cs typeface="Calibri"/>
              </a:rPr>
              <a:t>Today’s</a:t>
            </a:r>
            <a:r>
              <a:rPr sz="1400" spc="5" dirty="0">
                <a:solidFill>
                  <a:prstClr val="black"/>
                </a:solidFill>
                <a:latin typeface="Calibri"/>
                <a:cs typeface="Calibri"/>
              </a:rPr>
              <a:t> </a:t>
            </a:r>
            <a:r>
              <a:rPr sz="1400" spc="-5" dirty="0">
                <a:solidFill>
                  <a:prstClr val="black"/>
                </a:solidFill>
                <a:latin typeface="Calibri"/>
                <a:cs typeface="Calibri"/>
              </a:rPr>
              <a:t>Legislative</a:t>
            </a:r>
            <a:r>
              <a:rPr sz="1400" spc="5" dirty="0">
                <a:solidFill>
                  <a:prstClr val="black"/>
                </a:solidFill>
                <a:latin typeface="Calibri"/>
                <a:cs typeface="Calibri"/>
              </a:rPr>
              <a:t> </a:t>
            </a:r>
            <a:r>
              <a:rPr sz="1400" spc="-20" dirty="0">
                <a:solidFill>
                  <a:prstClr val="black"/>
                </a:solidFill>
                <a:latin typeface="Calibri"/>
                <a:cs typeface="Calibri"/>
              </a:rPr>
              <a:t>Trend,</a:t>
            </a:r>
            <a:r>
              <a:rPr sz="1400" spc="5" dirty="0">
                <a:solidFill>
                  <a:prstClr val="black"/>
                </a:solidFill>
                <a:latin typeface="Calibri"/>
                <a:cs typeface="Calibri"/>
              </a:rPr>
              <a:t> </a:t>
            </a:r>
            <a:r>
              <a:rPr sz="1400" spc="-25" dirty="0">
                <a:solidFill>
                  <a:prstClr val="black"/>
                </a:solidFill>
                <a:latin typeface="Calibri"/>
                <a:cs typeface="Calibri"/>
              </a:rPr>
              <a:t>Tomorrow’s</a:t>
            </a:r>
            <a:r>
              <a:rPr sz="1400" spc="5" dirty="0">
                <a:solidFill>
                  <a:prstClr val="black"/>
                </a:solidFill>
                <a:latin typeface="Calibri"/>
                <a:cs typeface="Calibri"/>
              </a:rPr>
              <a:t> </a:t>
            </a:r>
            <a:r>
              <a:rPr sz="1400" spc="-10" dirty="0">
                <a:solidFill>
                  <a:prstClr val="black"/>
                </a:solidFill>
                <a:latin typeface="Calibri"/>
                <a:cs typeface="Calibri"/>
              </a:rPr>
              <a:t>Legal</a:t>
            </a:r>
            <a:r>
              <a:rPr sz="1400" spc="5" dirty="0">
                <a:solidFill>
                  <a:prstClr val="black"/>
                </a:solidFill>
                <a:latin typeface="Calibri"/>
                <a:cs typeface="Calibri"/>
              </a:rPr>
              <a:t> </a:t>
            </a:r>
            <a:r>
              <a:rPr sz="1400" spc="-20" dirty="0">
                <a:solidFill>
                  <a:prstClr val="black"/>
                </a:solidFill>
                <a:latin typeface="Calibri"/>
                <a:cs typeface="Calibri"/>
              </a:rPr>
              <a:t>Defense,” </a:t>
            </a:r>
            <a:r>
              <a:rPr sz="1400" spc="-300" dirty="0">
                <a:solidFill>
                  <a:prstClr val="black"/>
                </a:solidFill>
                <a:latin typeface="Calibri"/>
                <a:cs typeface="Calibri"/>
              </a:rPr>
              <a:t> </a:t>
            </a:r>
            <a:r>
              <a:rPr sz="1400" spc="-5" dirty="0">
                <a:solidFill>
                  <a:prstClr val="black"/>
                </a:solidFill>
                <a:latin typeface="Calibri"/>
                <a:cs typeface="Calibri"/>
              </a:rPr>
              <a:t>seyfarth.com,</a:t>
            </a:r>
            <a:r>
              <a:rPr sz="1400" spc="-10" dirty="0">
                <a:solidFill>
                  <a:prstClr val="black"/>
                </a:solidFill>
                <a:latin typeface="Calibri"/>
                <a:cs typeface="Calibri"/>
              </a:rPr>
              <a:t> March</a:t>
            </a:r>
            <a:r>
              <a:rPr sz="1400" spc="-5" dirty="0">
                <a:solidFill>
                  <a:prstClr val="black"/>
                </a:solidFill>
                <a:latin typeface="Calibri"/>
                <a:cs typeface="Calibri"/>
              </a:rPr>
              <a:t> </a:t>
            </a:r>
            <a:r>
              <a:rPr sz="1400" dirty="0">
                <a:solidFill>
                  <a:prstClr val="black"/>
                </a:solidFill>
                <a:latin typeface="Calibri"/>
                <a:cs typeface="Calibri"/>
              </a:rPr>
              <a:t>2021.</a:t>
            </a:r>
            <a:endParaRPr sz="1400">
              <a:solidFill>
                <a:prstClr val="black"/>
              </a:solidFill>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COVID-19 Claims in South Carolina</a:t>
            </a:r>
          </a:p>
        </p:txBody>
      </p:sp>
      <p:sp>
        <p:nvSpPr>
          <p:cNvPr id="4" name="Subtitle 3"/>
          <p:cNvSpPr>
            <a:spLocks noGrp="1"/>
          </p:cNvSpPr>
          <p:nvPr>
            <p:ph type="subTitle" idx="1"/>
          </p:nvPr>
        </p:nvSpPr>
        <p:spPr/>
        <p:txBody>
          <a:bodyPr/>
          <a:lstStyle/>
          <a:p>
            <a:r>
              <a:rPr lang="en-US" dirty="0"/>
              <a:t>Vernon F. Dunbar | MGC Greenville</a:t>
            </a:r>
          </a:p>
          <a:p>
            <a:endParaRPr lang="en-US" dirty="0"/>
          </a:p>
          <a:p>
            <a:endParaRPr lang="en-US" dirty="0"/>
          </a:p>
        </p:txBody>
      </p:sp>
    </p:spTree>
    <p:extLst>
      <p:ext uri="{BB962C8B-B14F-4D97-AF65-F5344CB8AC3E}">
        <p14:creationId xmlns:p14="http://schemas.microsoft.com/office/powerpoint/2010/main" val="222126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and Theories of Compensability</a:t>
            </a:r>
            <a:endParaRPr lang="en-US" dirty="0"/>
          </a:p>
        </p:txBody>
      </p:sp>
      <p:sp>
        <p:nvSpPr>
          <p:cNvPr id="3" name="Text Placeholder 2"/>
          <p:cNvSpPr>
            <a:spLocks noGrp="1"/>
          </p:cNvSpPr>
          <p:nvPr>
            <p:ph type="body" sz="quarter" idx="1"/>
          </p:nvPr>
        </p:nvSpPr>
        <p:spPr/>
        <p:txBody>
          <a:bodyPr>
            <a:normAutofit lnSpcReduction="10000"/>
          </a:bodyPr>
          <a:lstStyle/>
          <a:p>
            <a:r>
              <a:rPr lang="en-US" dirty="0"/>
              <a:t>What is COVID-19?</a:t>
            </a:r>
          </a:p>
          <a:p>
            <a:pPr lvl="1"/>
            <a:r>
              <a:rPr lang="en-US" dirty="0"/>
              <a:t>A mild to severe respiratory illness that is caused by a coronavirus; is transmitted chiefly by contact with infectious material (such as respiratory droplets) or with objects or surfaces contaminated by the causative virus; and is characterized especially by fever, cough and shortness of breath and may progress to pneumonia and respiratory failure. (CDC Website)</a:t>
            </a:r>
          </a:p>
          <a:p>
            <a:r>
              <a:rPr lang="en-US" dirty="0"/>
              <a:t>Theories of compensability include pursuing benefits under the </a:t>
            </a:r>
            <a:r>
              <a:rPr lang="en-US" b="1" dirty="0"/>
              <a:t>occupational disease statute </a:t>
            </a:r>
            <a:r>
              <a:rPr lang="en-US" dirty="0"/>
              <a:t>(S.C. Code 42-11-10) or </a:t>
            </a:r>
            <a:r>
              <a:rPr lang="en-US" b="1" dirty="0"/>
              <a:t>injury by accident theory </a:t>
            </a:r>
            <a:r>
              <a:rPr lang="en-US" dirty="0"/>
              <a:t>(S.C. Code 42-1-160), and case law suggests that both are one and the same.</a:t>
            </a:r>
          </a:p>
        </p:txBody>
      </p:sp>
    </p:spTree>
    <p:extLst>
      <p:ext uri="{BB962C8B-B14F-4D97-AF65-F5344CB8AC3E}">
        <p14:creationId xmlns:p14="http://schemas.microsoft.com/office/powerpoint/2010/main" val="51152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223"/>
            <a:ext cx="9144000" cy="6857777"/>
          </a:xfrm>
          <a:prstGeom prst="rect">
            <a:avLst/>
          </a:prstGeom>
        </p:spPr>
      </p:pic>
      <p:sp>
        <p:nvSpPr>
          <p:cNvPr id="3" name="object 3"/>
          <p:cNvSpPr txBox="1"/>
          <p:nvPr/>
        </p:nvSpPr>
        <p:spPr>
          <a:xfrm>
            <a:off x="1002760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2</a:t>
            </a:r>
            <a:endParaRPr sz="1200">
              <a:solidFill>
                <a:prstClr val="black"/>
              </a:solidFill>
              <a:latin typeface="Calibri"/>
              <a:cs typeface="Calibri"/>
            </a:endParaRPr>
          </a:p>
        </p:txBody>
      </p:sp>
      <p:pic>
        <p:nvPicPr>
          <p:cNvPr id="4" name="object 4"/>
          <p:cNvPicPr/>
          <p:nvPr/>
        </p:nvPicPr>
        <p:blipFill>
          <a:blip r:embed="rId3" cstate="print"/>
          <a:stretch>
            <a:fillRect/>
          </a:stretch>
        </p:blipFill>
        <p:spPr>
          <a:xfrm>
            <a:off x="3414792" y="2457056"/>
            <a:ext cx="7253206" cy="3589326"/>
          </a:xfrm>
          <a:prstGeom prst="rect">
            <a:avLst/>
          </a:prstGeom>
        </p:spPr>
      </p:pic>
      <p:sp>
        <p:nvSpPr>
          <p:cNvPr id="5" name="object 5"/>
          <p:cNvSpPr txBox="1">
            <a:spLocks noGrp="1"/>
          </p:cNvSpPr>
          <p:nvPr>
            <p:ph type="title"/>
          </p:nvPr>
        </p:nvSpPr>
        <p:spPr>
          <a:xfrm>
            <a:off x="4725763" y="805179"/>
            <a:ext cx="4957445" cy="635000"/>
          </a:xfrm>
          <a:prstGeom prst="rect">
            <a:avLst/>
          </a:prstGeom>
        </p:spPr>
        <p:txBody>
          <a:bodyPr vert="horz" wrap="square" lIns="0" tIns="12700" rIns="0" bIns="0" rtlCol="0">
            <a:spAutoFit/>
          </a:bodyPr>
          <a:lstStyle/>
          <a:p>
            <a:pPr marL="12700">
              <a:spcBef>
                <a:spcPts val="100"/>
              </a:spcBef>
            </a:pPr>
            <a:r>
              <a:rPr sz="4000" b="1" spc="-25" dirty="0">
                <a:solidFill>
                  <a:srgbClr val="000000"/>
                </a:solidFill>
              </a:rPr>
              <a:t>COVID</a:t>
            </a:r>
            <a:r>
              <a:rPr sz="4000" b="1" spc="-20" dirty="0">
                <a:solidFill>
                  <a:srgbClr val="000000"/>
                </a:solidFill>
              </a:rPr>
              <a:t> </a:t>
            </a:r>
            <a:r>
              <a:rPr sz="4000" b="1" spc="-5" dirty="0">
                <a:solidFill>
                  <a:srgbClr val="000000"/>
                </a:solidFill>
              </a:rPr>
              <a:t>Cases</a:t>
            </a:r>
            <a:r>
              <a:rPr sz="4000" b="1" spc="-20" dirty="0">
                <a:solidFill>
                  <a:srgbClr val="000000"/>
                </a:solidFill>
              </a:rPr>
              <a:t> </a:t>
            </a:r>
            <a:r>
              <a:rPr sz="4000" b="1" dirty="0">
                <a:solidFill>
                  <a:srgbClr val="000000"/>
                </a:solidFill>
              </a:rPr>
              <a:t>in</a:t>
            </a:r>
            <a:r>
              <a:rPr sz="4000" b="1" spc="-25" dirty="0">
                <a:solidFill>
                  <a:srgbClr val="000000"/>
                </a:solidFill>
              </a:rPr>
              <a:t> </a:t>
            </a:r>
            <a:r>
              <a:rPr sz="4000" b="1" dirty="0">
                <a:solidFill>
                  <a:srgbClr val="000000"/>
                </a:solidFill>
              </a:rPr>
              <a:t>the</a:t>
            </a:r>
            <a:r>
              <a:rPr sz="4000" b="1" spc="-25" dirty="0">
                <a:solidFill>
                  <a:srgbClr val="000000"/>
                </a:solidFill>
              </a:rPr>
              <a:t> </a:t>
            </a:r>
            <a:r>
              <a:rPr sz="4000" b="1" spc="-20" dirty="0">
                <a:solidFill>
                  <a:srgbClr val="000000"/>
                </a:solidFill>
              </a:rPr>
              <a:t>U.S.</a:t>
            </a:r>
            <a:endParaRPr sz="4000"/>
          </a:p>
        </p:txBody>
      </p:sp>
      <p:sp>
        <p:nvSpPr>
          <p:cNvPr id="6" name="object 6"/>
          <p:cNvSpPr txBox="1"/>
          <p:nvPr/>
        </p:nvSpPr>
        <p:spPr>
          <a:xfrm>
            <a:off x="3648302" y="6193028"/>
            <a:ext cx="3967479" cy="299720"/>
          </a:xfrm>
          <a:prstGeom prst="rect">
            <a:avLst/>
          </a:prstGeom>
        </p:spPr>
        <p:txBody>
          <a:bodyPr vert="horz" wrap="square" lIns="0" tIns="12700" rIns="0" bIns="0" rtlCol="0">
            <a:spAutoFit/>
          </a:bodyPr>
          <a:lstStyle/>
          <a:p>
            <a:pPr marL="12700">
              <a:spcBef>
                <a:spcPts val="100"/>
              </a:spcBef>
            </a:pPr>
            <a:r>
              <a:rPr spc="-5" dirty="0">
                <a:solidFill>
                  <a:prstClr val="black"/>
                </a:solidFill>
                <a:latin typeface="Calibri"/>
                <a:cs typeface="Calibri"/>
              </a:rPr>
              <a:t>Source:</a:t>
            </a:r>
            <a:r>
              <a:rPr dirty="0">
                <a:solidFill>
                  <a:prstClr val="black"/>
                </a:solidFill>
                <a:latin typeface="Calibri"/>
                <a:cs typeface="Calibri"/>
              </a:rPr>
              <a:t> CDC</a:t>
            </a:r>
            <a:r>
              <a:rPr spc="-5" dirty="0">
                <a:solidFill>
                  <a:prstClr val="black"/>
                </a:solidFill>
                <a:latin typeface="Calibri"/>
                <a:cs typeface="Calibri"/>
              </a:rPr>
              <a:t> </a:t>
            </a:r>
            <a:r>
              <a:rPr spc="-10" dirty="0">
                <a:solidFill>
                  <a:prstClr val="black"/>
                </a:solidFill>
                <a:latin typeface="Calibri"/>
                <a:cs typeface="Calibri"/>
              </a:rPr>
              <a:t>COVID</a:t>
            </a:r>
            <a:r>
              <a:rPr dirty="0">
                <a:solidFill>
                  <a:prstClr val="black"/>
                </a:solidFill>
                <a:latin typeface="Calibri"/>
                <a:cs typeface="Calibri"/>
              </a:rPr>
              <a:t> </a:t>
            </a:r>
            <a:r>
              <a:rPr spc="-10" dirty="0">
                <a:solidFill>
                  <a:prstClr val="black"/>
                </a:solidFill>
                <a:latin typeface="Calibri"/>
                <a:cs typeface="Calibri"/>
              </a:rPr>
              <a:t>Data</a:t>
            </a:r>
            <a:r>
              <a:rPr spc="-5" dirty="0">
                <a:solidFill>
                  <a:prstClr val="black"/>
                </a:solidFill>
                <a:latin typeface="Calibri"/>
                <a:cs typeface="Calibri"/>
              </a:rPr>
              <a:t> </a:t>
            </a:r>
            <a:r>
              <a:rPr spc="-50" dirty="0">
                <a:solidFill>
                  <a:prstClr val="black"/>
                </a:solidFill>
                <a:latin typeface="Calibri"/>
                <a:cs typeface="Calibri"/>
              </a:rPr>
              <a:t>Tracker,</a:t>
            </a:r>
            <a:r>
              <a:rPr spc="-5" dirty="0">
                <a:solidFill>
                  <a:prstClr val="black"/>
                </a:solidFill>
                <a:latin typeface="Calibri"/>
                <a:cs typeface="Calibri"/>
              </a:rPr>
              <a:t> July</a:t>
            </a:r>
            <a:r>
              <a:rPr spc="-10" dirty="0">
                <a:solidFill>
                  <a:prstClr val="black"/>
                </a:solidFill>
                <a:latin typeface="Calibri"/>
                <a:cs typeface="Calibri"/>
              </a:rPr>
              <a:t> </a:t>
            </a:r>
            <a:r>
              <a:rPr dirty="0">
                <a:solidFill>
                  <a:prstClr val="black"/>
                </a:solidFill>
                <a:latin typeface="Calibri"/>
                <a:cs typeface="Calibri"/>
              </a:rPr>
              <a:t>2021</a:t>
            </a:r>
            <a:endParaRPr>
              <a:solidFill>
                <a:prstClr val="black"/>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Disease Claims</a:t>
            </a:r>
            <a:endParaRPr lang="en-US" sz="3600" dirty="0"/>
          </a:p>
        </p:txBody>
      </p:sp>
      <p:sp>
        <p:nvSpPr>
          <p:cNvPr id="4" name="Text Placeholder 3"/>
          <p:cNvSpPr>
            <a:spLocks noGrp="1"/>
          </p:cNvSpPr>
          <p:nvPr>
            <p:ph type="body" sz="quarter" idx="1"/>
          </p:nvPr>
        </p:nvSpPr>
        <p:spPr/>
        <p:txBody>
          <a:bodyPr>
            <a:normAutofit fontScale="92500" lnSpcReduction="20000"/>
          </a:bodyPr>
          <a:lstStyle/>
          <a:p>
            <a:r>
              <a:rPr lang="en-US" dirty="0"/>
              <a:t>South Carolina does not have enumerated conditions which constitute occupational diseases</a:t>
            </a:r>
          </a:p>
          <a:p>
            <a:r>
              <a:rPr lang="en-US" dirty="0"/>
              <a:t>42-11-10(A) defines “occupational disease” as “a disease arising out of and in the course of employment that is due to hazards in excess of those ordinarily incident to employment and is peculiar to the occupation in which the employee is engaged.”  </a:t>
            </a:r>
          </a:p>
          <a:p>
            <a:r>
              <a:rPr lang="en-US" dirty="0"/>
              <a:t>A disease is considered an occupational disease </a:t>
            </a:r>
            <a:r>
              <a:rPr lang="en-US" b="1" i="1" dirty="0"/>
              <a:t>only</a:t>
            </a:r>
            <a:r>
              <a:rPr lang="en-US" dirty="0"/>
              <a:t> if </a:t>
            </a:r>
            <a:r>
              <a:rPr lang="en-US" b="1" dirty="0"/>
              <a:t>caused by a hazard recognized as peculiar to a particular trade, process, occupation or employment as a direct result of continuous exposure to the normal working conditions </a:t>
            </a:r>
            <a:r>
              <a:rPr lang="en-US" dirty="0"/>
              <a:t>of that particular trade, process, occupation or employment.  </a:t>
            </a:r>
          </a:p>
        </p:txBody>
      </p:sp>
    </p:spTree>
    <p:extLst>
      <p:ext uri="{BB962C8B-B14F-4D97-AF65-F5344CB8AC3E}">
        <p14:creationId xmlns:p14="http://schemas.microsoft.com/office/powerpoint/2010/main" val="87681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Occupational Disease Claims</a:t>
            </a:r>
          </a:p>
        </p:txBody>
      </p:sp>
      <p:sp>
        <p:nvSpPr>
          <p:cNvPr id="4" name="Text Placeholder 3"/>
          <p:cNvSpPr>
            <a:spLocks noGrp="1"/>
          </p:cNvSpPr>
          <p:nvPr>
            <p:ph type="body" sz="quarter" idx="1"/>
          </p:nvPr>
        </p:nvSpPr>
        <p:spPr/>
        <p:txBody>
          <a:bodyPr/>
          <a:lstStyle/>
          <a:p>
            <a:r>
              <a:rPr lang="en-US" dirty="0"/>
              <a:t>Burden of Proof</a:t>
            </a:r>
          </a:p>
          <a:p>
            <a:pPr lvl="1"/>
            <a:r>
              <a:rPr lang="en-US" dirty="0"/>
              <a:t>Employee must prove by a preponderance of the evidence that the occupational disease arose directly and naturally from exposure in this State to the hazards peculiar to the particular employment</a:t>
            </a:r>
          </a:p>
        </p:txBody>
      </p:sp>
    </p:spTree>
    <p:extLst>
      <p:ext uri="{BB962C8B-B14F-4D97-AF65-F5344CB8AC3E}">
        <p14:creationId xmlns:p14="http://schemas.microsoft.com/office/powerpoint/2010/main" val="30542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Disease: </a:t>
            </a:r>
            <a:r>
              <a:rPr lang="en-US" sz="3600" dirty="0"/>
              <a:t>What it is Not</a:t>
            </a:r>
            <a:br>
              <a:rPr lang="en-US" sz="3600" dirty="0"/>
            </a:br>
            <a:r>
              <a:rPr lang="en-US" sz="3600" dirty="0"/>
              <a:t>(Section 42-11-10(B))</a:t>
            </a:r>
          </a:p>
        </p:txBody>
      </p:sp>
      <p:sp>
        <p:nvSpPr>
          <p:cNvPr id="4" name="Text Placeholder 3"/>
          <p:cNvSpPr>
            <a:spLocks noGrp="1"/>
          </p:cNvSpPr>
          <p:nvPr>
            <p:ph type="body" sz="quarter" idx="1"/>
          </p:nvPr>
        </p:nvSpPr>
        <p:spPr/>
        <p:txBody>
          <a:bodyPr/>
          <a:lstStyle/>
          <a:p>
            <a:r>
              <a:rPr lang="en-US" dirty="0"/>
              <a:t>No disease is considered an occupational disease when it:</a:t>
            </a:r>
          </a:p>
          <a:p>
            <a:pPr lvl="1"/>
            <a:r>
              <a:rPr lang="en-US" dirty="0"/>
              <a:t>Does not result directly and naturally from exposure in this State to the hazards peculiar to the particular employment;</a:t>
            </a:r>
          </a:p>
          <a:p>
            <a:pPr lvl="1"/>
            <a:r>
              <a:rPr lang="en-US" dirty="0"/>
              <a:t>Results from exposure to outside climactic conditions;</a:t>
            </a:r>
          </a:p>
          <a:p>
            <a:pPr lvl="1"/>
            <a:r>
              <a:rPr lang="en-US" b="1" dirty="0"/>
              <a:t>Is a contagious disease resulting from exposure to fellow employees or from a hazard to which the workman would have been </a:t>
            </a:r>
            <a:r>
              <a:rPr lang="en-US" b="1" u="sng" dirty="0"/>
              <a:t>equally</a:t>
            </a:r>
            <a:r>
              <a:rPr lang="en-US" b="1" dirty="0"/>
              <a:t> </a:t>
            </a:r>
            <a:r>
              <a:rPr lang="en-US" b="1" u="sng" dirty="0"/>
              <a:t>exposed</a:t>
            </a:r>
            <a:r>
              <a:rPr lang="en-US" b="1" dirty="0"/>
              <a:t> outside of his employment.</a:t>
            </a:r>
          </a:p>
        </p:txBody>
      </p:sp>
    </p:spTree>
    <p:extLst>
      <p:ext uri="{BB962C8B-B14F-4D97-AF65-F5344CB8AC3E}">
        <p14:creationId xmlns:p14="http://schemas.microsoft.com/office/powerpoint/2010/main" val="420069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 Prove an Occupational Disease</a:t>
            </a:r>
            <a:endParaRPr lang="en-US" dirty="0"/>
          </a:p>
        </p:txBody>
      </p:sp>
      <p:sp>
        <p:nvSpPr>
          <p:cNvPr id="4" name="Text Placeholder 3"/>
          <p:cNvSpPr>
            <a:spLocks noGrp="1"/>
          </p:cNvSpPr>
          <p:nvPr>
            <p:ph type="body" sz="quarter" idx="1"/>
          </p:nvPr>
        </p:nvSpPr>
        <p:spPr/>
        <p:txBody>
          <a:bodyPr>
            <a:normAutofit fontScale="92500" lnSpcReduction="10000"/>
          </a:bodyPr>
          <a:lstStyle/>
          <a:p>
            <a:r>
              <a:rPr lang="en-US" dirty="0"/>
              <a:t>All six elements must be established:</a:t>
            </a:r>
          </a:p>
          <a:p>
            <a:pPr marL="914400" lvl="1" indent="-457200">
              <a:buFont typeface="+mj-lt"/>
              <a:buAutoNum type="arabicPeriod"/>
            </a:pPr>
            <a:r>
              <a:rPr lang="en-US" dirty="0"/>
              <a:t>A disease;</a:t>
            </a:r>
          </a:p>
          <a:p>
            <a:pPr marL="914400" lvl="1" indent="-457200">
              <a:buFont typeface="+mj-lt"/>
              <a:buAutoNum type="arabicPeriod"/>
            </a:pPr>
            <a:r>
              <a:rPr lang="en-US" dirty="0"/>
              <a:t>The disease must arise out of and in the course of the claimant’s employment;</a:t>
            </a:r>
          </a:p>
          <a:p>
            <a:pPr marL="914400" lvl="1" indent="-457200">
              <a:buFont typeface="+mj-lt"/>
              <a:buAutoNum type="arabicPeriod"/>
            </a:pPr>
            <a:r>
              <a:rPr lang="en-US" dirty="0"/>
              <a:t>The disease must be due to hazards in excess of those hazards that are normally incidental to employment;</a:t>
            </a:r>
          </a:p>
          <a:p>
            <a:pPr marL="914400" lvl="1" indent="-457200">
              <a:buFont typeface="+mj-lt"/>
              <a:buAutoNum type="arabicPeriod"/>
            </a:pPr>
            <a:r>
              <a:rPr lang="en-US" dirty="0"/>
              <a:t>The disease must be peculiar to the occupation in which claimant was engaged;</a:t>
            </a:r>
          </a:p>
          <a:p>
            <a:pPr marL="914400" lvl="1" indent="-457200">
              <a:buFont typeface="+mj-lt"/>
              <a:buAutoNum type="arabicPeriod"/>
            </a:pPr>
            <a:r>
              <a:rPr lang="en-US" dirty="0"/>
              <a:t>The hazard causing the disease must be one recognized as peculiar to a particular trade, process, occupation or employment; and </a:t>
            </a:r>
          </a:p>
          <a:p>
            <a:pPr marL="914400" lvl="1" indent="-457200">
              <a:buFont typeface="+mj-lt"/>
              <a:buAutoNum type="arabicPeriod"/>
            </a:pPr>
            <a:r>
              <a:rPr lang="en-US" dirty="0"/>
              <a:t>The disease must directly result from the claimant’s continuous exposure to the normal working conditions of the particular trade, process, occupation or employment.</a:t>
            </a:r>
          </a:p>
          <a:p>
            <a:endParaRPr lang="en-US" dirty="0"/>
          </a:p>
        </p:txBody>
      </p:sp>
    </p:spTree>
    <p:extLst>
      <p:ext uri="{BB962C8B-B14F-4D97-AF65-F5344CB8AC3E}">
        <p14:creationId xmlns:p14="http://schemas.microsoft.com/office/powerpoint/2010/main" val="409282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Compensability of Occupational Diseases</a:t>
            </a:r>
          </a:p>
        </p:txBody>
      </p:sp>
      <p:sp>
        <p:nvSpPr>
          <p:cNvPr id="4" name="Text Placeholder 3"/>
          <p:cNvSpPr>
            <a:spLocks noGrp="1"/>
          </p:cNvSpPr>
          <p:nvPr>
            <p:ph type="body" sz="quarter" idx="1"/>
          </p:nvPr>
        </p:nvSpPr>
        <p:spPr/>
        <p:txBody>
          <a:bodyPr>
            <a:normAutofit fontScale="77500" lnSpcReduction="20000"/>
          </a:bodyPr>
          <a:lstStyle/>
          <a:p>
            <a:r>
              <a:rPr lang="en-US" i="1" dirty="0"/>
              <a:t>Fox v. Newberry </a:t>
            </a:r>
            <a:r>
              <a:rPr lang="en-US" i="1" dirty="0" err="1"/>
              <a:t>Cty</a:t>
            </a:r>
            <a:r>
              <a:rPr lang="en-US" i="1" dirty="0"/>
              <a:t>. </a:t>
            </a:r>
            <a:r>
              <a:rPr lang="en-US" i="1" dirty="0" err="1"/>
              <a:t>Mem’l</a:t>
            </a:r>
            <a:r>
              <a:rPr lang="en-US" i="1" dirty="0"/>
              <a:t> Hosp.</a:t>
            </a:r>
            <a:r>
              <a:rPr lang="en-US" dirty="0"/>
              <a:t>:</a:t>
            </a:r>
            <a:r>
              <a:rPr lang="en-US" i="1" dirty="0"/>
              <a:t> </a:t>
            </a:r>
            <a:r>
              <a:rPr lang="en-US" dirty="0"/>
              <a:t>316 S.C. 537 (Ct. App. 1994) and 319 S.C. 278, 461 S.E.2d 392 (1995). SC Supreme Court Remanded case to Commission to make additional findings of fact.</a:t>
            </a:r>
          </a:p>
          <a:p>
            <a:pPr lvl="1"/>
            <a:r>
              <a:rPr lang="en-US" dirty="0"/>
              <a:t>The evidence in the case demonstrated a nurse frequently came into contact with patients who had the disease (herpetic whitlow), which was commonly manifested in the summertime through fever blisters. </a:t>
            </a:r>
          </a:p>
          <a:p>
            <a:pPr lvl="1"/>
            <a:r>
              <a:rPr lang="en-US" dirty="0"/>
              <a:t>The Court noted: [A] claimant must prove all six elements, by a </a:t>
            </a:r>
            <a:r>
              <a:rPr lang="en-US" b="1" dirty="0"/>
              <a:t>preponderance of the evidence</a:t>
            </a:r>
            <a:r>
              <a:rPr lang="en-US" dirty="0"/>
              <a:t>, to recover benefits for contraction of an occupational disease. The Court provided clarification on how to establish elements 3-6:</a:t>
            </a:r>
          </a:p>
          <a:p>
            <a:pPr marL="914400" lvl="2" indent="0">
              <a:buNone/>
            </a:pPr>
            <a:r>
              <a:rPr lang="en-US" dirty="0"/>
              <a:t>3. The disease must be due to hazards in excess of those hazards that are normally incidental to employment;</a:t>
            </a:r>
          </a:p>
          <a:p>
            <a:pPr marL="914400" lvl="2" indent="0">
              <a:buNone/>
            </a:pPr>
            <a:r>
              <a:rPr lang="en-US" dirty="0"/>
              <a:t>4. The disease must be peculiar to the occupation in which claimant was engaged;</a:t>
            </a:r>
          </a:p>
          <a:p>
            <a:pPr marL="914400" lvl="2" indent="0">
              <a:buNone/>
            </a:pPr>
            <a:r>
              <a:rPr lang="en-US" dirty="0"/>
              <a:t>5. The hazard causing the disease must be one recognized as peculiar to a particular trade, process, occupation or employment; and </a:t>
            </a:r>
          </a:p>
          <a:p>
            <a:pPr marL="914400" lvl="2" indent="0">
              <a:buNone/>
            </a:pPr>
            <a:r>
              <a:rPr lang="en-US" dirty="0"/>
              <a:t>6. The disease must directly result from the claimant’s continuous exposure to the normal working conditions of the particular trade, process, occupation or employment.</a:t>
            </a:r>
          </a:p>
        </p:txBody>
      </p:sp>
    </p:spTree>
    <p:extLst>
      <p:ext uri="{BB962C8B-B14F-4D97-AF65-F5344CB8AC3E}">
        <p14:creationId xmlns:p14="http://schemas.microsoft.com/office/powerpoint/2010/main" val="29572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Fox v. Newberry </a:t>
            </a:r>
            <a:r>
              <a:rPr lang="en-US" i="1" dirty="0" err="1"/>
              <a:t>Cty</a:t>
            </a:r>
            <a:r>
              <a:rPr lang="en-US" i="1" dirty="0"/>
              <a:t>. </a:t>
            </a:r>
            <a:r>
              <a:rPr lang="en-US" i="1" dirty="0" err="1"/>
              <a:t>Mem’l</a:t>
            </a:r>
            <a:r>
              <a:rPr lang="en-US" i="1" dirty="0"/>
              <a:t> Hosp.</a:t>
            </a:r>
            <a:endParaRPr lang="en-US" dirty="0"/>
          </a:p>
        </p:txBody>
      </p:sp>
      <p:sp>
        <p:nvSpPr>
          <p:cNvPr id="4" name="Text Placeholder 3"/>
          <p:cNvSpPr>
            <a:spLocks noGrp="1"/>
          </p:cNvSpPr>
          <p:nvPr>
            <p:ph type="body" sz="quarter" idx="1"/>
          </p:nvPr>
        </p:nvSpPr>
        <p:spPr/>
        <p:txBody>
          <a:bodyPr/>
          <a:lstStyle/>
          <a:p>
            <a:pPr marL="0" indent="0">
              <a:buNone/>
            </a:pPr>
            <a:r>
              <a:rPr lang="en-US" dirty="0"/>
              <a:t>3. The disease must be due to hazards in excess of those hazards that are ordinarily incident to employment:</a:t>
            </a:r>
          </a:p>
          <a:p>
            <a:pPr lvl="1"/>
            <a:r>
              <a:rPr lang="en-US" dirty="0"/>
              <a:t>To do so, the evidence need only demonstrate that she was exposed to a </a:t>
            </a:r>
            <a:r>
              <a:rPr lang="en-US" b="1" dirty="0"/>
              <a:t>greater risk</a:t>
            </a:r>
            <a:r>
              <a:rPr lang="en-US" dirty="0"/>
              <a:t> by reason of her employment than the general public. </a:t>
            </a:r>
            <a:r>
              <a:rPr lang="en-US" i="1" dirty="0" err="1"/>
              <a:t>Sturkie</a:t>
            </a:r>
            <a:r>
              <a:rPr lang="en-US" i="1" dirty="0"/>
              <a:t> v. Ballenger Corp.</a:t>
            </a:r>
            <a:r>
              <a:rPr lang="en-US" dirty="0"/>
              <a:t>, 268 S.C. 536, 235 S.E.2d 120 (1977).</a:t>
            </a:r>
          </a:p>
          <a:p>
            <a:endParaRPr lang="en-US" dirty="0"/>
          </a:p>
          <a:p>
            <a:endParaRPr lang="en-US" dirty="0"/>
          </a:p>
        </p:txBody>
      </p:sp>
    </p:spTree>
    <p:extLst>
      <p:ext uri="{BB962C8B-B14F-4D97-AF65-F5344CB8AC3E}">
        <p14:creationId xmlns:p14="http://schemas.microsoft.com/office/powerpoint/2010/main" val="380380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Fox v. Newberry </a:t>
            </a:r>
            <a:r>
              <a:rPr lang="en-US" i="1" dirty="0" err="1"/>
              <a:t>Cty</a:t>
            </a:r>
            <a:r>
              <a:rPr lang="en-US" i="1" dirty="0"/>
              <a:t>. </a:t>
            </a:r>
            <a:r>
              <a:rPr lang="en-US" i="1" dirty="0" err="1"/>
              <a:t>Mem’l</a:t>
            </a:r>
            <a:r>
              <a:rPr lang="en-US" i="1" dirty="0"/>
              <a:t> Hosp.</a:t>
            </a:r>
            <a:endParaRPr lang="en-US" dirty="0"/>
          </a:p>
        </p:txBody>
      </p:sp>
      <p:sp>
        <p:nvSpPr>
          <p:cNvPr id="4" name="Text Placeholder 3"/>
          <p:cNvSpPr>
            <a:spLocks noGrp="1"/>
          </p:cNvSpPr>
          <p:nvPr>
            <p:ph type="body" sz="quarter" idx="1"/>
          </p:nvPr>
        </p:nvSpPr>
        <p:spPr/>
        <p:txBody>
          <a:bodyPr/>
          <a:lstStyle/>
          <a:p>
            <a:pPr marL="0" indent="0">
              <a:buNone/>
            </a:pPr>
            <a:r>
              <a:rPr lang="en-US" dirty="0"/>
              <a:t>4. The disease must be peculiar to the occupation in which the claimant was engaged:</a:t>
            </a:r>
          </a:p>
          <a:p>
            <a:pPr lvl="1"/>
            <a:r>
              <a:rPr lang="en-US" dirty="0"/>
              <a:t>The phrase "peculiar to the occupation" does not mean the disease "must either originate exclusively from or be unique to the particular kind of employment in which the employee is engaged," nor does it mean the disease "must be one not otherwise found among the general public." Mohasco, 289 S.C. at 138, 345 S.E.2d at 253. Instead, the claimant must only show the disease is "</a:t>
            </a:r>
            <a:r>
              <a:rPr lang="en-US" b="1" dirty="0"/>
              <a:t>either directly caused by, especially incident to, or the natural consequence of the work in question</a:t>
            </a:r>
            <a:r>
              <a:rPr lang="en-US" dirty="0"/>
              <a:t>." Id.</a:t>
            </a:r>
          </a:p>
          <a:p>
            <a:endParaRPr lang="en-US" dirty="0"/>
          </a:p>
        </p:txBody>
      </p:sp>
    </p:spTree>
    <p:extLst>
      <p:ext uri="{BB962C8B-B14F-4D97-AF65-F5344CB8AC3E}">
        <p14:creationId xmlns:p14="http://schemas.microsoft.com/office/powerpoint/2010/main" val="306045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Fox v. Newberry </a:t>
            </a:r>
            <a:r>
              <a:rPr lang="en-US" i="1" dirty="0" err="1"/>
              <a:t>Cty</a:t>
            </a:r>
            <a:r>
              <a:rPr lang="en-US" i="1" dirty="0"/>
              <a:t>. </a:t>
            </a:r>
            <a:r>
              <a:rPr lang="en-US" i="1" dirty="0" err="1"/>
              <a:t>Mem’l</a:t>
            </a:r>
            <a:r>
              <a:rPr lang="en-US" i="1" dirty="0"/>
              <a:t> Hosp.</a:t>
            </a:r>
            <a:endParaRPr lang="en-US" dirty="0"/>
          </a:p>
        </p:txBody>
      </p:sp>
      <p:sp>
        <p:nvSpPr>
          <p:cNvPr id="4" name="Text Placeholder 3"/>
          <p:cNvSpPr>
            <a:spLocks noGrp="1"/>
          </p:cNvSpPr>
          <p:nvPr>
            <p:ph type="body" sz="quarter" idx="1"/>
          </p:nvPr>
        </p:nvSpPr>
        <p:spPr/>
        <p:txBody>
          <a:bodyPr>
            <a:normAutofit/>
          </a:bodyPr>
          <a:lstStyle/>
          <a:p>
            <a:pPr marL="0" indent="0">
              <a:buNone/>
            </a:pPr>
            <a:r>
              <a:rPr lang="en-US" dirty="0"/>
              <a:t>5. The hazard causing the disease must be one recognized as peculiar to a particular trade, process, occupation or employment; and</a:t>
            </a:r>
          </a:p>
          <a:p>
            <a:pPr lvl="1"/>
            <a:r>
              <a:rPr lang="en-US" dirty="0"/>
              <a:t>In </a:t>
            </a:r>
            <a:r>
              <a:rPr lang="en-US" i="1" dirty="0"/>
              <a:t>Fox</a:t>
            </a:r>
            <a:r>
              <a:rPr lang="en-US" dirty="0"/>
              <a:t>, proven that the disease was peculiar to the medical profession because of the </a:t>
            </a:r>
            <a:r>
              <a:rPr lang="en-US" b="1" dirty="0"/>
              <a:t>increased exposure to the virus</a:t>
            </a:r>
            <a:r>
              <a:rPr lang="en-US" dirty="0"/>
              <a:t>.</a:t>
            </a:r>
          </a:p>
          <a:p>
            <a:pPr lvl="2"/>
            <a:r>
              <a:rPr lang="en-US" dirty="0"/>
              <a:t>Proven by Claimant testimony: regularly in physical contact with patients having fever blisters.</a:t>
            </a:r>
          </a:p>
          <a:p>
            <a:pPr lvl="2"/>
            <a:r>
              <a:rPr lang="en-US" dirty="0"/>
              <a:t>Expert testimony: opining that herpetic whitlow is more common in the medical profession because of the greater risk of exposure and contact to herpetic lesions.</a:t>
            </a:r>
          </a:p>
          <a:p>
            <a:pPr lvl="2"/>
            <a:r>
              <a:rPr lang="en-US" dirty="0"/>
              <a:t>Expert testimony citing scholarly studies: the literature in medical journals reports herpetic whitlow is most common in the medical profession.</a:t>
            </a:r>
          </a:p>
          <a:p>
            <a:endParaRPr lang="en-US" dirty="0"/>
          </a:p>
        </p:txBody>
      </p:sp>
    </p:spTree>
    <p:extLst>
      <p:ext uri="{BB962C8B-B14F-4D97-AF65-F5344CB8AC3E}">
        <p14:creationId xmlns:p14="http://schemas.microsoft.com/office/powerpoint/2010/main" val="1838470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Fox v. Newberry </a:t>
            </a:r>
            <a:r>
              <a:rPr lang="en-US" i="1" dirty="0" err="1"/>
              <a:t>Cty</a:t>
            </a:r>
            <a:r>
              <a:rPr lang="en-US" i="1" dirty="0"/>
              <a:t>. </a:t>
            </a:r>
            <a:r>
              <a:rPr lang="en-US" i="1" dirty="0" err="1"/>
              <a:t>Mem’l</a:t>
            </a:r>
            <a:r>
              <a:rPr lang="en-US" i="1" dirty="0"/>
              <a:t> Hosp.</a:t>
            </a:r>
            <a:endParaRPr lang="en-US" sz="3600" dirty="0"/>
          </a:p>
        </p:txBody>
      </p:sp>
      <p:sp>
        <p:nvSpPr>
          <p:cNvPr id="4" name="Text Placeholder 3"/>
          <p:cNvSpPr>
            <a:spLocks noGrp="1"/>
          </p:cNvSpPr>
          <p:nvPr>
            <p:ph type="body" sz="quarter" idx="1"/>
          </p:nvPr>
        </p:nvSpPr>
        <p:spPr/>
        <p:txBody>
          <a:bodyPr/>
          <a:lstStyle/>
          <a:p>
            <a:pPr marL="0" indent="0">
              <a:buNone/>
            </a:pPr>
            <a:r>
              <a:rPr lang="en-US" dirty="0"/>
              <a:t>6. The disease must directly result from the claimant's continuous exposure to the normal working conditions of the particular trade, process, occupation or employment.</a:t>
            </a:r>
          </a:p>
          <a:p>
            <a:pPr lvl="1"/>
            <a:r>
              <a:rPr lang="en-US" dirty="0"/>
              <a:t>In </a:t>
            </a:r>
            <a:r>
              <a:rPr lang="en-US" i="1" dirty="0"/>
              <a:t>Fox</a:t>
            </a:r>
            <a:r>
              <a:rPr lang="en-US" dirty="0"/>
              <a:t>, proven by Claimant’s testimony that she came into contact with patients daily by taking their temperature; thermometer rests on Claimant’s lips; thermometer is handled by nurse.</a:t>
            </a:r>
          </a:p>
          <a:p>
            <a:endParaRPr lang="en-US" dirty="0"/>
          </a:p>
        </p:txBody>
      </p:sp>
    </p:spTree>
    <p:extLst>
      <p:ext uri="{BB962C8B-B14F-4D97-AF65-F5344CB8AC3E}">
        <p14:creationId xmlns:p14="http://schemas.microsoft.com/office/powerpoint/2010/main" val="2619616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Fox v. Newberry </a:t>
            </a:r>
            <a:r>
              <a:rPr lang="en-US" i="1" dirty="0" err="1"/>
              <a:t>Cty</a:t>
            </a:r>
            <a:r>
              <a:rPr lang="en-US" i="1" dirty="0"/>
              <a:t>. </a:t>
            </a:r>
            <a:r>
              <a:rPr lang="en-US" i="1" dirty="0" err="1"/>
              <a:t>Mem’l</a:t>
            </a:r>
            <a:r>
              <a:rPr lang="en-US" i="1" dirty="0"/>
              <a:t> Hosp.</a:t>
            </a:r>
            <a:r>
              <a:rPr lang="en-US" dirty="0"/>
              <a:t/>
            </a:r>
            <a:br>
              <a:rPr lang="en-US" dirty="0"/>
            </a:br>
            <a:r>
              <a:rPr lang="en-US" sz="3600" dirty="0"/>
              <a:t>Interesting Take-</a:t>
            </a:r>
            <a:r>
              <a:rPr lang="en-US" sz="3600" dirty="0" err="1"/>
              <a:t>Aways</a:t>
            </a:r>
            <a:r>
              <a:rPr lang="en-US" sz="3600" dirty="0"/>
              <a:t> Pertinent to COVID-19</a:t>
            </a:r>
            <a:endParaRPr lang="en-US" dirty="0"/>
          </a:p>
        </p:txBody>
      </p:sp>
      <p:sp>
        <p:nvSpPr>
          <p:cNvPr id="4" name="Text Placeholder 3"/>
          <p:cNvSpPr>
            <a:spLocks noGrp="1"/>
          </p:cNvSpPr>
          <p:nvPr>
            <p:ph type="body" sz="quarter" idx="1"/>
          </p:nvPr>
        </p:nvSpPr>
        <p:spPr/>
        <p:txBody>
          <a:bodyPr>
            <a:normAutofit fontScale="92500"/>
          </a:bodyPr>
          <a:lstStyle/>
          <a:p>
            <a:r>
              <a:rPr lang="en-US" b="1" dirty="0"/>
              <a:t>Note: </a:t>
            </a:r>
            <a:r>
              <a:rPr lang="en-US" dirty="0"/>
              <a:t>Defendants’ argument that disease transmitted through a one-time exposure, such as herpetic whitlow, was of a different character than previously-recognized occupational diseases, such as asbestos, silicosis and black lung, which result from gradual, continuous exposure, was discounted by the Court. </a:t>
            </a:r>
          </a:p>
          <a:p>
            <a:r>
              <a:rPr lang="en-US" dirty="0"/>
              <a:t>“The requirement that Claimant prove all six elements to prove an occupational disease compensable, protected workers’ compensation legislation from being used as a general health insurance plan.” </a:t>
            </a:r>
          </a:p>
          <a:p>
            <a:pPr lvl="1"/>
            <a:r>
              <a:rPr lang="en-US" b="1" dirty="0"/>
              <a:t>One-time exposure v. gradual/continuous exposure made no difference in terms of compensability if six elements proven</a:t>
            </a:r>
          </a:p>
          <a:p>
            <a:endParaRPr lang="en-US" dirty="0"/>
          </a:p>
        </p:txBody>
      </p:sp>
    </p:spTree>
    <p:extLst>
      <p:ext uri="{BB962C8B-B14F-4D97-AF65-F5344CB8AC3E}">
        <p14:creationId xmlns:p14="http://schemas.microsoft.com/office/powerpoint/2010/main" val="214012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37727" y="6439915"/>
            <a:ext cx="7203440" cy="197490"/>
          </a:xfrm>
          <a:prstGeom prst="rect">
            <a:avLst/>
          </a:prstGeom>
        </p:spPr>
        <p:txBody>
          <a:bodyPr vert="horz" wrap="square" lIns="0" tIns="12700" rIns="0" bIns="0" rtlCol="0">
            <a:spAutoFit/>
          </a:bodyPr>
          <a:lstStyle/>
          <a:p>
            <a:pPr marL="12700">
              <a:spcBef>
                <a:spcPts val="100"/>
              </a:spcBef>
            </a:pPr>
            <a:r>
              <a:rPr sz="1200" spc="-5" dirty="0">
                <a:solidFill>
                  <a:prstClr val="black"/>
                </a:solidFill>
                <a:latin typeface="Calibri"/>
                <a:cs typeface="Calibri"/>
              </a:rPr>
              <a:t>Source:</a:t>
            </a:r>
            <a:r>
              <a:rPr sz="1200" spc="15" dirty="0">
                <a:solidFill>
                  <a:prstClr val="black"/>
                </a:solidFill>
                <a:latin typeface="Calibri"/>
                <a:cs typeface="Calibri"/>
              </a:rPr>
              <a:t> </a:t>
            </a:r>
            <a:r>
              <a:rPr sz="1200" spc="-10" dirty="0">
                <a:solidFill>
                  <a:prstClr val="black"/>
                </a:solidFill>
                <a:latin typeface="Calibri"/>
                <a:cs typeface="Calibri"/>
              </a:rPr>
              <a:t>California</a:t>
            </a:r>
            <a:r>
              <a:rPr sz="1200" spc="10" dirty="0">
                <a:solidFill>
                  <a:prstClr val="black"/>
                </a:solidFill>
                <a:latin typeface="Calibri"/>
                <a:cs typeface="Calibri"/>
              </a:rPr>
              <a:t> </a:t>
            </a:r>
            <a:r>
              <a:rPr sz="1200" spc="-20" dirty="0">
                <a:solidFill>
                  <a:prstClr val="black"/>
                </a:solidFill>
                <a:latin typeface="Calibri"/>
                <a:cs typeface="Calibri"/>
              </a:rPr>
              <a:t>Workers’</a:t>
            </a:r>
            <a:r>
              <a:rPr sz="1200" spc="10" dirty="0">
                <a:solidFill>
                  <a:prstClr val="black"/>
                </a:solidFill>
                <a:latin typeface="Calibri"/>
                <a:cs typeface="Calibri"/>
              </a:rPr>
              <a:t> </a:t>
            </a:r>
            <a:r>
              <a:rPr sz="1200" spc="-5" dirty="0">
                <a:solidFill>
                  <a:prstClr val="black"/>
                </a:solidFill>
                <a:latin typeface="Calibri"/>
                <a:cs typeface="Calibri"/>
              </a:rPr>
              <a:t>Compensation</a:t>
            </a:r>
            <a:r>
              <a:rPr sz="1200" spc="5" dirty="0">
                <a:solidFill>
                  <a:prstClr val="black"/>
                </a:solidFill>
                <a:latin typeface="Calibri"/>
                <a:cs typeface="Calibri"/>
              </a:rPr>
              <a:t> </a:t>
            </a:r>
            <a:r>
              <a:rPr sz="1200" spc="-10" dirty="0">
                <a:solidFill>
                  <a:prstClr val="black"/>
                </a:solidFill>
                <a:latin typeface="Calibri"/>
                <a:cs typeface="Calibri"/>
              </a:rPr>
              <a:t>Institute,</a:t>
            </a:r>
            <a:r>
              <a:rPr sz="1200" spc="15" dirty="0">
                <a:solidFill>
                  <a:prstClr val="black"/>
                </a:solidFill>
                <a:latin typeface="Calibri"/>
                <a:cs typeface="Calibri"/>
              </a:rPr>
              <a:t> </a:t>
            </a:r>
            <a:r>
              <a:rPr sz="1200" dirty="0">
                <a:solidFill>
                  <a:prstClr val="black"/>
                </a:solidFill>
                <a:latin typeface="Calibri"/>
                <a:cs typeface="Calibri"/>
              </a:rPr>
              <a:t>2021,</a:t>
            </a:r>
            <a:r>
              <a:rPr sz="1200" spc="10" dirty="0">
                <a:solidFill>
                  <a:prstClr val="black"/>
                </a:solidFill>
                <a:latin typeface="Calibri"/>
                <a:cs typeface="Calibri"/>
              </a:rPr>
              <a:t> </a:t>
            </a:r>
            <a:r>
              <a:rPr sz="1200" spc="-10" dirty="0">
                <a:solidFill>
                  <a:prstClr val="black"/>
                </a:solidFill>
                <a:latin typeface="Calibri"/>
                <a:cs typeface="Calibri"/>
              </a:rPr>
              <a:t>California</a:t>
            </a:r>
            <a:r>
              <a:rPr sz="1200" spc="10" dirty="0">
                <a:solidFill>
                  <a:prstClr val="black"/>
                </a:solidFill>
                <a:latin typeface="Calibri"/>
                <a:cs typeface="Calibri"/>
              </a:rPr>
              <a:t> </a:t>
            </a:r>
            <a:r>
              <a:rPr sz="1200" dirty="0">
                <a:solidFill>
                  <a:prstClr val="black"/>
                </a:solidFill>
                <a:latin typeface="Calibri"/>
                <a:cs typeface="Calibri"/>
              </a:rPr>
              <a:t>2020</a:t>
            </a:r>
            <a:r>
              <a:rPr sz="1200" spc="15" dirty="0">
                <a:solidFill>
                  <a:prstClr val="black"/>
                </a:solidFill>
                <a:latin typeface="Calibri"/>
                <a:cs typeface="Calibri"/>
              </a:rPr>
              <a:t> </a:t>
            </a:r>
            <a:r>
              <a:rPr sz="1200" spc="-10" dirty="0">
                <a:solidFill>
                  <a:prstClr val="black"/>
                </a:solidFill>
                <a:latin typeface="Calibri"/>
                <a:cs typeface="Calibri"/>
              </a:rPr>
              <a:t>COVID-19</a:t>
            </a:r>
            <a:r>
              <a:rPr sz="1200" spc="20" dirty="0">
                <a:solidFill>
                  <a:prstClr val="black"/>
                </a:solidFill>
                <a:latin typeface="Calibri"/>
                <a:cs typeface="Calibri"/>
              </a:rPr>
              <a:t> </a:t>
            </a:r>
            <a:r>
              <a:rPr sz="1200" spc="-20" dirty="0">
                <a:solidFill>
                  <a:prstClr val="black"/>
                </a:solidFill>
                <a:latin typeface="Calibri"/>
                <a:cs typeface="Calibri"/>
              </a:rPr>
              <a:t>Workers’</a:t>
            </a:r>
            <a:r>
              <a:rPr sz="1200" spc="10" dirty="0">
                <a:solidFill>
                  <a:prstClr val="black"/>
                </a:solidFill>
                <a:latin typeface="Calibri"/>
                <a:cs typeface="Calibri"/>
              </a:rPr>
              <a:t> </a:t>
            </a:r>
            <a:r>
              <a:rPr sz="1200" spc="-5" dirty="0">
                <a:solidFill>
                  <a:prstClr val="black"/>
                </a:solidFill>
                <a:latin typeface="Calibri"/>
                <a:cs typeface="Calibri"/>
              </a:rPr>
              <a:t>Compensation</a:t>
            </a:r>
            <a:r>
              <a:rPr sz="1200" spc="5" dirty="0">
                <a:solidFill>
                  <a:prstClr val="black"/>
                </a:solidFill>
                <a:latin typeface="Calibri"/>
                <a:cs typeface="Calibri"/>
              </a:rPr>
              <a:t> </a:t>
            </a:r>
            <a:r>
              <a:rPr sz="1200" spc="-5" dirty="0">
                <a:solidFill>
                  <a:prstClr val="black"/>
                </a:solidFill>
                <a:latin typeface="Calibri"/>
                <a:cs typeface="Calibri"/>
              </a:rPr>
              <a:t>Claims.</a:t>
            </a:r>
            <a:endParaRPr sz="1200">
              <a:solidFill>
                <a:prstClr val="black"/>
              </a:solidFill>
              <a:latin typeface="Calibri"/>
              <a:cs typeface="Calibri"/>
            </a:endParaRPr>
          </a:p>
        </p:txBody>
      </p:sp>
      <p:grpSp>
        <p:nvGrpSpPr>
          <p:cNvPr id="3" name="object 3"/>
          <p:cNvGrpSpPr/>
          <p:nvPr/>
        </p:nvGrpSpPr>
        <p:grpSpPr>
          <a:xfrm>
            <a:off x="2465272" y="1267967"/>
            <a:ext cx="8063230" cy="4361180"/>
            <a:chOff x="941272" y="1267967"/>
            <a:chExt cx="8063230" cy="4361180"/>
          </a:xfrm>
        </p:grpSpPr>
        <p:sp>
          <p:nvSpPr>
            <p:cNvPr id="4" name="object 4"/>
            <p:cNvSpPr/>
            <p:nvPr/>
          </p:nvSpPr>
          <p:spPr>
            <a:xfrm>
              <a:off x="941272" y="5111496"/>
              <a:ext cx="2073275" cy="0"/>
            </a:xfrm>
            <a:custGeom>
              <a:avLst/>
              <a:gdLst/>
              <a:ahLst/>
              <a:cxnLst/>
              <a:rect l="l" t="t" r="r" b="b"/>
              <a:pathLst>
                <a:path w="2073275">
                  <a:moveTo>
                    <a:pt x="0" y="0"/>
                  </a:moveTo>
                  <a:lnTo>
                    <a:pt x="1454455" y="0"/>
                  </a:lnTo>
                </a:path>
                <a:path w="2073275">
                  <a:moveTo>
                    <a:pt x="1646479" y="0"/>
                  </a:moveTo>
                  <a:lnTo>
                    <a:pt x="207319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2395728" y="5102352"/>
              <a:ext cx="192405" cy="521970"/>
            </a:xfrm>
            <a:custGeom>
              <a:avLst/>
              <a:gdLst/>
              <a:ahLst/>
              <a:cxnLst/>
              <a:rect l="l" t="t" r="r" b="b"/>
              <a:pathLst>
                <a:path w="192405" h="521970">
                  <a:moveTo>
                    <a:pt x="192024" y="0"/>
                  </a:moveTo>
                  <a:lnTo>
                    <a:pt x="0" y="0"/>
                  </a:lnTo>
                  <a:lnTo>
                    <a:pt x="0" y="521748"/>
                  </a:lnTo>
                  <a:lnTo>
                    <a:pt x="192024" y="521748"/>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6" name="object 6"/>
            <p:cNvSpPr/>
            <p:nvPr/>
          </p:nvSpPr>
          <p:spPr>
            <a:xfrm>
              <a:off x="941272" y="4599432"/>
              <a:ext cx="2695575" cy="512445"/>
            </a:xfrm>
            <a:custGeom>
              <a:avLst/>
              <a:gdLst/>
              <a:ahLst/>
              <a:cxnLst/>
              <a:rect l="l" t="t" r="r" b="b"/>
              <a:pathLst>
                <a:path w="2695575" h="512445">
                  <a:moveTo>
                    <a:pt x="2268271" y="512064"/>
                  </a:moveTo>
                  <a:lnTo>
                    <a:pt x="2694991" y="512064"/>
                  </a:lnTo>
                </a:path>
                <a:path w="2695575" h="512445">
                  <a:moveTo>
                    <a:pt x="0" y="0"/>
                  </a:moveTo>
                  <a:lnTo>
                    <a:pt x="2073199" y="0"/>
                  </a:lnTo>
                </a:path>
                <a:path w="2695575" h="512445">
                  <a:moveTo>
                    <a:pt x="2268271" y="0"/>
                  </a:moveTo>
                  <a:lnTo>
                    <a:pt x="269499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 name="object 7"/>
            <p:cNvSpPr/>
            <p:nvPr/>
          </p:nvSpPr>
          <p:spPr>
            <a:xfrm>
              <a:off x="3014472" y="4358639"/>
              <a:ext cx="195580" cy="1265555"/>
            </a:xfrm>
            <a:custGeom>
              <a:avLst/>
              <a:gdLst/>
              <a:ahLst/>
              <a:cxnLst/>
              <a:rect l="l" t="t" r="r" b="b"/>
              <a:pathLst>
                <a:path w="195580" h="1265554">
                  <a:moveTo>
                    <a:pt x="195071" y="0"/>
                  </a:moveTo>
                  <a:lnTo>
                    <a:pt x="0" y="0"/>
                  </a:lnTo>
                  <a:lnTo>
                    <a:pt x="0" y="1265460"/>
                  </a:lnTo>
                  <a:lnTo>
                    <a:pt x="195071" y="1265460"/>
                  </a:lnTo>
                  <a:lnTo>
                    <a:pt x="19507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8" name="object 8"/>
            <p:cNvSpPr/>
            <p:nvPr/>
          </p:nvSpPr>
          <p:spPr>
            <a:xfrm>
              <a:off x="941272" y="4087367"/>
              <a:ext cx="5176520" cy="1024255"/>
            </a:xfrm>
            <a:custGeom>
              <a:avLst/>
              <a:gdLst/>
              <a:ahLst/>
              <a:cxnLst/>
              <a:rect l="l" t="t" r="r" b="b"/>
              <a:pathLst>
                <a:path w="5176520" h="1024254">
                  <a:moveTo>
                    <a:pt x="2887015" y="1024128"/>
                  </a:moveTo>
                  <a:lnTo>
                    <a:pt x="3313735" y="1024128"/>
                  </a:lnTo>
                </a:path>
                <a:path w="5176520" h="1024254">
                  <a:moveTo>
                    <a:pt x="2887015" y="512064"/>
                  </a:moveTo>
                  <a:lnTo>
                    <a:pt x="5176063" y="512064"/>
                  </a:lnTo>
                </a:path>
                <a:path w="5176520" h="1024254">
                  <a:moveTo>
                    <a:pt x="0" y="0"/>
                  </a:moveTo>
                  <a:lnTo>
                    <a:pt x="2694991" y="0"/>
                  </a:lnTo>
                </a:path>
                <a:path w="5176520" h="1024254">
                  <a:moveTo>
                    <a:pt x="2887015" y="0"/>
                  </a:moveTo>
                  <a:lnTo>
                    <a:pt x="517606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9" name="object 9"/>
            <p:cNvSpPr/>
            <p:nvPr/>
          </p:nvSpPr>
          <p:spPr>
            <a:xfrm>
              <a:off x="3636263" y="4053839"/>
              <a:ext cx="192405" cy="1570355"/>
            </a:xfrm>
            <a:custGeom>
              <a:avLst/>
              <a:gdLst/>
              <a:ahLst/>
              <a:cxnLst/>
              <a:rect l="l" t="t" r="r" b="b"/>
              <a:pathLst>
                <a:path w="192404" h="1570354">
                  <a:moveTo>
                    <a:pt x="192024" y="0"/>
                  </a:moveTo>
                  <a:lnTo>
                    <a:pt x="0" y="0"/>
                  </a:lnTo>
                  <a:lnTo>
                    <a:pt x="0" y="1570260"/>
                  </a:lnTo>
                  <a:lnTo>
                    <a:pt x="192024" y="1570260"/>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0" name="object 10"/>
            <p:cNvSpPr/>
            <p:nvPr/>
          </p:nvSpPr>
          <p:spPr>
            <a:xfrm>
              <a:off x="4450080" y="5111496"/>
              <a:ext cx="1045844" cy="0"/>
            </a:xfrm>
            <a:custGeom>
              <a:avLst/>
              <a:gdLst/>
              <a:ahLst/>
              <a:cxnLst/>
              <a:rect l="l" t="t" r="r" b="b"/>
              <a:pathLst>
                <a:path w="1045845">
                  <a:moveTo>
                    <a:pt x="0" y="0"/>
                  </a:moveTo>
                  <a:lnTo>
                    <a:pt x="104546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1" name="object 11"/>
            <p:cNvSpPr/>
            <p:nvPr/>
          </p:nvSpPr>
          <p:spPr>
            <a:xfrm>
              <a:off x="4255008" y="4919471"/>
              <a:ext cx="814069" cy="704850"/>
            </a:xfrm>
            <a:custGeom>
              <a:avLst/>
              <a:gdLst/>
              <a:ahLst/>
              <a:cxnLst/>
              <a:rect l="l" t="t" r="r" b="b"/>
              <a:pathLst>
                <a:path w="814070" h="704850">
                  <a:moveTo>
                    <a:pt x="195072" y="0"/>
                  </a:moveTo>
                  <a:lnTo>
                    <a:pt x="0" y="0"/>
                  </a:lnTo>
                  <a:lnTo>
                    <a:pt x="0" y="704634"/>
                  </a:lnTo>
                  <a:lnTo>
                    <a:pt x="195072" y="704634"/>
                  </a:lnTo>
                  <a:lnTo>
                    <a:pt x="195072" y="0"/>
                  </a:lnTo>
                  <a:close/>
                </a:path>
                <a:path w="814070" h="704850">
                  <a:moveTo>
                    <a:pt x="813816" y="228600"/>
                  </a:moveTo>
                  <a:lnTo>
                    <a:pt x="621792" y="228600"/>
                  </a:lnTo>
                  <a:lnTo>
                    <a:pt x="621792" y="704634"/>
                  </a:lnTo>
                  <a:lnTo>
                    <a:pt x="813816" y="704634"/>
                  </a:lnTo>
                  <a:lnTo>
                    <a:pt x="813816" y="22860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2" name="object 12"/>
            <p:cNvSpPr/>
            <p:nvPr/>
          </p:nvSpPr>
          <p:spPr>
            <a:xfrm>
              <a:off x="5690615" y="5111496"/>
              <a:ext cx="426720" cy="0"/>
            </a:xfrm>
            <a:custGeom>
              <a:avLst/>
              <a:gdLst/>
              <a:ahLst/>
              <a:cxnLst/>
              <a:rect l="l" t="t" r="r" b="b"/>
              <a:pathLst>
                <a:path w="426720">
                  <a:moveTo>
                    <a:pt x="0" y="0"/>
                  </a:moveTo>
                  <a:lnTo>
                    <a:pt x="4267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3" name="object 13"/>
            <p:cNvSpPr/>
            <p:nvPr/>
          </p:nvSpPr>
          <p:spPr>
            <a:xfrm>
              <a:off x="5495544" y="5071871"/>
              <a:ext cx="195580" cy="552450"/>
            </a:xfrm>
            <a:custGeom>
              <a:avLst/>
              <a:gdLst/>
              <a:ahLst/>
              <a:cxnLst/>
              <a:rect l="l" t="t" r="r" b="b"/>
              <a:pathLst>
                <a:path w="195579" h="552450">
                  <a:moveTo>
                    <a:pt x="195071" y="0"/>
                  </a:moveTo>
                  <a:lnTo>
                    <a:pt x="0" y="0"/>
                  </a:lnTo>
                  <a:lnTo>
                    <a:pt x="0" y="552228"/>
                  </a:lnTo>
                  <a:lnTo>
                    <a:pt x="195071" y="552228"/>
                  </a:lnTo>
                  <a:lnTo>
                    <a:pt x="19507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4" name="object 14"/>
            <p:cNvSpPr/>
            <p:nvPr/>
          </p:nvSpPr>
          <p:spPr>
            <a:xfrm>
              <a:off x="6309359" y="4087367"/>
              <a:ext cx="426720" cy="1024255"/>
            </a:xfrm>
            <a:custGeom>
              <a:avLst/>
              <a:gdLst/>
              <a:ahLst/>
              <a:cxnLst/>
              <a:rect l="l" t="t" r="r" b="b"/>
              <a:pathLst>
                <a:path w="426720" h="1024254">
                  <a:moveTo>
                    <a:pt x="0" y="1024128"/>
                  </a:moveTo>
                  <a:lnTo>
                    <a:pt x="426719" y="1024128"/>
                  </a:lnTo>
                </a:path>
                <a:path w="426720" h="1024254">
                  <a:moveTo>
                    <a:pt x="0" y="512064"/>
                  </a:moveTo>
                  <a:lnTo>
                    <a:pt x="426719" y="512064"/>
                  </a:lnTo>
                </a:path>
                <a:path w="426720" h="1024254">
                  <a:moveTo>
                    <a:pt x="0" y="0"/>
                  </a:moveTo>
                  <a:lnTo>
                    <a:pt x="42671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5" name="object 15"/>
            <p:cNvSpPr/>
            <p:nvPr/>
          </p:nvSpPr>
          <p:spPr>
            <a:xfrm>
              <a:off x="6117336" y="3913632"/>
              <a:ext cx="192405" cy="1710689"/>
            </a:xfrm>
            <a:custGeom>
              <a:avLst/>
              <a:gdLst/>
              <a:ahLst/>
              <a:cxnLst/>
              <a:rect l="l" t="t" r="r" b="b"/>
              <a:pathLst>
                <a:path w="192404" h="1710689">
                  <a:moveTo>
                    <a:pt x="192024" y="0"/>
                  </a:moveTo>
                  <a:lnTo>
                    <a:pt x="0" y="0"/>
                  </a:lnTo>
                  <a:lnTo>
                    <a:pt x="0" y="1710468"/>
                  </a:lnTo>
                  <a:lnTo>
                    <a:pt x="192024" y="1710468"/>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6" name="object 16"/>
            <p:cNvSpPr/>
            <p:nvPr/>
          </p:nvSpPr>
          <p:spPr>
            <a:xfrm>
              <a:off x="941272" y="1527047"/>
              <a:ext cx="8063230" cy="3584575"/>
            </a:xfrm>
            <a:custGeom>
              <a:avLst/>
              <a:gdLst/>
              <a:ahLst/>
              <a:cxnLst/>
              <a:rect l="l" t="t" r="r" b="b"/>
              <a:pathLst>
                <a:path w="8063230" h="3584575">
                  <a:moveTo>
                    <a:pt x="5989879" y="3584448"/>
                  </a:moveTo>
                  <a:lnTo>
                    <a:pt x="6416599" y="3584448"/>
                  </a:lnTo>
                </a:path>
                <a:path w="8063230" h="3584575">
                  <a:moveTo>
                    <a:pt x="5989879" y="3072384"/>
                  </a:moveTo>
                  <a:lnTo>
                    <a:pt x="6416599" y="3072384"/>
                  </a:lnTo>
                </a:path>
                <a:path w="8063230" h="3584575">
                  <a:moveTo>
                    <a:pt x="5989879" y="2560320"/>
                  </a:moveTo>
                  <a:lnTo>
                    <a:pt x="6416599" y="2560320"/>
                  </a:lnTo>
                </a:path>
                <a:path w="8063230" h="3584575">
                  <a:moveTo>
                    <a:pt x="0" y="2048256"/>
                  </a:moveTo>
                  <a:lnTo>
                    <a:pt x="5794807" y="2048256"/>
                  </a:lnTo>
                </a:path>
                <a:path w="8063230" h="3584575">
                  <a:moveTo>
                    <a:pt x="5989879" y="2048256"/>
                  </a:moveTo>
                  <a:lnTo>
                    <a:pt x="6416599" y="2048256"/>
                  </a:lnTo>
                </a:path>
                <a:path w="8063230" h="3584575">
                  <a:moveTo>
                    <a:pt x="0" y="1536192"/>
                  </a:moveTo>
                  <a:lnTo>
                    <a:pt x="5794807" y="1536192"/>
                  </a:lnTo>
                </a:path>
                <a:path w="8063230" h="3584575">
                  <a:moveTo>
                    <a:pt x="5989879" y="1536192"/>
                  </a:moveTo>
                  <a:lnTo>
                    <a:pt x="8063028" y="1536192"/>
                  </a:lnTo>
                </a:path>
                <a:path w="8063230" h="3584575">
                  <a:moveTo>
                    <a:pt x="0" y="1024128"/>
                  </a:moveTo>
                  <a:lnTo>
                    <a:pt x="5794807" y="1024128"/>
                  </a:lnTo>
                </a:path>
                <a:path w="8063230" h="3584575">
                  <a:moveTo>
                    <a:pt x="5989879" y="1024128"/>
                  </a:moveTo>
                  <a:lnTo>
                    <a:pt x="8063028" y="1024128"/>
                  </a:lnTo>
                </a:path>
                <a:path w="8063230" h="3584575">
                  <a:moveTo>
                    <a:pt x="0" y="512064"/>
                  </a:moveTo>
                  <a:lnTo>
                    <a:pt x="5794807" y="512064"/>
                  </a:lnTo>
                </a:path>
                <a:path w="8063230" h="3584575">
                  <a:moveTo>
                    <a:pt x="5989879" y="512064"/>
                  </a:moveTo>
                  <a:lnTo>
                    <a:pt x="8063028" y="512064"/>
                  </a:lnTo>
                </a:path>
                <a:path w="8063230" h="3584575">
                  <a:moveTo>
                    <a:pt x="0" y="0"/>
                  </a:moveTo>
                  <a:lnTo>
                    <a:pt x="5794807" y="0"/>
                  </a:lnTo>
                </a:path>
                <a:path w="8063230" h="3584575">
                  <a:moveTo>
                    <a:pt x="5989879" y="0"/>
                  </a:moveTo>
                  <a:lnTo>
                    <a:pt x="806302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7" name="object 17"/>
            <p:cNvSpPr/>
            <p:nvPr/>
          </p:nvSpPr>
          <p:spPr>
            <a:xfrm>
              <a:off x="6736080" y="1267967"/>
              <a:ext cx="195580" cy="4356735"/>
            </a:xfrm>
            <a:custGeom>
              <a:avLst/>
              <a:gdLst/>
              <a:ahLst/>
              <a:cxnLst/>
              <a:rect l="l" t="t" r="r" b="b"/>
              <a:pathLst>
                <a:path w="195579" h="4356735">
                  <a:moveTo>
                    <a:pt x="195072" y="0"/>
                  </a:moveTo>
                  <a:lnTo>
                    <a:pt x="0" y="0"/>
                  </a:lnTo>
                  <a:lnTo>
                    <a:pt x="0" y="4356132"/>
                  </a:lnTo>
                  <a:lnTo>
                    <a:pt x="195072" y="4356132"/>
                  </a:lnTo>
                  <a:lnTo>
                    <a:pt x="195072"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8" name="object 18"/>
            <p:cNvSpPr/>
            <p:nvPr/>
          </p:nvSpPr>
          <p:spPr>
            <a:xfrm>
              <a:off x="7549895" y="3575304"/>
              <a:ext cx="1454785" cy="1024255"/>
            </a:xfrm>
            <a:custGeom>
              <a:avLst/>
              <a:gdLst/>
              <a:ahLst/>
              <a:cxnLst/>
              <a:rect l="l" t="t" r="r" b="b"/>
              <a:pathLst>
                <a:path w="1454784" h="1024254">
                  <a:moveTo>
                    <a:pt x="0" y="1024128"/>
                  </a:moveTo>
                  <a:lnTo>
                    <a:pt x="1454404" y="1024128"/>
                  </a:lnTo>
                </a:path>
                <a:path w="1454784" h="1024254">
                  <a:moveTo>
                    <a:pt x="0" y="512064"/>
                  </a:moveTo>
                  <a:lnTo>
                    <a:pt x="1454404" y="512064"/>
                  </a:lnTo>
                </a:path>
                <a:path w="1454784" h="1024254">
                  <a:moveTo>
                    <a:pt x="0" y="0"/>
                  </a:moveTo>
                  <a:lnTo>
                    <a:pt x="145440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9" name="object 19"/>
            <p:cNvSpPr/>
            <p:nvPr/>
          </p:nvSpPr>
          <p:spPr>
            <a:xfrm>
              <a:off x="1155192" y="3425951"/>
              <a:ext cx="7635240" cy="2198370"/>
            </a:xfrm>
            <a:custGeom>
              <a:avLst/>
              <a:gdLst/>
              <a:ahLst/>
              <a:cxnLst/>
              <a:rect l="l" t="t" r="r" b="b"/>
              <a:pathLst>
                <a:path w="7635240" h="2198370">
                  <a:moveTo>
                    <a:pt x="192024" y="1874520"/>
                  </a:moveTo>
                  <a:lnTo>
                    <a:pt x="0" y="1874520"/>
                  </a:lnTo>
                  <a:lnTo>
                    <a:pt x="0" y="2198154"/>
                  </a:lnTo>
                  <a:lnTo>
                    <a:pt x="192024" y="2198154"/>
                  </a:lnTo>
                  <a:lnTo>
                    <a:pt x="192024" y="1874520"/>
                  </a:lnTo>
                  <a:close/>
                </a:path>
                <a:path w="7635240" h="2198370">
                  <a:moveTo>
                    <a:pt x="813816" y="1743456"/>
                  </a:moveTo>
                  <a:lnTo>
                    <a:pt x="618744" y="1743456"/>
                  </a:lnTo>
                  <a:lnTo>
                    <a:pt x="618744" y="2198154"/>
                  </a:lnTo>
                  <a:lnTo>
                    <a:pt x="813816" y="2198154"/>
                  </a:lnTo>
                  <a:lnTo>
                    <a:pt x="813816" y="1743456"/>
                  </a:lnTo>
                  <a:close/>
                </a:path>
                <a:path w="7635240" h="2198370">
                  <a:moveTo>
                    <a:pt x="6394704" y="0"/>
                  </a:moveTo>
                  <a:lnTo>
                    <a:pt x="6202680" y="0"/>
                  </a:lnTo>
                  <a:lnTo>
                    <a:pt x="6202680" y="2198154"/>
                  </a:lnTo>
                  <a:lnTo>
                    <a:pt x="6394704" y="2198154"/>
                  </a:lnTo>
                  <a:lnTo>
                    <a:pt x="6394704" y="0"/>
                  </a:lnTo>
                  <a:close/>
                </a:path>
                <a:path w="7635240" h="2198370">
                  <a:moveTo>
                    <a:pt x="7016496" y="1798332"/>
                  </a:moveTo>
                  <a:lnTo>
                    <a:pt x="6821424" y="1798332"/>
                  </a:lnTo>
                  <a:lnTo>
                    <a:pt x="6821424" y="2198154"/>
                  </a:lnTo>
                  <a:lnTo>
                    <a:pt x="7016496" y="2198154"/>
                  </a:lnTo>
                  <a:lnTo>
                    <a:pt x="7016496" y="1798332"/>
                  </a:lnTo>
                  <a:close/>
                </a:path>
                <a:path w="7635240" h="2198370">
                  <a:moveTo>
                    <a:pt x="7635240" y="2017776"/>
                  </a:moveTo>
                  <a:lnTo>
                    <a:pt x="7443216" y="2017776"/>
                  </a:lnTo>
                  <a:lnTo>
                    <a:pt x="7443216" y="2198154"/>
                  </a:lnTo>
                  <a:lnTo>
                    <a:pt x="7635240" y="2198154"/>
                  </a:lnTo>
                  <a:lnTo>
                    <a:pt x="7635240" y="2017776"/>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20" name="object 20"/>
            <p:cNvSpPr/>
            <p:nvPr/>
          </p:nvSpPr>
          <p:spPr>
            <a:xfrm>
              <a:off x="941272" y="5624100"/>
              <a:ext cx="8063230" cy="0"/>
            </a:xfrm>
            <a:custGeom>
              <a:avLst/>
              <a:gdLst/>
              <a:ahLst/>
              <a:cxnLst/>
              <a:rect l="l" t="t" r="r" b="b"/>
              <a:pathLst>
                <a:path w="8063230">
                  <a:moveTo>
                    <a:pt x="0" y="0"/>
                  </a:moveTo>
                  <a:lnTo>
                    <a:pt x="8063028" y="1"/>
                  </a:lnTo>
                </a:path>
              </a:pathLst>
            </a:custGeom>
            <a:ln w="9525">
              <a:solidFill>
                <a:srgbClr val="D9D9D9"/>
              </a:solidFill>
            </a:ln>
          </p:spPr>
          <p:txBody>
            <a:bodyPr wrap="square" lIns="0" tIns="0" rIns="0" bIns="0" rtlCol="0"/>
            <a:lstStyle/>
            <a:p>
              <a:endParaRPr>
                <a:solidFill>
                  <a:prstClr val="black"/>
                </a:solidFill>
                <a:latin typeface="Calibri"/>
              </a:endParaRPr>
            </a:p>
          </p:txBody>
        </p:sp>
      </p:grpSp>
      <p:sp>
        <p:nvSpPr>
          <p:cNvPr id="21" name="object 21"/>
          <p:cNvSpPr/>
          <p:nvPr/>
        </p:nvSpPr>
        <p:spPr>
          <a:xfrm>
            <a:off x="2465272" y="1014889"/>
            <a:ext cx="8063230" cy="0"/>
          </a:xfrm>
          <a:custGeom>
            <a:avLst/>
            <a:gdLst/>
            <a:ahLst/>
            <a:cxnLst/>
            <a:rect l="l" t="t" r="r" b="b"/>
            <a:pathLst>
              <a:path w="8063230">
                <a:moveTo>
                  <a:pt x="0" y="0"/>
                </a:moveTo>
                <a:lnTo>
                  <a:pt x="806302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2" name="object 22"/>
          <p:cNvSpPr txBox="1"/>
          <p:nvPr/>
        </p:nvSpPr>
        <p:spPr>
          <a:xfrm>
            <a:off x="2582475" y="5000244"/>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3168</a:t>
            </a:r>
            <a:endParaRPr sz="1400">
              <a:solidFill>
                <a:prstClr val="black"/>
              </a:solidFill>
              <a:latin typeface="Calibri"/>
              <a:cs typeface="Calibri"/>
            </a:endParaRPr>
          </a:p>
        </p:txBody>
      </p:sp>
      <p:sp>
        <p:nvSpPr>
          <p:cNvPr id="23" name="object 23"/>
          <p:cNvSpPr txBox="1"/>
          <p:nvPr/>
        </p:nvSpPr>
        <p:spPr>
          <a:xfrm>
            <a:off x="3202707" y="4869179"/>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4434</a:t>
            </a:r>
            <a:endParaRPr sz="1400">
              <a:solidFill>
                <a:prstClr val="black"/>
              </a:solidFill>
              <a:latin typeface="Calibri"/>
              <a:cs typeface="Calibri"/>
            </a:endParaRPr>
          </a:p>
        </p:txBody>
      </p:sp>
      <p:sp>
        <p:nvSpPr>
          <p:cNvPr id="24" name="object 24"/>
          <p:cNvSpPr txBox="1"/>
          <p:nvPr/>
        </p:nvSpPr>
        <p:spPr>
          <a:xfrm>
            <a:off x="3822941" y="4802123"/>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5105</a:t>
            </a:r>
            <a:endParaRPr sz="1400">
              <a:solidFill>
                <a:prstClr val="black"/>
              </a:solidFill>
              <a:latin typeface="Calibri"/>
              <a:cs typeface="Calibri"/>
            </a:endParaRPr>
          </a:p>
        </p:txBody>
      </p:sp>
      <p:sp>
        <p:nvSpPr>
          <p:cNvPr id="25" name="object 25"/>
          <p:cNvSpPr txBox="1"/>
          <p:nvPr/>
        </p:nvSpPr>
        <p:spPr>
          <a:xfrm>
            <a:off x="4398120" y="4058411"/>
            <a:ext cx="47625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12363</a:t>
            </a:r>
            <a:endParaRPr sz="1400">
              <a:solidFill>
                <a:prstClr val="black"/>
              </a:solidFill>
              <a:latin typeface="Calibri"/>
              <a:cs typeface="Calibri"/>
            </a:endParaRPr>
          </a:p>
        </p:txBody>
      </p:sp>
      <p:sp>
        <p:nvSpPr>
          <p:cNvPr id="26" name="object 26"/>
          <p:cNvSpPr txBox="1"/>
          <p:nvPr/>
        </p:nvSpPr>
        <p:spPr>
          <a:xfrm>
            <a:off x="5018354" y="3753611"/>
            <a:ext cx="47625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15339</a:t>
            </a:r>
            <a:endParaRPr sz="1400">
              <a:solidFill>
                <a:prstClr val="black"/>
              </a:solidFill>
              <a:latin typeface="Calibri"/>
              <a:cs typeface="Calibri"/>
            </a:endParaRPr>
          </a:p>
        </p:txBody>
      </p:sp>
      <p:sp>
        <p:nvSpPr>
          <p:cNvPr id="27" name="object 27"/>
          <p:cNvSpPr txBox="1"/>
          <p:nvPr/>
        </p:nvSpPr>
        <p:spPr>
          <a:xfrm>
            <a:off x="5683639" y="4619244"/>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6883</a:t>
            </a:r>
            <a:endParaRPr sz="1400">
              <a:solidFill>
                <a:prstClr val="black"/>
              </a:solidFill>
              <a:latin typeface="Calibri"/>
              <a:cs typeface="Calibri"/>
            </a:endParaRPr>
          </a:p>
        </p:txBody>
      </p:sp>
      <p:sp>
        <p:nvSpPr>
          <p:cNvPr id="28" name="object 28"/>
          <p:cNvSpPr txBox="1"/>
          <p:nvPr/>
        </p:nvSpPr>
        <p:spPr>
          <a:xfrm>
            <a:off x="6303872" y="4847844"/>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4646</a:t>
            </a:r>
            <a:endParaRPr sz="1400">
              <a:solidFill>
                <a:prstClr val="black"/>
              </a:solidFill>
              <a:latin typeface="Calibri"/>
              <a:cs typeface="Calibri"/>
            </a:endParaRPr>
          </a:p>
        </p:txBody>
      </p:sp>
      <p:sp>
        <p:nvSpPr>
          <p:cNvPr id="29" name="object 29"/>
          <p:cNvSpPr txBox="1"/>
          <p:nvPr/>
        </p:nvSpPr>
        <p:spPr>
          <a:xfrm>
            <a:off x="6924106" y="4774692"/>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5380</a:t>
            </a:r>
            <a:endParaRPr sz="1400">
              <a:solidFill>
                <a:prstClr val="black"/>
              </a:solidFill>
              <a:latin typeface="Calibri"/>
              <a:cs typeface="Calibri"/>
            </a:endParaRPr>
          </a:p>
        </p:txBody>
      </p:sp>
      <p:sp>
        <p:nvSpPr>
          <p:cNvPr id="30" name="object 30"/>
          <p:cNvSpPr txBox="1"/>
          <p:nvPr/>
        </p:nvSpPr>
        <p:spPr>
          <a:xfrm>
            <a:off x="7499285" y="3616452"/>
            <a:ext cx="47625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16686</a:t>
            </a:r>
            <a:endParaRPr sz="1400">
              <a:solidFill>
                <a:prstClr val="black"/>
              </a:solidFill>
              <a:latin typeface="Calibri"/>
              <a:cs typeface="Calibri"/>
            </a:endParaRPr>
          </a:p>
        </p:txBody>
      </p:sp>
      <p:sp>
        <p:nvSpPr>
          <p:cNvPr id="31" name="object 31"/>
          <p:cNvSpPr txBox="1"/>
          <p:nvPr/>
        </p:nvSpPr>
        <p:spPr>
          <a:xfrm>
            <a:off x="8119519" y="967739"/>
            <a:ext cx="47625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42522</a:t>
            </a:r>
            <a:endParaRPr sz="1400">
              <a:solidFill>
                <a:prstClr val="black"/>
              </a:solidFill>
              <a:latin typeface="Calibri"/>
              <a:cs typeface="Calibri"/>
            </a:endParaRPr>
          </a:p>
        </p:txBody>
      </p:sp>
      <p:sp>
        <p:nvSpPr>
          <p:cNvPr id="32" name="object 32"/>
          <p:cNvSpPr txBox="1"/>
          <p:nvPr/>
        </p:nvSpPr>
        <p:spPr>
          <a:xfrm>
            <a:off x="8739751" y="3128771"/>
            <a:ext cx="47625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21452</a:t>
            </a:r>
            <a:endParaRPr sz="1400">
              <a:solidFill>
                <a:prstClr val="black"/>
              </a:solidFill>
              <a:latin typeface="Calibri"/>
              <a:cs typeface="Calibri"/>
            </a:endParaRPr>
          </a:p>
        </p:txBody>
      </p:sp>
      <p:sp>
        <p:nvSpPr>
          <p:cNvPr id="33" name="object 33"/>
          <p:cNvSpPr txBox="1"/>
          <p:nvPr/>
        </p:nvSpPr>
        <p:spPr>
          <a:xfrm>
            <a:off x="9061196" y="4927092"/>
            <a:ext cx="1480185" cy="228268"/>
          </a:xfrm>
          <a:prstGeom prst="rect">
            <a:avLst/>
          </a:prstGeom>
        </p:spPr>
        <p:txBody>
          <a:bodyPr vert="horz" wrap="square" lIns="0" tIns="12700" rIns="0" bIns="0" rtlCol="0">
            <a:spAutoFit/>
          </a:bodyPr>
          <a:lstStyle/>
          <a:p>
            <a:pPr marL="12700">
              <a:spcBef>
                <a:spcPts val="100"/>
              </a:spcBef>
              <a:tabLst>
                <a:tab pos="356235" algn="l"/>
                <a:tab pos="1466850" algn="l"/>
              </a:tabLst>
            </a:pPr>
            <a:r>
              <a:rPr sz="1400" u="sng" dirty="0">
                <a:solidFill>
                  <a:srgbClr val="404040"/>
                </a:solidFill>
                <a:uFill>
                  <a:solidFill>
                    <a:srgbClr val="D9D9D9"/>
                  </a:solidFill>
                </a:uFill>
                <a:latin typeface="Times New Roman"/>
                <a:cs typeface="Times New Roman"/>
              </a:rPr>
              <a:t> 	</a:t>
            </a:r>
            <a:r>
              <a:rPr sz="1400" u="sng" spc="-5" dirty="0">
                <a:solidFill>
                  <a:srgbClr val="404040"/>
                </a:solidFill>
                <a:uFill>
                  <a:solidFill>
                    <a:srgbClr val="D9D9D9"/>
                  </a:solidFill>
                </a:uFill>
                <a:latin typeface="Calibri"/>
                <a:cs typeface="Calibri"/>
              </a:rPr>
              <a:t>3890	</a:t>
            </a:r>
            <a:endParaRPr sz="1400">
              <a:solidFill>
                <a:prstClr val="black"/>
              </a:solidFill>
              <a:latin typeface="Calibri"/>
              <a:cs typeface="Calibri"/>
            </a:endParaRPr>
          </a:p>
        </p:txBody>
      </p:sp>
      <p:sp>
        <p:nvSpPr>
          <p:cNvPr id="34" name="object 34"/>
          <p:cNvSpPr txBox="1"/>
          <p:nvPr/>
        </p:nvSpPr>
        <p:spPr>
          <a:xfrm>
            <a:off x="10025269" y="5143500"/>
            <a:ext cx="386080" cy="228268"/>
          </a:xfrm>
          <a:prstGeom prst="rect">
            <a:avLst/>
          </a:prstGeom>
        </p:spPr>
        <p:txBody>
          <a:bodyPr vert="horz" wrap="square" lIns="0" tIns="12700" rIns="0" bIns="0" rtlCol="0">
            <a:spAutoFit/>
          </a:bodyPr>
          <a:lstStyle/>
          <a:p>
            <a:pPr marL="12700">
              <a:spcBef>
                <a:spcPts val="100"/>
              </a:spcBef>
            </a:pPr>
            <a:r>
              <a:rPr sz="1400" spc="-5" dirty="0">
                <a:solidFill>
                  <a:srgbClr val="404040"/>
                </a:solidFill>
                <a:latin typeface="Calibri"/>
                <a:cs typeface="Calibri"/>
              </a:rPr>
              <a:t>1757</a:t>
            </a:r>
            <a:endParaRPr sz="1400">
              <a:solidFill>
                <a:prstClr val="black"/>
              </a:solidFill>
              <a:latin typeface="Calibri"/>
              <a:cs typeface="Calibri"/>
            </a:endParaRPr>
          </a:p>
        </p:txBody>
      </p:sp>
      <p:sp>
        <p:nvSpPr>
          <p:cNvPr id="35" name="object 35"/>
          <p:cNvSpPr txBox="1"/>
          <p:nvPr/>
        </p:nvSpPr>
        <p:spPr>
          <a:xfrm>
            <a:off x="2233994" y="5495035"/>
            <a:ext cx="102870" cy="197490"/>
          </a:xfrm>
          <a:prstGeom prst="rect">
            <a:avLst/>
          </a:prstGeom>
        </p:spPr>
        <p:txBody>
          <a:bodyPr vert="horz" wrap="square" lIns="0" tIns="12700" rIns="0" bIns="0" rtlCol="0">
            <a:spAutoFit/>
          </a:bodyPr>
          <a:lstStyle/>
          <a:p>
            <a:pPr marL="12700">
              <a:spcBef>
                <a:spcPts val="100"/>
              </a:spcBef>
            </a:pPr>
            <a:r>
              <a:rPr sz="1200" dirty="0">
                <a:solidFill>
                  <a:srgbClr val="595959"/>
                </a:solidFill>
                <a:latin typeface="Calibri"/>
                <a:cs typeface="Calibri"/>
              </a:rPr>
              <a:t>0</a:t>
            </a:r>
            <a:endParaRPr sz="1200">
              <a:solidFill>
                <a:prstClr val="black"/>
              </a:solidFill>
              <a:latin typeface="Calibri"/>
              <a:cs typeface="Calibri"/>
            </a:endParaRPr>
          </a:p>
        </p:txBody>
      </p:sp>
      <p:sp>
        <p:nvSpPr>
          <p:cNvPr id="36" name="object 36"/>
          <p:cNvSpPr txBox="1"/>
          <p:nvPr/>
        </p:nvSpPr>
        <p:spPr>
          <a:xfrm>
            <a:off x="2002345" y="4979923"/>
            <a:ext cx="33020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5000</a:t>
            </a:r>
            <a:endParaRPr sz="1200">
              <a:solidFill>
                <a:prstClr val="black"/>
              </a:solidFill>
              <a:latin typeface="Calibri"/>
              <a:cs typeface="Calibri"/>
            </a:endParaRPr>
          </a:p>
        </p:txBody>
      </p:sp>
      <p:sp>
        <p:nvSpPr>
          <p:cNvPr id="37" name="object 37"/>
          <p:cNvSpPr txBox="1"/>
          <p:nvPr/>
        </p:nvSpPr>
        <p:spPr>
          <a:xfrm>
            <a:off x="1925129" y="4467859"/>
            <a:ext cx="40640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10000</a:t>
            </a:r>
            <a:endParaRPr sz="1200">
              <a:solidFill>
                <a:prstClr val="black"/>
              </a:solidFill>
              <a:latin typeface="Calibri"/>
              <a:cs typeface="Calibri"/>
            </a:endParaRPr>
          </a:p>
        </p:txBody>
      </p:sp>
      <p:sp>
        <p:nvSpPr>
          <p:cNvPr id="38" name="object 38"/>
          <p:cNvSpPr txBox="1"/>
          <p:nvPr/>
        </p:nvSpPr>
        <p:spPr>
          <a:xfrm>
            <a:off x="1925129" y="3955795"/>
            <a:ext cx="40640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15000</a:t>
            </a:r>
            <a:endParaRPr sz="1200">
              <a:solidFill>
                <a:prstClr val="black"/>
              </a:solidFill>
              <a:latin typeface="Calibri"/>
              <a:cs typeface="Calibri"/>
            </a:endParaRPr>
          </a:p>
        </p:txBody>
      </p:sp>
      <p:sp>
        <p:nvSpPr>
          <p:cNvPr id="39" name="object 39"/>
          <p:cNvSpPr txBox="1"/>
          <p:nvPr/>
        </p:nvSpPr>
        <p:spPr>
          <a:xfrm>
            <a:off x="1925129" y="3443732"/>
            <a:ext cx="40640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20000</a:t>
            </a:r>
            <a:endParaRPr sz="1200">
              <a:solidFill>
                <a:prstClr val="black"/>
              </a:solidFill>
              <a:latin typeface="Calibri"/>
              <a:cs typeface="Calibri"/>
            </a:endParaRPr>
          </a:p>
        </p:txBody>
      </p:sp>
      <p:sp>
        <p:nvSpPr>
          <p:cNvPr id="40" name="object 40"/>
          <p:cNvSpPr txBox="1"/>
          <p:nvPr/>
        </p:nvSpPr>
        <p:spPr>
          <a:xfrm>
            <a:off x="1925129" y="1395476"/>
            <a:ext cx="406400" cy="174498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40000</a:t>
            </a:r>
            <a:endParaRPr sz="1200">
              <a:solidFill>
                <a:prstClr val="black"/>
              </a:solidFill>
              <a:latin typeface="Calibri"/>
              <a:cs typeface="Calibri"/>
            </a:endParaRPr>
          </a:p>
          <a:p>
            <a:endParaRPr sz="1400">
              <a:solidFill>
                <a:prstClr val="black"/>
              </a:solidFill>
              <a:latin typeface="Calibri"/>
              <a:cs typeface="Calibri"/>
            </a:endParaRPr>
          </a:p>
          <a:p>
            <a:pPr marL="12700">
              <a:spcBef>
                <a:spcPts val="880"/>
              </a:spcBef>
            </a:pPr>
            <a:r>
              <a:rPr sz="1200" spc="-10" dirty="0">
                <a:solidFill>
                  <a:srgbClr val="595959"/>
                </a:solidFill>
                <a:latin typeface="Calibri"/>
                <a:cs typeface="Calibri"/>
              </a:rPr>
              <a:t>35000</a:t>
            </a:r>
            <a:endParaRPr sz="1200">
              <a:solidFill>
                <a:prstClr val="black"/>
              </a:solidFill>
              <a:latin typeface="Calibri"/>
              <a:cs typeface="Calibri"/>
            </a:endParaRPr>
          </a:p>
          <a:p>
            <a:endParaRPr sz="1400">
              <a:solidFill>
                <a:prstClr val="black"/>
              </a:solidFill>
              <a:latin typeface="Calibri"/>
              <a:cs typeface="Calibri"/>
            </a:endParaRPr>
          </a:p>
          <a:p>
            <a:pPr marL="12700">
              <a:spcBef>
                <a:spcPts val="885"/>
              </a:spcBef>
            </a:pPr>
            <a:r>
              <a:rPr sz="1200" spc="-10" dirty="0">
                <a:solidFill>
                  <a:srgbClr val="595959"/>
                </a:solidFill>
                <a:latin typeface="Calibri"/>
                <a:cs typeface="Calibri"/>
              </a:rPr>
              <a:t>30000</a:t>
            </a:r>
            <a:endParaRPr sz="1200">
              <a:solidFill>
                <a:prstClr val="black"/>
              </a:solidFill>
              <a:latin typeface="Calibri"/>
              <a:cs typeface="Calibri"/>
            </a:endParaRPr>
          </a:p>
          <a:p>
            <a:endParaRPr sz="1400">
              <a:solidFill>
                <a:prstClr val="black"/>
              </a:solidFill>
              <a:latin typeface="Calibri"/>
              <a:cs typeface="Calibri"/>
            </a:endParaRPr>
          </a:p>
          <a:p>
            <a:pPr marL="12700">
              <a:spcBef>
                <a:spcPts val="885"/>
              </a:spcBef>
            </a:pPr>
            <a:r>
              <a:rPr sz="1200" spc="-10" dirty="0">
                <a:solidFill>
                  <a:srgbClr val="595959"/>
                </a:solidFill>
                <a:latin typeface="Calibri"/>
                <a:cs typeface="Calibri"/>
              </a:rPr>
              <a:t>25000</a:t>
            </a:r>
            <a:endParaRPr sz="1200">
              <a:solidFill>
                <a:prstClr val="black"/>
              </a:solidFill>
              <a:latin typeface="Calibri"/>
              <a:cs typeface="Calibri"/>
            </a:endParaRPr>
          </a:p>
        </p:txBody>
      </p:sp>
      <p:sp>
        <p:nvSpPr>
          <p:cNvPr id="41" name="object 41"/>
          <p:cNvSpPr txBox="1"/>
          <p:nvPr/>
        </p:nvSpPr>
        <p:spPr>
          <a:xfrm>
            <a:off x="1925129" y="883411"/>
            <a:ext cx="40640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45000</a:t>
            </a:r>
            <a:endParaRPr sz="1200">
              <a:solidFill>
                <a:prstClr val="black"/>
              </a:solidFill>
              <a:latin typeface="Calibri"/>
              <a:cs typeface="Calibri"/>
            </a:endParaRPr>
          </a:p>
        </p:txBody>
      </p:sp>
      <p:sp>
        <p:nvSpPr>
          <p:cNvPr id="42" name="object 42"/>
          <p:cNvSpPr txBox="1"/>
          <p:nvPr/>
        </p:nvSpPr>
        <p:spPr>
          <a:xfrm rot="18900000">
            <a:off x="2421669" y="5852618"/>
            <a:ext cx="426315" cy="156068"/>
          </a:xfrm>
          <a:prstGeom prst="rect">
            <a:avLst/>
          </a:prstGeom>
        </p:spPr>
        <p:txBody>
          <a:bodyPr vert="horz" wrap="square" lIns="0" tIns="0" rIns="0" bIns="0" rtlCol="0">
            <a:spAutoFit/>
          </a:bodyPr>
          <a:lstStyle/>
          <a:p>
            <a:pPr>
              <a:lnSpc>
                <a:spcPts val="1185"/>
              </a:lnSpc>
            </a:pPr>
            <a:r>
              <a:rPr sz="1200" spc="-30" dirty="0">
                <a:solidFill>
                  <a:srgbClr val="595959"/>
                </a:solidFill>
                <a:latin typeface="Calibri"/>
                <a:cs typeface="Calibri"/>
              </a:rPr>
              <a:t>M</a:t>
            </a:r>
            <a:r>
              <a:rPr sz="1200" spc="25" dirty="0">
                <a:solidFill>
                  <a:srgbClr val="595959"/>
                </a:solidFill>
                <a:latin typeface="Calibri"/>
                <a:cs typeface="Calibri"/>
              </a:rPr>
              <a:t>a</a:t>
            </a:r>
            <a:r>
              <a:rPr sz="1200" spc="-20" dirty="0">
                <a:solidFill>
                  <a:srgbClr val="595959"/>
                </a:solidFill>
                <a:latin typeface="Calibri"/>
                <a:cs typeface="Calibri"/>
              </a:rPr>
              <a:t>r</a:t>
            </a:r>
            <a:r>
              <a:rPr sz="1200" spc="-10" dirty="0">
                <a:solidFill>
                  <a:srgbClr val="595959"/>
                </a:solidFill>
                <a:latin typeface="Calibri"/>
                <a:cs typeface="Calibri"/>
              </a:rPr>
              <a:t>c</a:t>
            </a:r>
            <a:r>
              <a:rPr sz="1200" dirty="0">
                <a:solidFill>
                  <a:srgbClr val="595959"/>
                </a:solidFill>
                <a:latin typeface="Calibri"/>
                <a:cs typeface="Calibri"/>
              </a:rPr>
              <a:t>h</a:t>
            </a:r>
            <a:endParaRPr sz="1200">
              <a:solidFill>
                <a:prstClr val="black"/>
              </a:solidFill>
              <a:latin typeface="Calibri"/>
              <a:cs typeface="Calibri"/>
            </a:endParaRPr>
          </a:p>
        </p:txBody>
      </p:sp>
      <p:sp>
        <p:nvSpPr>
          <p:cNvPr id="43" name="object 43"/>
          <p:cNvSpPr txBox="1"/>
          <p:nvPr/>
        </p:nvSpPr>
        <p:spPr>
          <a:xfrm rot="18900000">
            <a:off x="3130530" y="5814736"/>
            <a:ext cx="327216" cy="156068"/>
          </a:xfrm>
          <a:prstGeom prst="rect">
            <a:avLst/>
          </a:prstGeom>
        </p:spPr>
        <p:txBody>
          <a:bodyPr vert="horz" wrap="square" lIns="0" tIns="0" rIns="0" bIns="0" rtlCol="0">
            <a:spAutoFit/>
          </a:bodyPr>
          <a:lstStyle/>
          <a:p>
            <a:pPr>
              <a:lnSpc>
                <a:spcPts val="1185"/>
              </a:lnSpc>
            </a:pPr>
            <a:r>
              <a:rPr sz="1200" spc="5" dirty="0">
                <a:solidFill>
                  <a:srgbClr val="595959"/>
                </a:solidFill>
                <a:latin typeface="Calibri"/>
                <a:cs typeface="Calibri"/>
              </a:rPr>
              <a:t>A</a:t>
            </a:r>
            <a:r>
              <a:rPr sz="1200" spc="-30" dirty="0">
                <a:solidFill>
                  <a:srgbClr val="595959"/>
                </a:solidFill>
                <a:latin typeface="Calibri"/>
                <a:cs typeface="Calibri"/>
              </a:rPr>
              <a:t>p</a:t>
            </a:r>
            <a:r>
              <a:rPr sz="1200" spc="-20" dirty="0">
                <a:solidFill>
                  <a:srgbClr val="595959"/>
                </a:solidFill>
                <a:latin typeface="Calibri"/>
                <a:cs typeface="Calibri"/>
              </a:rPr>
              <a:t>r</a:t>
            </a:r>
            <a:r>
              <a:rPr sz="1200" spc="25" dirty="0">
                <a:solidFill>
                  <a:srgbClr val="595959"/>
                </a:solidFill>
                <a:latin typeface="Calibri"/>
                <a:cs typeface="Calibri"/>
              </a:rPr>
              <a:t>i</a:t>
            </a:r>
            <a:r>
              <a:rPr sz="1200" dirty="0">
                <a:solidFill>
                  <a:srgbClr val="595959"/>
                </a:solidFill>
                <a:latin typeface="Calibri"/>
                <a:cs typeface="Calibri"/>
              </a:rPr>
              <a:t>l</a:t>
            </a:r>
            <a:endParaRPr sz="1200">
              <a:solidFill>
                <a:prstClr val="black"/>
              </a:solidFill>
              <a:latin typeface="Calibri"/>
              <a:cs typeface="Calibri"/>
            </a:endParaRPr>
          </a:p>
        </p:txBody>
      </p:sp>
      <p:sp>
        <p:nvSpPr>
          <p:cNvPr id="44" name="object 44"/>
          <p:cNvSpPr txBox="1"/>
          <p:nvPr/>
        </p:nvSpPr>
        <p:spPr>
          <a:xfrm rot="18900000">
            <a:off x="3765723" y="5805488"/>
            <a:ext cx="312146" cy="156068"/>
          </a:xfrm>
          <a:prstGeom prst="rect">
            <a:avLst/>
          </a:prstGeom>
        </p:spPr>
        <p:txBody>
          <a:bodyPr vert="horz" wrap="square" lIns="0" tIns="0" rIns="0" bIns="0" rtlCol="0">
            <a:spAutoFit/>
          </a:bodyPr>
          <a:lstStyle/>
          <a:p>
            <a:pPr>
              <a:lnSpc>
                <a:spcPts val="1185"/>
              </a:lnSpc>
            </a:pPr>
            <a:r>
              <a:rPr sz="1200" spc="-30" dirty="0">
                <a:solidFill>
                  <a:srgbClr val="595959"/>
                </a:solidFill>
                <a:latin typeface="Calibri"/>
                <a:cs typeface="Calibri"/>
              </a:rPr>
              <a:t>M</a:t>
            </a:r>
            <a:r>
              <a:rPr sz="1200" spc="25" dirty="0">
                <a:solidFill>
                  <a:srgbClr val="595959"/>
                </a:solidFill>
                <a:latin typeface="Calibri"/>
                <a:cs typeface="Calibri"/>
              </a:rPr>
              <a:t>a</a:t>
            </a:r>
            <a:r>
              <a:rPr sz="1200" dirty="0">
                <a:solidFill>
                  <a:srgbClr val="595959"/>
                </a:solidFill>
                <a:latin typeface="Calibri"/>
                <a:cs typeface="Calibri"/>
              </a:rPr>
              <a:t>y</a:t>
            </a:r>
            <a:endParaRPr sz="1200">
              <a:solidFill>
                <a:prstClr val="black"/>
              </a:solidFill>
              <a:latin typeface="Calibri"/>
              <a:cs typeface="Calibri"/>
            </a:endParaRPr>
          </a:p>
        </p:txBody>
      </p:sp>
      <p:sp>
        <p:nvSpPr>
          <p:cNvPr id="45" name="object 45"/>
          <p:cNvSpPr txBox="1"/>
          <p:nvPr/>
        </p:nvSpPr>
        <p:spPr>
          <a:xfrm rot="18900000">
            <a:off x="4376706" y="5812167"/>
            <a:ext cx="318261" cy="156068"/>
          </a:xfrm>
          <a:prstGeom prst="rect">
            <a:avLst/>
          </a:prstGeom>
        </p:spPr>
        <p:txBody>
          <a:bodyPr vert="horz" wrap="square" lIns="0" tIns="0" rIns="0" bIns="0" rtlCol="0">
            <a:spAutoFit/>
          </a:bodyPr>
          <a:lstStyle/>
          <a:p>
            <a:pPr>
              <a:lnSpc>
                <a:spcPts val="1185"/>
              </a:lnSpc>
            </a:pPr>
            <a:r>
              <a:rPr sz="1200" spc="15" dirty="0">
                <a:solidFill>
                  <a:srgbClr val="595959"/>
                </a:solidFill>
                <a:latin typeface="Calibri"/>
                <a:cs typeface="Calibri"/>
              </a:rPr>
              <a:t>J</a:t>
            </a:r>
            <a:r>
              <a:rPr sz="1200" spc="-30" dirty="0">
                <a:solidFill>
                  <a:srgbClr val="595959"/>
                </a:solidFill>
                <a:latin typeface="Calibri"/>
                <a:cs typeface="Calibri"/>
              </a:rPr>
              <a:t>u</a:t>
            </a:r>
            <a:r>
              <a:rPr sz="1200" spc="-35" dirty="0">
                <a:solidFill>
                  <a:srgbClr val="595959"/>
                </a:solidFill>
                <a:latin typeface="Calibri"/>
                <a:cs typeface="Calibri"/>
              </a:rPr>
              <a:t>n</a:t>
            </a:r>
            <a:r>
              <a:rPr sz="1200" dirty="0">
                <a:solidFill>
                  <a:srgbClr val="595959"/>
                </a:solidFill>
                <a:latin typeface="Calibri"/>
                <a:cs typeface="Calibri"/>
              </a:rPr>
              <a:t>e</a:t>
            </a:r>
            <a:endParaRPr sz="1200">
              <a:solidFill>
                <a:prstClr val="black"/>
              </a:solidFill>
              <a:latin typeface="Calibri"/>
              <a:cs typeface="Calibri"/>
            </a:endParaRPr>
          </a:p>
        </p:txBody>
      </p:sp>
      <p:sp>
        <p:nvSpPr>
          <p:cNvPr id="46" name="object 46"/>
          <p:cNvSpPr txBox="1"/>
          <p:nvPr/>
        </p:nvSpPr>
        <p:spPr>
          <a:xfrm rot="18900000">
            <a:off x="5037078" y="5791482"/>
            <a:ext cx="279516" cy="156068"/>
          </a:xfrm>
          <a:prstGeom prst="rect">
            <a:avLst/>
          </a:prstGeom>
        </p:spPr>
        <p:txBody>
          <a:bodyPr vert="horz" wrap="square" lIns="0" tIns="0" rIns="0" bIns="0" rtlCol="0">
            <a:spAutoFit/>
          </a:bodyPr>
          <a:lstStyle/>
          <a:p>
            <a:pPr>
              <a:lnSpc>
                <a:spcPts val="1185"/>
              </a:lnSpc>
            </a:pPr>
            <a:r>
              <a:rPr sz="1200" spc="15" dirty="0">
                <a:solidFill>
                  <a:srgbClr val="595959"/>
                </a:solidFill>
                <a:latin typeface="Calibri"/>
                <a:cs typeface="Calibri"/>
              </a:rPr>
              <a:t>J</a:t>
            </a:r>
            <a:r>
              <a:rPr sz="1200" spc="-30" dirty="0">
                <a:solidFill>
                  <a:srgbClr val="595959"/>
                </a:solidFill>
                <a:latin typeface="Calibri"/>
                <a:cs typeface="Calibri"/>
              </a:rPr>
              <a:t>u</a:t>
            </a:r>
            <a:r>
              <a:rPr sz="1200" spc="25" dirty="0">
                <a:solidFill>
                  <a:srgbClr val="595959"/>
                </a:solidFill>
                <a:latin typeface="Calibri"/>
                <a:cs typeface="Calibri"/>
              </a:rPr>
              <a:t>l</a:t>
            </a:r>
            <a:r>
              <a:rPr sz="1200" dirty="0">
                <a:solidFill>
                  <a:srgbClr val="595959"/>
                </a:solidFill>
                <a:latin typeface="Calibri"/>
                <a:cs typeface="Calibri"/>
              </a:rPr>
              <a:t>y</a:t>
            </a:r>
            <a:endParaRPr sz="1200">
              <a:solidFill>
                <a:prstClr val="black"/>
              </a:solidFill>
              <a:latin typeface="Calibri"/>
              <a:cs typeface="Calibri"/>
            </a:endParaRPr>
          </a:p>
        </p:txBody>
      </p:sp>
      <p:sp>
        <p:nvSpPr>
          <p:cNvPr id="47" name="object 47"/>
          <p:cNvSpPr txBox="1"/>
          <p:nvPr/>
        </p:nvSpPr>
        <p:spPr>
          <a:xfrm rot="18900000">
            <a:off x="5497747" y="5861689"/>
            <a:ext cx="458503" cy="156068"/>
          </a:xfrm>
          <a:prstGeom prst="rect">
            <a:avLst/>
          </a:prstGeom>
        </p:spPr>
        <p:txBody>
          <a:bodyPr vert="horz" wrap="square" lIns="0" tIns="0" rIns="0" bIns="0" rtlCol="0">
            <a:spAutoFit/>
          </a:bodyPr>
          <a:lstStyle/>
          <a:p>
            <a:pPr>
              <a:lnSpc>
                <a:spcPts val="1185"/>
              </a:lnSpc>
            </a:pPr>
            <a:r>
              <a:rPr sz="1200" spc="5" dirty="0">
                <a:solidFill>
                  <a:srgbClr val="595959"/>
                </a:solidFill>
                <a:latin typeface="Calibri"/>
                <a:cs typeface="Calibri"/>
              </a:rPr>
              <a:t>A</a:t>
            </a:r>
            <a:r>
              <a:rPr sz="1200" spc="-30" dirty="0">
                <a:solidFill>
                  <a:srgbClr val="595959"/>
                </a:solidFill>
                <a:latin typeface="Calibri"/>
                <a:cs typeface="Calibri"/>
              </a:rPr>
              <a:t>u</a:t>
            </a:r>
            <a:r>
              <a:rPr sz="1200" spc="35" dirty="0">
                <a:solidFill>
                  <a:srgbClr val="595959"/>
                </a:solidFill>
                <a:latin typeface="Calibri"/>
                <a:cs typeface="Calibri"/>
              </a:rPr>
              <a:t>g</a:t>
            </a:r>
            <a:r>
              <a:rPr sz="1200" spc="-35" dirty="0">
                <a:solidFill>
                  <a:srgbClr val="595959"/>
                </a:solidFill>
                <a:latin typeface="Calibri"/>
                <a:cs typeface="Calibri"/>
              </a:rPr>
              <a:t>u</a:t>
            </a:r>
            <a:r>
              <a:rPr sz="1200" spc="30" dirty="0">
                <a:solidFill>
                  <a:srgbClr val="595959"/>
                </a:solidFill>
                <a:latin typeface="Calibri"/>
                <a:cs typeface="Calibri"/>
              </a:rPr>
              <a:t>s</a:t>
            </a:r>
            <a:r>
              <a:rPr sz="1200" dirty="0">
                <a:solidFill>
                  <a:srgbClr val="595959"/>
                </a:solidFill>
                <a:latin typeface="Calibri"/>
                <a:cs typeface="Calibri"/>
              </a:rPr>
              <a:t>t</a:t>
            </a:r>
            <a:endParaRPr sz="1200">
              <a:solidFill>
                <a:prstClr val="black"/>
              </a:solidFill>
              <a:latin typeface="Calibri"/>
              <a:cs typeface="Calibri"/>
            </a:endParaRPr>
          </a:p>
        </p:txBody>
      </p:sp>
      <p:sp>
        <p:nvSpPr>
          <p:cNvPr id="48" name="object 48"/>
          <p:cNvSpPr txBox="1"/>
          <p:nvPr/>
        </p:nvSpPr>
        <p:spPr>
          <a:xfrm rot="18900000">
            <a:off x="5906488" y="5951136"/>
            <a:ext cx="705009" cy="156068"/>
          </a:xfrm>
          <a:prstGeom prst="rect">
            <a:avLst/>
          </a:prstGeom>
        </p:spPr>
        <p:txBody>
          <a:bodyPr vert="horz" wrap="square" lIns="0" tIns="0" rIns="0" bIns="0" rtlCol="0">
            <a:spAutoFit/>
          </a:bodyPr>
          <a:lstStyle/>
          <a:p>
            <a:pPr>
              <a:lnSpc>
                <a:spcPts val="1185"/>
              </a:lnSpc>
            </a:pPr>
            <a:r>
              <a:rPr sz="1200" spc="45" dirty="0">
                <a:solidFill>
                  <a:srgbClr val="595959"/>
                </a:solidFill>
                <a:latin typeface="Calibri"/>
                <a:cs typeface="Calibri"/>
              </a:rPr>
              <a:t>S</a:t>
            </a:r>
            <a:r>
              <a:rPr sz="1200" spc="-100" dirty="0">
                <a:solidFill>
                  <a:srgbClr val="595959"/>
                </a:solidFill>
                <a:latin typeface="Calibri"/>
                <a:cs typeface="Calibri"/>
              </a:rPr>
              <a:t>e</a:t>
            </a:r>
            <a:r>
              <a:rPr sz="1200" spc="65" dirty="0">
                <a:solidFill>
                  <a:srgbClr val="595959"/>
                </a:solidFill>
                <a:latin typeface="Calibri"/>
                <a:cs typeface="Calibri"/>
              </a:rPr>
              <a:t>p</a:t>
            </a:r>
            <a:r>
              <a:rPr sz="1200" spc="-5" dirty="0">
                <a:solidFill>
                  <a:srgbClr val="595959"/>
                </a:solidFill>
                <a:latin typeface="Calibri"/>
                <a:cs typeface="Calibri"/>
              </a:rPr>
              <a:t>t</a:t>
            </a:r>
            <a:r>
              <a:rPr sz="1200" dirty="0">
                <a:solidFill>
                  <a:srgbClr val="595959"/>
                </a:solidFill>
                <a:latin typeface="Calibri"/>
                <a:cs typeface="Calibri"/>
              </a:rPr>
              <a:t>e</a:t>
            </a:r>
            <a:r>
              <a:rPr sz="1200" spc="-60" dirty="0">
                <a:solidFill>
                  <a:srgbClr val="595959"/>
                </a:solidFill>
                <a:latin typeface="Calibri"/>
                <a:cs typeface="Calibri"/>
              </a:rPr>
              <a:t>m</a:t>
            </a:r>
            <a:r>
              <a:rPr sz="1200" spc="6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49" name="object 49"/>
          <p:cNvSpPr txBox="1"/>
          <p:nvPr/>
        </p:nvSpPr>
        <p:spPr>
          <a:xfrm rot="18900000">
            <a:off x="6675609" y="5888948"/>
            <a:ext cx="532800" cy="156068"/>
          </a:xfrm>
          <a:prstGeom prst="rect">
            <a:avLst/>
          </a:prstGeom>
        </p:spPr>
        <p:txBody>
          <a:bodyPr vert="horz" wrap="square" lIns="0" tIns="0" rIns="0" bIns="0" rtlCol="0">
            <a:spAutoFit/>
          </a:bodyPr>
          <a:lstStyle/>
          <a:p>
            <a:pPr>
              <a:lnSpc>
                <a:spcPts val="1185"/>
              </a:lnSpc>
            </a:pPr>
            <a:r>
              <a:rPr sz="1200" spc="5" dirty="0">
                <a:solidFill>
                  <a:srgbClr val="595959"/>
                </a:solidFill>
                <a:latin typeface="Calibri"/>
                <a:cs typeface="Calibri"/>
              </a:rPr>
              <a:t>O</a:t>
            </a:r>
            <a:r>
              <a:rPr sz="1200" spc="-10" dirty="0">
                <a:solidFill>
                  <a:srgbClr val="595959"/>
                </a:solidFill>
                <a:latin typeface="Calibri"/>
                <a:cs typeface="Calibri"/>
              </a:rPr>
              <a:t>c</a:t>
            </a:r>
            <a:r>
              <a:rPr sz="1200" spc="-5" dirty="0">
                <a:solidFill>
                  <a:srgbClr val="595959"/>
                </a:solidFill>
                <a:latin typeface="Calibri"/>
                <a:cs typeface="Calibri"/>
              </a:rPr>
              <a:t>t</a:t>
            </a:r>
            <a:r>
              <a:rPr sz="1200" spc="-35" dirty="0">
                <a:solidFill>
                  <a:srgbClr val="595959"/>
                </a:solidFill>
                <a:latin typeface="Calibri"/>
                <a:cs typeface="Calibri"/>
              </a:rPr>
              <a:t>o</a:t>
            </a:r>
            <a:r>
              <a:rPr sz="1200" spc="70"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50" name="object 50"/>
          <p:cNvSpPr txBox="1"/>
          <p:nvPr/>
        </p:nvSpPr>
        <p:spPr>
          <a:xfrm rot="18900000">
            <a:off x="7172811" y="5943182"/>
            <a:ext cx="667860" cy="156068"/>
          </a:xfrm>
          <a:prstGeom prst="rect">
            <a:avLst/>
          </a:prstGeom>
        </p:spPr>
        <p:txBody>
          <a:bodyPr vert="horz" wrap="square" lIns="0" tIns="0" rIns="0" bIns="0" rtlCol="0">
            <a:spAutoFit/>
          </a:bodyPr>
          <a:lstStyle/>
          <a:p>
            <a:pPr>
              <a:lnSpc>
                <a:spcPts val="1185"/>
              </a:lnSpc>
            </a:pPr>
            <a:r>
              <a:rPr sz="1200" spc="25" dirty="0">
                <a:solidFill>
                  <a:srgbClr val="595959"/>
                </a:solidFill>
                <a:latin typeface="Calibri"/>
                <a:cs typeface="Calibri"/>
              </a:rPr>
              <a:t>N</a:t>
            </a:r>
            <a:r>
              <a:rPr sz="1200" spc="-35" dirty="0">
                <a:solidFill>
                  <a:srgbClr val="595959"/>
                </a:solidFill>
                <a:latin typeface="Calibri"/>
                <a:cs typeface="Calibri"/>
              </a:rPr>
              <a:t>o</a:t>
            </a:r>
            <a:r>
              <a:rPr sz="1200" spc="-45" dirty="0">
                <a:solidFill>
                  <a:srgbClr val="595959"/>
                </a:solidFill>
                <a:latin typeface="Calibri"/>
                <a:cs typeface="Calibri"/>
              </a:rPr>
              <a:t>v</a:t>
            </a:r>
            <a:r>
              <a:rPr sz="1200" dirty="0">
                <a:solidFill>
                  <a:srgbClr val="595959"/>
                </a:solidFill>
                <a:latin typeface="Calibri"/>
                <a:cs typeface="Calibri"/>
              </a:rPr>
              <a:t>e</a:t>
            </a:r>
            <a:r>
              <a:rPr sz="1200" spc="40" dirty="0">
                <a:solidFill>
                  <a:srgbClr val="595959"/>
                </a:solidFill>
                <a:latin typeface="Calibri"/>
                <a:cs typeface="Calibri"/>
              </a:rPr>
              <a:t>m</a:t>
            </a:r>
            <a:r>
              <a:rPr sz="1200" spc="-3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51" name="object 51"/>
          <p:cNvSpPr txBox="1"/>
          <p:nvPr/>
        </p:nvSpPr>
        <p:spPr>
          <a:xfrm rot="18900000">
            <a:off x="7804296" y="5938527"/>
            <a:ext cx="655502" cy="156068"/>
          </a:xfrm>
          <a:prstGeom prst="rect">
            <a:avLst/>
          </a:prstGeom>
        </p:spPr>
        <p:txBody>
          <a:bodyPr vert="horz" wrap="square" lIns="0" tIns="0" rIns="0" bIns="0" rtlCol="0">
            <a:spAutoFit/>
          </a:bodyPr>
          <a:lstStyle/>
          <a:p>
            <a:pPr>
              <a:lnSpc>
                <a:spcPts val="1185"/>
              </a:lnSpc>
            </a:pPr>
            <a:r>
              <a:rPr sz="1200" spc="-40" dirty="0">
                <a:solidFill>
                  <a:srgbClr val="595959"/>
                </a:solidFill>
                <a:latin typeface="Calibri"/>
                <a:cs typeface="Calibri"/>
              </a:rPr>
              <a:t>D</a:t>
            </a:r>
            <a:r>
              <a:rPr sz="1200" dirty="0">
                <a:solidFill>
                  <a:srgbClr val="595959"/>
                </a:solidFill>
                <a:latin typeface="Calibri"/>
                <a:cs typeface="Calibri"/>
              </a:rPr>
              <a:t>e</a:t>
            </a:r>
            <a:r>
              <a:rPr sz="1200" spc="-10" dirty="0">
                <a:solidFill>
                  <a:srgbClr val="595959"/>
                </a:solidFill>
                <a:latin typeface="Calibri"/>
                <a:cs typeface="Calibri"/>
              </a:rPr>
              <a:t>c</a:t>
            </a:r>
            <a:r>
              <a:rPr sz="1200" dirty="0">
                <a:solidFill>
                  <a:srgbClr val="595959"/>
                </a:solidFill>
                <a:latin typeface="Calibri"/>
                <a:cs typeface="Calibri"/>
              </a:rPr>
              <a:t>e</a:t>
            </a:r>
            <a:r>
              <a:rPr sz="1200" spc="40" dirty="0">
                <a:solidFill>
                  <a:srgbClr val="595959"/>
                </a:solidFill>
                <a:latin typeface="Calibri"/>
                <a:cs typeface="Calibri"/>
              </a:rPr>
              <a:t>m</a:t>
            </a:r>
            <a:r>
              <a:rPr sz="1200" spc="-3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52" name="object 52"/>
          <p:cNvSpPr txBox="1"/>
          <p:nvPr/>
        </p:nvSpPr>
        <p:spPr>
          <a:xfrm rot="18900000">
            <a:off x="8561090" y="5879896"/>
            <a:ext cx="499435" cy="156068"/>
          </a:xfrm>
          <a:prstGeom prst="rect">
            <a:avLst/>
          </a:prstGeom>
        </p:spPr>
        <p:txBody>
          <a:bodyPr vert="horz" wrap="square" lIns="0" tIns="0" rIns="0" bIns="0" rtlCol="0">
            <a:spAutoFit/>
          </a:bodyPr>
          <a:lstStyle/>
          <a:p>
            <a:pPr>
              <a:lnSpc>
                <a:spcPts val="1185"/>
              </a:lnSpc>
            </a:pPr>
            <a:r>
              <a:rPr sz="1200" spc="15" dirty="0">
                <a:solidFill>
                  <a:srgbClr val="595959"/>
                </a:solidFill>
                <a:latin typeface="Calibri"/>
                <a:cs typeface="Calibri"/>
              </a:rPr>
              <a:t>J</a:t>
            </a:r>
            <a:r>
              <a:rPr sz="1200" spc="25" dirty="0">
                <a:solidFill>
                  <a:srgbClr val="595959"/>
                </a:solidFill>
                <a:latin typeface="Calibri"/>
                <a:cs typeface="Calibri"/>
              </a:rPr>
              <a:t>a</a:t>
            </a:r>
            <a:r>
              <a:rPr sz="1200" spc="-35" dirty="0">
                <a:solidFill>
                  <a:srgbClr val="595959"/>
                </a:solidFill>
                <a:latin typeface="Calibri"/>
                <a:cs typeface="Calibri"/>
              </a:rPr>
              <a:t>nu</a:t>
            </a:r>
            <a:r>
              <a:rPr sz="1200" spc="25" dirty="0">
                <a:solidFill>
                  <a:srgbClr val="595959"/>
                </a:solidFill>
                <a:latin typeface="Calibri"/>
                <a:cs typeface="Calibri"/>
              </a:rPr>
              <a:t>a</a:t>
            </a:r>
            <a:r>
              <a:rPr sz="1200" spc="-20" dirty="0">
                <a:solidFill>
                  <a:srgbClr val="595959"/>
                </a:solidFill>
                <a:latin typeface="Calibri"/>
                <a:cs typeface="Calibri"/>
              </a:rPr>
              <a:t>r</a:t>
            </a:r>
            <a:r>
              <a:rPr sz="1200" dirty="0">
                <a:solidFill>
                  <a:srgbClr val="595959"/>
                </a:solidFill>
                <a:latin typeface="Calibri"/>
                <a:cs typeface="Calibri"/>
              </a:rPr>
              <a:t>y</a:t>
            </a:r>
            <a:endParaRPr sz="1200">
              <a:solidFill>
                <a:prstClr val="black"/>
              </a:solidFill>
              <a:latin typeface="Calibri"/>
              <a:cs typeface="Calibri"/>
            </a:endParaRPr>
          </a:p>
        </p:txBody>
      </p:sp>
      <p:sp>
        <p:nvSpPr>
          <p:cNvPr id="53" name="object 53"/>
          <p:cNvSpPr txBox="1"/>
          <p:nvPr/>
        </p:nvSpPr>
        <p:spPr>
          <a:xfrm rot="18900000">
            <a:off x="9117076" y="5907974"/>
            <a:ext cx="572473" cy="156068"/>
          </a:xfrm>
          <a:prstGeom prst="rect">
            <a:avLst/>
          </a:prstGeom>
        </p:spPr>
        <p:txBody>
          <a:bodyPr vert="horz" wrap="square" lIns="0" tIns="0" rIns="0" bIns="0" rtlCol="0">
            <a:spAutoFit/>
          </a:bodyPr>
          <a:lstStyle/>
          <a:p>
            <a:pPr>
              <a:lnSpc>
                <a:spcPts val="1185"/>
              </a:lnSpc>
            </a:pPr>
            <a:r>
              <a:rPr sz="1200" spc="45" dirty="0">
                <a:solidFill>
                  <a:srgbClr val="595959"/>
                </a:solidFill>
                <a:latin typeface="Calibri"/>
                <a:cs typeface="Calibri"/>
              </a:rPr>
              <a:t>F</a:t>
            </a:r>
            <a:r>
              <a:rPr sz="1200" spc="-100" dirty="0">
                <a:solidFill>
                  <a:srgbClr val="595959"/>
                </a:solidFill>
                <a:latin typeface="Calibri"/>
                <a:cs typeface="Calibri"/>
              </a:rPr>
              <a:t>e</a:t>
            </a:r>
            <a:r>
              <a:rPr sz="1200" spc="65" dirty="0">
                <a:solidFill>
                  <a:srgbClr val="595959"/>
                </a:solidFill>
                <a:latin typeface="Calibri"/>
                <a:cs typeface="Calibri"/>
              </a:rPr>
              <a:t>b</a:t>
            </a:r>
            <a:r>
              <a:rPr sz="1200" spc="-20" dirty="0">
                <a:solidFill>
                  <a:srgbClr val="595959"/>
                </a:solidFill>
                <a:latin typeface="Calibri"/>
                <a:cs typeface="Calibri"/>
              </a:rPr>
              <a:t>r</a:t>
            </a:r>
            <a:r>
              <a:rPr sz="1200" spc="-35" dirty="0">
                <a:solidFill>
                  <a:srgbClr val="595959"/>
                </a:solidFill>
                <a:latin typeface="Calibri"/>
                <a:cs typeface="Calibri"/>
              </a:rPr>
              <a:t>u</a:t>
            </a:r>
            <a:r>
              <a:rPr sz="1200" spc="25" dirty="0">
                <a:solidFill>
                  <a:srgbClr val="595959"/>
                </a:solidFill>
                <a:latin typeface="Calibri"/>
                <a:cs typeface="Calibri"/>
              </a:rPr>
              <a:t>a</a:t>
            </a:r>
            <a:r>
              <a:rPr sz="1200" spc="-20" dirty="0">
                <a:solidFill>
                  <a:srgbClr val="595959"/>
                </a:solidFill>
                <a:latin typeface="Calibri"/>
                <a:cs typeface="Calibri"/>
              </a:rPr>
              <a:t>r</a:t>
            </a:r>
            <a:r>
              <a:rPr sz="1200" dirty="0">
                <a:solidFill>
                  <a:srgbClr val="595959"/>
                </a:solidFill>
                <a:latin typeface="Calibri"/>
                <a:cs typeface="Calibri"/>
              </a:rPr>
              <a:t>y</a:t>
            </a:r>
            <a:endParaRPr sz="1200">
              <a:solidFill>
                <a:prstClr val="black"/>
              </a:solidFill>
              <a:latin typeface="Calibri"/>
              <a:cs typeface="Calibri"/>
            </a:endParaRPr>
          </a:p>
        </p:txBody>
      </p:sp>
      <p:sp>
        <p:nvSpPr>
          <p:cNvPr id="54" name="object 54"/>
          <p:cNvSpPr txBox="1"/>
          <p:nvPr/>
        </p:nvSpPr>
        <p:spPr>
          <a:xfrm rot="18900000">
            <a:off x="9864472" y="5852618"/>
            <a:ext cx="426315" cy="156068"/>
          </a:xfrm>
          <a:prstGeom prst="rect">
            <a:avLst/>
          </a:prstGeom>
        </p:spPr>
        <p:txBody>
          <a:bodyPr vert="horz" wrap="square" lIns="0" tIns="0" rIns="0" bIns="0" rtlCol="0">
            <a:spAutoFit/>
          </a:bodyPr>
          <a:lstStyle/>
          <a:p>
            <a:pPr>
              <a:lnSpc>
                <a:spcPts val="1185"/>
              </a:lnSpc>
            </a:pPr>
            <a:r>
              <a:rPr sz="1200" spc="-30" dirty="0">
                <a:solidFill>
                  <a:srgbClr val="595959"/>
                </a:solidFill>
                <a:latin typeface="Calibri"/>
                <a:cs typeface="Calibri"/>
              </a:rPr>
              <a:t>M</a:t>
            </a:r>
            <a:r>
              <a:rPr sz="1200" spc="25" dirty="0">
                <a:solidFill>
                  <a:srgbClr val="595959"/>
                </a:solidFill>
                <a:latin typeface="Calibri"/>
                <a:cs typeface="Calibri"/>
              </a:rPr>
              <a:t>a</a:t>
            </a:r>
            <a:r>
              <a:rPr sz="1200" spc="-20" dirty="0">
                <a:solidFill>
                  <a:srgbClr val="595959"/>
                </a:solidFill>
                <a:latin typeface="Calibri"/>
                <a:cs typeface="Calibri"/>
              </a:rPr>
              <a:t>r</a:t>
            </a:r>
            <a:r>
              <a:rPr sz="1200" spc="-10" dirty="0">
                <a:solidFill>
                  <a:srgbClr val="595959"/>
                </a:solidFill>
                <a:latin typeface="Calibri"/>
                <a:cs typeface="Calibri"/>
              </a:rPr>
              <a:t>c</a:t>
            </a:r>
            <a:r>
              <a:rPr sz="1200" dirty="0">
                <a:solidFill>
                  <a:srgbClr val="595959"/>
                </a:solidFill>
                <a:latin typeface="Calibri"/>
                <a:cs typeface="Calibri"/>
              </a:rPr>
              <a:t>h</a:t>
            </a:r>
            <a:endParaRPr sz="1200">
              <a:solidFill>
                <a:prstClr val="black"/>
              </a:solidFill>
              <a:latin typeface="Calibri"/>
              <a:cs typeface="Calibri"/>
            </a:endParaRPr>
          </a:p>
        </p:txBody>
      </p:sp>
      <p:sp>
        <p:nvSpPr>
          <p:cNvPr id="55" name="object 55"/>
          <p:cNvSpPr txBox="1"/>
          <p:nvPr/>
        </p:nvSpPr>
        <p:spPr>
          <a:xfrm>
            <a:off x="1665858" y="2238316"/>
            <a:ext cx="215444" cy="2164080"/>
          </a:xfrm>
          <a:prstGeom prst="rect">
            <a:avLst/>
          </a:prstGeom>
        </p:spPr>
        <p:txBody>
          <a:bodyPr vert="vert270" wrap="square" lIns="0" tIns="3810" rIns="0" bIns="0" rtlCol="0">
            <a:spAutoFit/>
          </a:bodyPr>
          <a:lstStyle/>
          <a:p>
            <a:pPr marL="12700">
              <a:spcBef>
                <a:spcPts val="30"/>
              </a:spcBef>
            </a:pPr>
            <a:r>
              <a:rPr sz="1400" spc="-5" dirty="0">
                <a:solidFill>
                  <a:srgbClr val="595959"/>
                </a:solidFill>
                <a:latin typeface="Calibri"/>
                <a:cs typeface="Calibri"/>
              </a:rPr>
              <a:t>Number</a:t>
            </a:r>
            <a:r>
              <a:rPr sz="1400" spc="-10" dirty="0">
                <a:solidFill>
                  <a:srgbClr val="595959"/>
                </a:solidFill>
                <a:latin typeface="Calibri"/>
                <a:cs typeface="Calibri"/>
              </a:rPr>
              <a:t> </a:t>
            </a:r>
            <a:r>
              <a:rPr sz="1400" dirty="0">
                <a:solidFill>
                  <a:srgbClr val="595959"/>
                </a:solidFill>
                <a:latin typeface="Calibri"/>
                <a:cs typeface="Calibri"/>
              </a:rPr>
              <a:t>of</a:t>
            </a:r>
            <a:r>
              <a:rPr sz="1400" spc="-10" dirty="0">
                <a:solidFill>
                  <a:srgbClr val="595959"/>
                </a:solidFill>
                <a:latin typeface="Calibri"/>
                <a:cs typeface="Calibri"/>
              </a:rPr>
              <a:t> COVID </a:t>
            </a:r>
            <a:r>
              <a:rPr sz="1400" spc="-5" dirty="0">
                <a:solidFill>
                  <a:srgbClr val="595959"/>
                </a:solidFill>
                <a:latin typeface="Calibri"/>
                <a:cs typeface="Calibri"/>
              </a:rPr>
              <a:t>claims filed</a:t>
            </a:r>
            <a:endParaRPr sz="1400">
              <a:solidFill>
                <a:prstClr val="black"/>
              </a:solidFill>
              <a:latin typeface="Calibri"/>
              <a:cs typeface="Calibri"/>
            </a:endParaRPr>
          </a:p>
        </p:txBody>
      </p:sp>
      <p:sp>
        <p:nvSpPr>
          <p:cNvPr id="56" name="object 56"/>
          <p:cNvSpPr txBox="1">
            <a:spLocks noGrp="1"/>
          </p:cNvSpPr>
          <p:nvPr>
            <p:ph type="title"/>
          </p:nvPr>
        </p:nvSpPr>
        <p:spPr>
          <a:xfrm>
            <a:off x="3161370" y="56388"/>
            <a:ext cx="8917259" cy="743730"/>
          </a:xfrm>
          <a:prstGeom prst="rect">
            <a:avLst/>
          </a:prstGeom>
        </p:spPr>
        <p:txBody>
          <a:bodyPr vert="horz" wrap="square" lIns="0" tIns="9525" rIns="0" bIns="0" rtlCol="0">
            <a:spAutoFit/>
          </a:bodyPr>
          <a:lstStyle/>
          <a:p>
            <a:pPr marL="1713864" marR="5080" indent="-1256030">
              <a:lnSpc>
                <a:spcPct val="100800"/>
              </a:lnSpc>
              <a:spcBef>
                <a:spcPts val="75"/>
              </a:spcBef>
            </a:pPr>
            <a:r>
              <a:rPr spc="-5" dirty="0"/>
              <a:t>Number of </a:t>
            </a:r>
            <a:r>
              <a:rPr spc="-10" dirty="0"/>
              <a:t>COVID-19</a:t>
            </a:r>
            <a:r>
              <a:rPr dirty="0"/>
              <a:t> </a:t>
            </a:r>
            <a:r>
              <a:rPr spc="-5" dirty="0"/>
              <a:t>Claims</a:t>
            </a:r>
            <a:r>
              <a:rPr dirty="0"/>
              <a:t> </a:t>
            </a:r>
            <a:r>
              <a:rPr spc="-5" dirty="0"/>
              <a:t>Filed </a:t>
            </a:r>
            <a:r>
              <a:rPr dirty="0"/>
              <a:t>in</a:t>
            </a:r>
            <a:r>
              <a:rPr spc="-5" dirty="0"/>
              <a:t> </a:t>
            </a:r>
            <a:r>
              <a:rPr spc="-10" dirty="0"/>
              <a:t>California, </a:t>
            </a:r>
            <a:r>
              <a:rPr spc="-525" dirty="0"/>
              <a:t> </a:t>
            </a:r>
            <a:r>
              <a:rPr spc="-10" dirty="0"/>
              <a:t>March </a:t>
            </a:r>
            <a:r>
              <a:rPr dirty="0"/>
              <a:t>2020</a:t>
            </a:r>
            <a:r>
              <a:rPr spc="-5" dirty="0"/>
              <a:t> </a:t>
            </a:r>
            <a:r>
              <a:rPr dirty="0"/>
              <a:t>–</a:t>
            </a:r>
            <a:r>
              <a:rPr spc="-5" dirty="0"/>
              <a:t> </a:t>
            </a:r>
            <a:r>
              <a:rPr spc="-10" dirty="0"/>
              <a:t>March</a:t>
            </a:r>
            <a:r>
              <a:rPr spc="-5" dirty="0"/>
              <a:t> </a:t>
            </a:r>
            <a:r>
              <a:rPr dirty="0"/>
              <a:t>2021</a:t>
            </a:r>
          </a:p>
        </p:txBody>
      </p:sp>
      <p:sp>
        <p:nvSpPr>
          <p:cNvPr id="57" name="object 57"/>
          <p:cNvSpPr txBox="1"/>
          <p:nvPr/>
        </p:nvSpPr>
        <p:spPr>
          <a:xfrm>
            <a:off x="985615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3</a:t>
            </a:r>
            <a:endParaRPr sz="1200">
              <a:solidFill>
                <a:prstClr val="black"/>
              </a:solidFill>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Fox v. Newberry </a:t>
            </a:r>
            <a:r>
              <a:rPr lang="en-US" i="1" dirty="0" err="1"/>
              <a:t>Cty</a:t>
            </a:r>
            <a:r>
              <a:rPr lang="en-US" i="1" dirty="0"/>
              <a:t>. </a:t>
            </a:r>
            <a:r>
              <a:rPr lang="en-US" i="1" dirty="0" err="1"/>
              <a:t>Mem’l</a:t>
            </a:r>
            <a:r>
              <a:rPr lang="en-US" i="1" dirty="0"/>
              <a:t> Hosp.</a:t>
            </a:r>
            <a:r>
              <a:rPr lang="en-US" dirty="0"/>
              <a:t/>
            </a:r>
            <a:br>
              <a:rPr lang="en-US" dirty="0"/>
            </a:br>
            <a:r>
              <a:rPr lang="en-US" sz="3600" dirty="0"/>
              <a:t>Interesting Take-</a:t>
            </a:r>
            <a:r>
              <a:rPr lang="en-US" sz="3600" dirty="0" err="1"/>
              <a:t>Aways</a:t>
            </a:r>
            <a:r>
              <a:rPr lang="en-US" sz="3600" dirty="0"/>
              <a:t> Pertinent to COVID-19</a:t>
            </a:r>
            <a:endParaRPr lang="en-US" dirty="0"/>
          </a:p>
        </p:txBody>
      </p:sp>
      <p:sp>
        <p:nvSpPr>
          <p:cNvPr id="4" name="Text Placeholder 3"/>
          <p:cNvSpPr>
            <a:spLocks noGrp="1"/>
          </p:cNvSpPr>
          <p:nvPr>
            <p:ph type="body" sz="quarter" idx="1"/>
          </p:nvPr>
        </p:nvSpPr>
        <p:spPr/>
        <p:txBody>
          <a:bodyPr/>
          <a:lstStyle/>
          <a:p>
            <a:r>
              <a:rPr lang="en-US" dirty="0"/>
              <a:t>Court also rejected Defendants argument that the claim should be deemed an </a:t>
            </a:r>
            <a:r>
              <a:rPr lang="en-US" b="1" dirty="0"/>
              <a:t>injury by accident </a:t>
            </a:r>
            <a:r>
              <a:rPr lang="en-US" dirty="0"/>
              <a:t>as opposed to an occupational disease</a:t>
            </a:r>
          </a:p>
          <a:p>
            <a:r>
              <a:rPr lang="en-US" dirty="0"/>
              <a:t>Court indicated this was “a distinction without difference,” </a:t>
            </a:r>
            <a:r>
              <a:rPr lang="en-US" b="1" dirty="0"/>
              <a:t>leaving open the possibility of pursuing a claim under S.C. Code § 42-1-160</a:t>
            </a:r>
            <a:r>
              <a:rPr lang="en-US" dirty="0"/>
              <a:t>, but insinuating it more appropriately fell under occupational disease statute.</a:t>
            </a:r>
          </a:p>
        </p:txBody>
      </p:sp>
    </p:spTree>
    <p:extLst>
      <p:ext uri="{BB962C8B-B14F-4D97-AF65-F5344CB8AC3E}">
        <p14:creationId xmlns:p14="http://schemas.microsoft.com/office/powerpoint/2010/main" val="207384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an “Injury By Accident”?</a:t>
            </a:r>
            <a:endParaRPr lang="en-US" dirty="0"/>
          </a:p>
        </p:txBody>
      </p:sp>
      <p:sp>
        <p:nvSpPr>
          <p:cNvPr id="4" name="Text Placeholder 3"/>
          <p:cNvSpPr>
            <a:spLocks noGrp="1"/>
          </p:cNvSpPr>
          <p:nvPr>
            <p:ph type="body" sz="quarter" idx="1"/>
          </p:nvPr>
        </p:nvSpPr>
        <p:spPr/>
        <p:txBody>
          <a:bodyPr>
            <a:normAutofit lnSpcReduction="10000"/>
          </a:bodyPr>
          <a:lstStyle/>
          <a:p>
            <a:r>
              <a:rPr lang="en-US" dirty="0"/>
              <a:t>S.C. Code  42-1-160(A):</a:t>
            </a:r>
          </a:p>
          <a:p>
            <a:pPr lvl="1"/>
            <a:r>
              <a:rPr lang="en-US" dirty="0"/>
              <a:t>"Injury" and "personal injury" mean only injury by accident arising out of and in the course of employment and </a:t>
            </a:r>
            <a:r>
              <a:rPr lang="en-US" b="1" dirty="0"/>
              <a:t>shall not include a disease in any form, except when it results naturally and unavoidably from the accident </a:t>
            </a:r>
            <a:r>
              <a:rPr lang="en-US" dirty="0"/>
              <a:t>and except such diseases as are compensable under the provisions of Chapter 11 of this title. (Occupational Disease).</a:t>
            </a:r>
          </a:p>
          <a:p>
            <a:pPr lvl="2"/>
            <a:r>
              <a:rPr lang="en-US" dirty="0"/>
              <a:t>In determining whether something constitutes an “injury by accident” the focus is not on some specific event, but rather on the injury itself. The word “accident” means an </a:t>
            </a:r>
            <a:r>
              <a:rPr lang="en-US" b="1" dirty="0"/>
              <a:t>unlooked for and untoward event which is not expected</a:t>
            </a:r>
            <a:r>
              <a:rPr lang="en-US" dirty="0"/>
              <a:t> or designed by the person who suffers the injury. No slip, fall or other fortuitous event or accident in the cause of the injury is required; the </a:t>
            </a:r>
            <a:r>
              <a:rPr lang="en-US" b="1" dirty="0"/>
              <a:t>unexpected result</a:t>
            </a:r>
            <a:r>
              <a:rPr lang="en-US" dirty="0"/>
              <a:t> or industrial injury is itself considered the compensable accident. </a:t>
            </a:r>
            <a:r>
              <a:rPr lang="en-US" i="1" dirty="0"/>
              <a:t>Creech v. </a:t>
            </a:r>
            <a:r>
              <a:rPr lang="en-US" i="1" dirty="0" err="1"/>
              <a:t>Ducane</a:t>
            </a:r>
            <a:r>
              <a:rPr lang="en-US" i="1" dirty="0"/>
              <a:t> Co.</a:t>
            </a:r>
            <a:r>
              <a:rPr lang="en-US" dirty="0"/>
              <a:t>, 320 S.C. 559, 563, 467 S.E.2d 114, 116 (S.C. Ct. App. 1995).</a:t>
            </a:r>
          </a:p>
          <a:p>
            <a:endParaRPr lang="en-US" dirty="0"/>
          </a:p>
        </p:txBody>
      </p:sp>
    </p:spTree>
    <p:extLst>
      <p:ext uri="{BB962C8B-B14F-4D97-AF65-F5344CB8AC3E}">
        <p14:creationId xmlns:p14="http://schemas.microsoft.com/office/powerpoint/2010/main" val="530772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Hiers v. Brunson Construction, Co.</a:t>
            </a:r>
            <a:endParaRPr lang="en-US" sz="3600" dirty="0"/>
          </a:p>
        </p:txBody>
      </p:sp>
      <p:sp>
        <p:nvSpPr>
          <p:cNvPr id="4" name="Text Placeholder 3"/>
          <p:cNvSpPr>
            <a:spLocks noGrp="1"/>
          </p:cNvSpPr>
          <p:nvPr>
            <p:ph type="body" sz="quarter" idx="1"/>
          </p:nvPr>
        </p:nvSpPr>
        <p:spPr/>
        <p:txBody>
          <a:bodyPr>
            <a:normAutofit/>
          </a:bodyPr>
          <a:lstStyle/>
          <a:p>
            <a:r>
              <a:rPr lang="en-US" dirty="0"/>
              <a:t>Cases where compensability determined as injury by accident in disease case.</a:t>
            </a:r>
          </a:p>
          <a:p>
            <a:pPr lvl="1"/>
            <a:r>
              <a:rPr lang="en-US" dirty="0"/>
              <a:t>Held an employee who contracted pneumonia as a result of working on a roof during harsh elements and later died as a result was a compensable injury by accident</a:t>
            </a:r>
          </a:p>
          <a:p>
            <a:pPr lvl="1"/>
            <a:r>
              <a:rPr lang="en-US" dirty="0"/>
              <a:t>The exposure and chill suffered by deceased was greatly in excess of that suffered by his fellow employees or the public generally as he was on top of a building where he was fair target for the cold rain and wind. </a:t>
            </a:r>
            <a:r>
              <a:rPr lang="en-US" b="1" dirty="0"/>
              <a:t>Such conditions are calculated to chill and wet one more than being on the ground or about the building generally.</a:t>
            </a:r>
          </a:p>
        </p:txBody>
      </p:sp>
    </p:spTree>
    <p:extLst>
      <p:ext uri="{BB962C8B-B14F-4D97-AF65-F5344CB8AC3E}">
        <p14:creationId xmlns:p14="http://schemas.microsoft.com/office/powerpoint/2010/main" val="322696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Hiers v. Brunson Construction, Co. </a:t>
            </a:r>
            <a:endParaRPr lang="en-US" sz="3600" dirty="0"/>
          </a:p>
        </p:txBody>
      </p:sp>
      <p:sp>
        <p:nvSpPr>
          <p:cNvPr id="4" name="Text Placeholder 3"/>
          <p:cNvSpPr>
            <a:spLocks noGrp="1"/>
          </p:cNvSpPr>
          <p:nvPr>
            <p:ph type="body" sz="quarter" idx="1"/>
          </p:nvPr>
        </p:nvSpPr>
        <p:spPr/>
        <p:txBody>
          <a:bodyPr>
            <a:normAutofit lnSpcReduction="10000"/>
          </a:bodyPr>
          <a:lstStyle/>
          <a:p>
            <a:r>
              <a:rPr lang="en-US" dirty="0"/>
              <a:t>Looked to heat stroke cases for guidance in finding pneumonia and eventual death claim compensable</a:t>
            </a:r>
          </a:p>
          <a:p>
            <a:r>
              <a:rPr lang="en-US" dirty="0"/>
              <a:t>The rule supported by the weight of authority…is that heat prostration which results from the employee's engaging in the employment, </a:t>
            </a:r>
            <a:r>
              <a:rPr lang="en-US" i="1" dirty="0"/>
              <a:t>whether due to unusual or extraordinary condition or not, is to be deemed an accidental injury within the meaning of the statutes. Such an injury is accidental in that it is unforeseen and unexpected. If it results from the conditions under which the work is carried on, there is no reason why it should not be held compensable.</a:t>
            </a:r>
          </a:p>
        </p:txBody>
      </p:sp>
    </p:spTree>
    <p:extLst>
      <p:ext uri="{BB962C8B-B14F-4D97-AF65-F5344CB8AC3E}">
        <p14:creationId xmlns:p14="http://schemas.microsoft.com/office/powerpoint/2010/main" val="84035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Muir v. C.R. Bard, Inc.</a:t>
            </a:r>
            <a:r>
              <a:rPr lang="en-US" dirty="0"/>
              <a:t> </a:t>
            </a:r>
          </a:p>
        </p:txBody>
      </p:sp>
      <p:sp>
        <p:nvSpPr>
          <p:cNvPr id="3" name="Text Placeholder 2"/>
          <p:cNvSpPr>
            <a:spLocks noGrp="1"/>
          </p:cNvSpPr>
          <p:nvPr>
            <p:ph type="body" sz="quarter" idx="1"/>
          </p:nvPr>
        </p:nvSpPr>
        <p:spPr/>
        <p:txBody>
          <a:bodyPr>
            <a:normAutofit/>
          </a:bodyPr>
          <a:lstStyle/>
          <a:p>
            <a:r>
              <a:rPr lang="en-US" dirty="0"/>
              <a:t>Claimant contracted Hepatitis C, most likely in the course of his employment inspecting catheters</a:t>
            </a:r>
          </a:p>
          <a:p>
            <a:r>
              <a:rPr lang="en-US" dirty="0"/>
              <a:t>Claimant had no significant “red flags” in his background, according to his primary care provider, that would subject him to Hepatitis exposure any more than a typical person in the general public, and therefore believed he contracted the disease at work.</a:t>
            </a:r>
          </a:p>
          <a:p>
            <a:r>
              <a:rPr lang="en-US" dirty="0"/>
              <a:t>The Court agreed with Claimant’s causation theory, and found the claim compensable as an occupational disease</a:t>
            </a:r>
          </a:p>
          <a:p>
            <a:pPr marL="0" indent="0">
              <a:buNone/>
            </a:pPr>
            <a:endParaRPr lang="en-US" dirty="0"/>
          </a:p>
        </p:txBody>
      </p:sp>
    </p:spTree>
    <p:extLst>
      <p:ext uri="{BB962C8B-B14F-4D97-AF65-F5344CB8AC3E}">
        <p14:creationId xmlns:p14="http://schemas.microsoft.com/office/powerpoint/2010/main" val="2026528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Investigate COVID-19 Claims</a:t>
            </a:r>
            <a:endParaRPr lang="en-US" dirty="0"/>
          </a:p>
        </p:txBody>
      </p:sp>
      <p:sp>
        <p:nvSpPr>
          <p:cNvPr id="4" name="Text Placeholder 3"/>
          <p:cNvSpPr>
            <a:spLocks noGrp="1"/>
          </p:cNvSpPr>
          <p:nvPr>
            <p:ph type="body" sz="quarter" idx="1"/>
          </p:nvPr>
        </p:nvSpPr>
        <p:spPr/>
        <p:txBody>
          <a:bodyPr>
            <a:normAutofit/>
          </a:bodyPr>
          <a:lstStyle/>
          <a:p>
            <a:r>
              <a:rPr lang="en-US" b="1" dirty="0"/>
              <a:t>Questions to ask:</a:t>
            </a:r>
          </a:p>
          <a:p>
            <a:pPr marL="914400" lvl="1" indent="-457200">
              <a:buFont typeface="+mj-lt"/>
              <a:buAutoNum type="arabicPeriod"/>
            </a:pPr>
            <a:r>
              <a:rPr lang="en-US" dirty="0"/>
              <a:t>Whether anyone the Claimant knows outside of work has symptoms of respiratory dysfunction or general illness; </a:t>
            </a:r>
          </a:p>
          <a:p>
            <a:pPr marL="914400" lvl="1" indent="-457200">
              <a:buFont typeface="+mj-lt"/>
              <a:buAutoNum type="arabicPeriod"/>
            </a:pPr>
            <a:r>
              <a:rPr lang="en-US" dirty="0"/>
              <a:t>Whether they have children and if so, whether they attend daycare; </a:t>
            </a:r>
          </a:p>
          <a:p>
            <a:pPr marL="914400" lvl="1" indent="-457200">
              <a:buFont typeface="+mj-lt"/>
              <a:buAutoNum type="arabicPeriod"/>
            </a:pPr>
            <a:r>
              <a:rPr lang="en-US" dirty="0"/>
              <a:t>The occupation of a Claimant’s spouse; </a:t>
            </a:r>
          </a:p>
          <a:p>
            <a:pPr marL="914400" lvl="1" indent="-457200">
              <a:buFont typeface="+mj-lt"/>
              <a:buAutoNum type="arabicPeriod"/>
            </a:pPr>
            <a:r>
              <a:rPr lang="en-US" dirty="0"/>
              <a:t>Whether any sporting events, concerts, events with large groups of people were recently attended; </a:t>
            </a:r>
          </a:p>
          <a:p>
            <a:pPr marL="914400" lvl="1" indent="-457200">
              <a:buFont typeface="+mj-lt"/>
              <a:buAutoNum type="arabicPeriod"/>
            </a:pPr>
            <a:r>
              <a:rPr lang="en-US" dirty="0"/>
              <a:t>Recent vacations—duration, location, and how they traveled (i.e., plane, train, etc.); etc. </a:t>
            </a:r>
          </a:p>
        </p:txBody>
      </p:sp>
    </p:spTree>
    <p:extLst>
      <p:ext uri="{BB962C8B-B14F-4D97-AF65-F5344CB8AC3E}">
        <p14:creationId xmlns:p14="http://schemas.microsoft.com/office/powerpoint/2010/main" val="94619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Investigate COVID-19 Claims</a:t>
            </a:r>
          </a:p>
        </p:txBody>
      </p:sp>
      <p:sp>
        <p:nvSpPr>
          <p:cNvPr id="3" name="Text Placeholder 2"/>
          <p:cNvSpPr>
            <a:spLocks noGrp="1"/>
          </p:cNvSpPr>
          <p:nvPr>
            <p:ph type="body" sz="quarter" idx="1"/>
          </p:nvPr>
        </p:nvSpPr>
        <p:spPr/>
        <p:txBody>
          <a:bodyPr>
            <a:normAutofit lnSpcReduction="10000"/>
          </a:bodyPr>
          <a:lstStyle/>
          <a:p>
            <a:r>
              <a:rPr lang="en-US" dirty="0"/>
              <a:t>In addition to the recorded statement, you will need to take the deposition of the claimant under oath in litigated cases.</a:t>
            </a:r>
          </a:p>
          <a:p>
            <a:r>
              <a:rPr lang="en-US" dirty="0"/>
              <a:t>Primary concern is gaging the Claimant’s credibility</a:t>
            </a:r>
          </a:p>
          <a:p>
            <a:r>
              <a:rPr lang="en-US" dirty="0"/>
              <a:t>Highly recommend that these be taken in person or via Zoom, so that the presentation of the witness can be evaluated by the attorney taking the deposition</a:t>
            </a:r>
          </a:p>
          <a:p>
            <a:r>
              <a:rPr lang="en-US" dirty="0"/>
              <a:t>Credibility is of great concern with the Commissioners, and is often the driving force behind determining whether a claim should be taken to a hearing or not.</a:t>
            </a:r>
          </a:p>
        </p:txBody>
      </p:sp>
    </p:spTree>
    <p:extLst>
      <p:ext uri="{BB962C8B-B14F-4D97-AF65-F5344CB8AC3E}">
        <p14:creationId xmlns:p14="http://schemas.microsoft.com/office/powerpoint/2010/main" val="3857219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Investigate COVID-19 Claims</a:t>
            </a:r>
          </a:p>
        </p:txBody>
      </p:sp>
      <p:sp>
        <p:nvSpPr>
          <p:cNvPr id="4" name="Text Placeholder 3"/>
          <p:cNvSpPr>
            <a:spLocks noGrp="1"/>
          </p:cNvSpPr>
          <p:nvPr>
            <p:ph type="body" sz="quarter" idx="1"/>
          </p:nvPr>
        </p:nvSpPr>
        <p:spPr/>
        <p:txBody>
          <a:bodyPr/>
          <a:lstStyle/>
          <a:p>
            <a:r>
              <a:rPr lang="en-US" b="1" dirty="0"/>
              <a:t>Important to establish a timeline of exposure and symptoms to support causation defense:</a:t>
            </a:r>
          </a:p>
          <a:p>
            <a:pPr marL="914400" lvl="1" indent="-457200">
              <a:buFont typeface="+mj-lt"/>
              <a:buAutoNum type="arabicPeriod"/>
            </a:pPr>
            <a:r>
              <a:rPr lang="en-US" dirty="0"/>
              <a:t>More important in supporting denial of nonessential workers</a:t>
            </a:r>
          </a:p>
          <a:p>
            <a:pPr marL="914400" lvl="1" indent="-457200">
              <a:buFont typeface="+mj-lt"/>
              <a:buAutoNum type="arabicPeriod"/>
            </a:pPr>
            <a:r>
              <a:rPr lang="en-US" dirty="0"/>
              <a:t>When did symptoms begin?</a:t>
            </a:r>
          </a:p>
          <a:p>
            <a:pPr marL="914400" lvl="1" indent="-457200">
              <a:buFont typeface="+mj-lt"/>
              <a:buAutoNum type="arabicPeriod"/>
            </a:pPr>
            <a:r>
              <a:rPr lang="en-US" dirty="0"/>
              <a:t>Did any person in their household experience symptoms?</a:t>
            </a:r>
          </a:p>
          <a:p>
            <a:pPr marL="914400" lvl="1" indent="-457200">
              <a:buFont typeface="+mj-lt"/>
              <a:buAutoNum type="arabicPeriod"/>
            </a:pPr>
            <a:r>
              <a:rPr lang="en-US" dirty="0"/>
              <a:t>Work schedule and work duties for 2 weeks prior to experiencing symptoms?</a:t>
            </a:r>
          </a:p>
          <a:p>
            <a:pPr marL="914400" lvl="1" indent="-457200">
              <a:buFont typeface="+mj-lt"/>
              <a:buAutoNum type="arabicPeriod"/>
            </a:pPr>
            <a:r>
              <a:rPr lang="en-US" dirty="0"/>
              <a:t>Any travel, work-related or personal, in the 2 weeks prior to symptoms?</a:t>
            </a:r>
          </a:p>
        </p:txBody>
      </p:sp>
    </p:spTree>
    <p:extLst>
      <p:ext uri="{BB962C8B-B14F-4D97-AF65-F5344CB8AC3E}">
        <p14:creationId xmlns:p14="http://schemas.microsoft.com/office/powerpoint/2010/main" val="4177654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a:t>
            </a:r>
          </a:p>
        </p:txBody>
      </p:sp>
      <p:sp>
        <p:nvSpPr>
          <p:cNvPr id="4" name="Text Placeholder 3"/>
          <p:cNvSpPr>
            <a:spLocks noGrp="1"/>
          </p:cNvSpPr>
          <p:nvPr>
            <p:ph type="body" sz="quarter" idx="1"/>
          </p:nvPr>
        </p:nvSpPr>
        <p:spPr/>
        <p:txBody>
          <a:bodyPr>
            <a:normAutofit lnSpcReduction="10000"/>
          </a:bodyPr>
          <a:lstStyle/>
          <a:p>
            <a:r>
              <a:rPr lang="en-US" dirty="0"/>
              <a:t>Are reactions to vaccine compensable? (Mandatory Injections v. Voluntary Injections)</a:t>
            </a:r>
          </a:p>
          <a:p>
            <a:pPr lvl="1"/>
            <a:r>
              <a:rPr lang="en-US" i="1" dirty="0" err="1"/>
              <a:t>Portee</a:t>
            </a:r>
            <a:r>
              <a:rPr lang="en-US" i="1" dirty="0"/>
              <a:t> v. South Carolina State Hospital</a:t>
            </a:r>
          </a:p>
          <a:p>
            <a:pPr lvl="2"/>
            <a:r>
              <a:rPr lang="en-US" dirty="0"/>
              <a:t>Orderly at South Carolina State Hospital came in one morning suffering from a sore throat. He approached technician at hospital and requested medication. The technician administered a penicillin injection and the orderly went into anaphylactic shock and died.</a:t>
            </a:r>
          </a:p>
          <a:p>
            <a:pPr lvl="2"/>
            <a:r>
              <a:rPr lang="en-US" dirty="0"/>
              <a:t>Commission found that the injection requested was for the </a:t>
            </a:r>
            <a:r>
              <a:rPr lang="en-US" b="1" dirty="0"/>
              <a:t>mutual benefit </a:t>
            </a:r>
            <a:r>
              <a:rPr lang="en-US" dirty="0"/>
              <a:t>of the deceased orderly and the hospital given the injection “minimized the possibility of passing the infection to the hospital’s patients.”</a:t>
            </a:r>
          </a:p>
          <a:p>
            <a:pPr lvl="2"/>
            <a:r>
              <a:rPr lang="en-US" dirty="0"/>
              <a:t>The Court held that: “It is true the injection of penicillin was not an accident. It was expected and intended, but the tragic result was “wholly unexpected and unintended” thereby constituting the element of “accident.”</a:t>
            </a:r>
          </a:p>
        </p:txBody>
      </p:sp>
    </p:spTree>
    <p:extLst>
      <p:ext uri="{BB962C8B-B14F-4D97-AF65-F5344CB8AC3E}">
        <p14:creationId xmlns:p14="http://schemas.microsoft.com/office/powerpoint/2010/main" val="2274917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D3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6E26F32-10AC-44F4-B5B5-E9542EDE0B8C}"/>
              </a:ext>
            </a:extLst>
          </p:cNvPr>
          <p:cNvSpPr>
            <a:spLocks noGrp="1"/>
          </p:cNvSpPr>
          <p:nvPr>
            <p:ph type="ctrTitle"/>
          </p:nvPr>
        </p:nvSpPr>
        <p:spPr>
          <a:xfrm>
            <a:off x="1848465" y="3298722"/>
            <a:ext cx="8495070" cy="1784402"/>
          </a:xfrm>
        </p:spPr>
        <p:txBody>
          <a:bodyPr anchor="b">
            <a:normAutofit/>
          </a:bodyPr>
          <a:lstStyle/>
          <a:p>
            <a:r>
              <a:rPr lang="en-US">
                <a:solidFill>
                  <a:srgbClr val="FFFFFF"/>
                </a:solidFill>
              </a:rPr>
              <a:t>The Effects of Covid-19 on an Employer</a:t>
            </a:r>
          </a:p>
        </p:txBody>
      </p:sp>
      <p:sp>
        <p:nvSpPr>
          <p:cNvPr id="3" name="Subtitle 2">
            <a:extLst>
              <a:ext uri="{FF2B5EF4-FFF2-40B4-BE49-F238E27FC236}">
                <a16:creationId xmlns:a16="http://schemas.microsoft.com/office/drawing/2014/main" xmlns="" id="{319FCE4E-AE45-4FC3-BCBD-B84F79383CC8}"/>
              </a:ext>
            </a:extLst>
          </p:cNvPr>
          <p:cNvSpPr>
            <a:spLocks noGrp="1"/>
          </p:cNvSpPr>
          <p:nvPr>
            <p:ph type="subTitle" idx="1"/>
          </p:nvPr>
        </p:nvSpPr>
        <p:spPr>
          <a:xfrm rot="10800000" flipV="1">
            <a:off x="2686356" y="5519638"/>
            <a:ext cx="6819285" cy="657878"/>
          </a:xfrm>
        </p:spPr>
        <p:txBody>
          <a:bodyPr>
            <a:normAutofit fontScale="77500" lnSpcReduction="20000"/>
          </a:bodyPr>
          <a:lstStyle/>
          <a:p>
            <a:r>
              <a:rPr lang="en-US" sz="3300" dirty="0">
                <a:effectLst/>
                <a:latin typeface="Lato" panose="020F0502020204030203" pitchFamily="34" charset="0"/>
                <a:ea typeface="Calibri" panose="020F0502020204030204" pitchFamily="34" charset="0"/>
              </a:rPr>
              <a:t>Lara Browne: Legal Counsel: Roper St. Francis Healthcare, Charleston</a:t>
            </a:r>
            <a:endParaRPr lang="en-US" sz="3300" dirty="0">
              <a:effectLst/>
              <a:latin typeface="Calibri" panose="020F0502020204030204" pitchFamily="34" charset="0"/>
              <a:ea typeface="Calibri" panose="020F0502020204030204" pitchFamily="34" charset="0"/>
            </a:endParaRPr>
          </a:p>
          <a:p>
            <a:endParaRPr lang="en-US" dirty="0">
              <a:solidFill>
                <a:srgbClr val="FFFFFF"/>
              </a:solidFill>
            </a:endParaRPr>
          </a:p>
        </p:txBody>
      </p:sp>
      <p:sp>
        <p:nvSpPr>
          <p:cNvPr id="11" name="Oval 10">
            <a:extLst>
              <a:ext uri="{FF2B5EF4-FFF2-40B4-BE49-F238E27FC236}">
                <a16:creationId xmlns:a16="http://schemas.microsoft.com/office/drawing/2014/main" xmlns=""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5914" y="889251"/>
            <a:ext cx="2140172" cy="2140172"/>
          </a:xfrm>
          <a:prstGeom prst="ellipse">
            <a:avLst/>
          </a:prstGeom>
          <a:solidFill>
            <a:srgbClr val="FFFFFF"/>
          </a:solidFill>
          <a:ln w="19050">
            <a:solidFill>
              <a:srgbClr val="FC4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 Email Signature">
            <a:extLst>
              <a:ext uri="{FF2B5EF4-FFF2-40B4-BE49-F238E27FC236}">
                <a16:creationId xmlns:a16="http://schemas.microsoft.com/office/drawing/2014/main" xmlns="" id="{C45ADA0C-FF50-4AFB-A545-4C3D31FE1CC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200649" y="1552574"/>
            <a:ext cx="1887593" cy="668343"/>
          </a:xfrm>
          <a:prstGeom prst="rect">
            <a:avLst/>
          </a:prstGeom>
          <a:noFill/>
        </p:spPr>
      </p:pic>
    </p:spTree>
    <p:extLst>
      <p:ext uri="{BB962C8B-B14F-4D97-AF65-F5344CB8AC3E}">
        <p14:creationId xmlns:p14="http://schemas.microsoft.com/office/powerpoint/2010/main" val="413722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37727" y="6439915"/>
            <a:ext cx="7203440" cy="197490"/>
          </a:xfrm>
          <a:prstGeom prst="rect">
            <a:avLst/>
          </a:prstGeom>
        </p:spPr>
        <p:txBody>
          <a:bodyPr vert="horz" wrap="square" lIns="0" tIns="12700" rIns="0" bIns="0" rtlCol="0">
            <a:spAutoFit/>
          </a:bodyPr>
          <a:lstStyle/>
          <a:p>
            <a:pPr marL="12700">
              <a:spcBef>
                <a:spcPts val="100"/>
              </a:spcBef>
            </a:pPr>
            <a:r>
              <a:rPr sz="1200" spc="-5" dirty="0">
                <a:solidFill>
                  <a:prstClr val="black"/>
                </a:solidFill>
                <a:latin typeface="Calibri"/>
                <a:cs typeface="Calibri"/>
              </a:rPr>
              <a:t>Source:</a:t>
            </a:r>
            <a:r>
              <a:rPr sz="1200" spc="15" dirty="0">
                <a:solidFill>
                  <a:prstClr val="black"/>
                </a:solidFill>
                <a:latin typeface="Calibri"/>
                <a:cs typeface="Calibri"/>
              </a:rPr>
              <a:t> </a:t>
            </a:r>
            <a:r>
              <a:rPr sz="1200" spc="-10" dirty="0">
                <a:solidFill>
                  <a:prstClr val="black"/>
                </a:solidFill>
                <a:latin typeface="Calibri"/>
                <a:cs typeface="Calibri"/>
              </a:rPr>
              <a:t>California</a:t>
            </a:r>
            <a:r>
              <a:rPr sz="1200" spc="10" dirty="0">
                <a:solidFill>
                  <a:prstClr val="black"/>
                </a:solidFill>
                <a:latin typeface="Calibri"/>
                <a:cs typeface="Calibri"/>
              </a:rPr>
              <a:t> </a:t>
            </a:r>
            <a:r>
              <a:rPr sz="1200" spc="-20" dirty="0">
                <a:solidFill>
                  <a:prstClr val="black"/>
                </a:solidFill>
                <a:latin typeface="Calibri"/>
                <a:cs typeface="Calibri"/>
              </a:rPr>
              <a:t>Workers’</a:t>
            </a:r>
            <a:r>
              <a:rPr sz="1200" spc="10" dirty="0">
                <a:solidFill>
                  <a:prstClr val="black"/>
                </a:solidFill>
                <a:latin typeface="Calibri"/>
                <a:cs typeface="Calibri"/>
              </a:rPr>
              <a:t> </a:t>
            </a:r>
            <a:r>
              <a:rPr sz="1200" spc="-5" dirty="0">
                <a:solidFill>
                  <a:prstClr val="black"/>
                </a:solidFill>
                <a:latin typeface="Calibri"/>
                <a:cs typeface="Calibri"/>
              </a:rPr>
              <a:t>Compensation</a:t>
            </a:r>
            <a:r>
              <a:rPr sz="1200" spc="5" dirty="0">
                <a:solidFill>
                  <a:prstClr val="black"/>
                </a:solidFill>
                <a:latin typeface="Calibri"/>
                <a:cs typeface="Calibri"/>
              </a:rPr>
              <a:t> </a:t>
            </a:r>
            <a:r>
              <a:rPr sz="1200" spc="-10" dirty="0">
                <a:solidFill>
                  <a:prstClr val="black"/>
                </a:solidFill>
                <a:latin typeface="Calibri"/>
                <a:cs typeface="Calibri"/>
              </a:rPr>
              <a:t>Institute,</a:t>
            </a:r>
            <a:r>
              <a:rPr sz="1200" spc="15" dirty="0">
                <a:solidFill>
                  <a:prstClr val="black"/>
                </a:solidFill>
                <a:latin typeface="Calibri"/>
                <a:cs typeface="Calibri"/>
              </a:rPr>
              <a:t> </a:t>
            </a:r>
            <a:r>
              <a:rPr sz="1200" dirty="0">
                <a:solidFill>
                  <a:prstClr val="black"/>
                </a:solidFill>
                <a:latin typeface="Calibri"/>
                <a:cs typeface="Calibri"/>
              </a:rPr>
              <a:t>2020,</a:t>
            </a:r>
            <a:r>
              <a:rPr sz="1200" spc="10" dirty="0">
                <a:solidFill>
                  <a:prstClr val="black"/>
                </a:solidFill>
                <a:latin typeface="Calibri"/>
                <a:cs typeface="Calibri"/>
              </a:rPr>
              <a:t> </a:t>
            </a:r>
            <a:r>
              <a:rPr sz="1200" spc="-10" dirty="0">
                <a:solidFill>
                  <a:prstClr val="black"/>
                </a:solidFill>
                <a:latin typeface="Calibri"/>
                <a:cs typeface="Calibri"/>
              </a:rPr>
              <a:t>California</a:t>
            </a:r>
            <a:r>
              <a:rPr sz="1200" spc="10" dirty="0">
                <a:solidFill>
                  <a:prstClr val="black"/>
                </a:solidFill>
                <a:latin typeface="Calibri"/>
                <a:cs typeface="Calibri"/>
              </a:rPr>
              <a:t> </a:t>
            </a:r>
            <a:r>
              <a:rPr sz="1200" dirty="0">
                <a:solidFill>
                  <a:prstClr val="black"/>
                </a:solidFill>
                <a:latin typeface="Calibri"/>
                <a:cs typeface="Calibri"/>
              </a:rPr>
              <a:t>2020</a:t>
            </a:r>
            <a:r>
              <a:rPr sz="1200" spc="15" dirty="0">
                <a:solidFill>
                  <a:prstClr val="black"/>
                </a:solidFill>
                <a:latin typeface="Calibri"/>
                <a:cs typeface="Calibri"/>
              </a:rPr>
              <a:t> </a:t>
            </a:r>
            <a:r>
              <a:rPr sz="1200" spc="-10" dirty="0">
                <a:solidFill>
                  <a:prstClr val="black"/>
                </a:solidFill>
                <a:latin typeface="Calibri"/>
                <a:cs typeface="Calibri"/>
              </a:rPr>
              <a:t>COVID-19</a:t>
            </a:r>
            <a:r>
              <a:rPr sz="1200" spc="20" dirty="0">
                <a:solidFill>
                  <a:prstClr val="black"/>
                </a:solidFill>
                <a:latin typeface="Calibri"/>
                <a:cs typeface="Calibri"/>
              </a:rPr>
              <a:t> </a:t>
            </a:r>
            <a:r>
              <a:rPr sz="1200" spc="-20" dirty="0">
                <a:solidFill>
                  <a:prstClr val="black"/>
                </a:solidFill>
                <a:latin typeface="Calibri"/>
                <a:cs typeface="Calibri"/>
              </a:rPr>
              <a:t>Workers’</a:t>
            </a:r>
            <a:r>
              <a:rPr sz="1200" spc="10" dirty="0">
                <a:solidFill>
                  <a:prstClr val="black"/>
                </a:solidFill>
                <a:latin typeface="Calibri"/>
                <a:cs typeface="Calibri"/>
              </a:rPr>
              <a:t> </a:t>
            </a:r>
            <a:r>
              <a:rPr sz="1200" spc="-5" dirty="0">
                <a:solidFill>
                  <a:prstClr val="black"/>
                </a:solidFill>
                <a:latin typeface="Calibri"/>
                <a:cs typeface="Calibri"/>
              </a:rPr>
              <a:t>Compensation</a:t>
            </a:r>
            <a:r>
              <a:rPr sz="1200" spc="5" dirty="0">
                <a:solidFill>
                  <a:prstClr val="black"/>
                </a:solidFill>
                <a:latin typeface="Calibri"/>
                <a:cs typeface="Calibri"/>
              </a:rPr>
              <a:t> </a:t>
            </a:r>
            <a:r>
              <a:rPr sz="1200" spc="-5" dirty="0">
                <a:solidFill>
                  <a:prstClr val="black"/>
                </a:solidFill>
                <a:latin typeface="Calibri"/>
                <a:cs typeface="Calibri"/>
              </a:rPr>
              <a:t>Claims.</a:t>
            </a:r>
            <a:endParaRPr sz="1200">
              <a:solidFill>
                <a:prstClr val="black"/>
              </a:solidFill>
              <a:latin typeface="Calibri"/>
              <a:cs typeface="Calibri"/>
            </a:endParaRPr>
          </a:p>
        </p:txBody>
      </p:sp>
      <p:grpSp>
        <p:nvGrpSpPr>
          <p:cNvPr id="3" name="object 3"/>
          <p:cNvGrpSpPr/>
          <p:nvPr/>
        </p:nvGrpSpPr>
        <p:grpSpPr>
          <a:xfrm>
            <a:off x="2090105" y="1548384"/>
            <a:ext cx="8438515" cy="4111625"/>
            <a:chOff x="566104" y="1548383"/>
            <a:chExt cx="8438515" cy="4111625"/>
          </a:xfrm>
        </p:grpSpPr>
        <p:sp>
          <p:nvSpPr>
            <p:cNvPr id="4" name="object 4"/>
            <p:cNvSpPr/>
            <p:nvPr/>
          </p:nvSpPr>
          <p:spPr>
            <a:xfrm>
              <a:off x="566104" y="2749296"/>
              <a:ext cx="1052830" cy="2326005"/>
            </a:xfrm>
            <a:custGeom>
              <a:avLst/>
              <a:gdLst/>
              <a:ahLst/>
              <a:cxnLst/>
              <a:rect l="l" t="t" r="r" b="b"/>
              <a:pathLst>
                <a:path w="1052830" h="2326004">
                  <a:moveTo>
                    <a:pt x="0" y="2325624"/>
                  </a:moveTo>
                  <a:lnTo>
                    <a:pt x="208087" y="2325624"/>
                  </a:lnTo>
                </a:path>
                <a:path w="1052830" h="2326004">
                  <a:moveTo>
                    <a:pt x="397063" y="2325624"/>
                  </a:moveTo>
                  <a:lnTo>
                    <a:pt x="448879" y="2325624"/>
                  </a:lnTo>
                </a:path>
                <a:path w="1052830" h="2326004">
                  <a:moveTo>
                    <a:pt x="0" y="1743456"/>
                  </a:moveTo>
                  <a:lnTo>
                    <a:pt x="208087" y="1743456"/>
                  </a:lnTo>
                </a:path>
                <a:path w="1052830" h="2326004">
                  <a:moveTo>
                    <a:pt x="397063" y="1743456"/>
                  </a:moveTo>
                  <a:lnTo>
                    <a:pt x="448879" y="1743456"/>
                  </a:lnTo>
                </a:path>
                <a:path w="1052830" h="2326004">
                  <a:moveTo>
                    <a:pt x="0" y="1161288"/>
                  </a:moveTo>
                  <a:lnTo>
                    <a:pt x="208087" y="1161288"/>
                  </a:lnTo>
                </a:path>
                <a:path w="1052830" h="2326004">
                  <a:moveTo>
                    <a:pt x="397063" y="1161288"/>
                  </a:moveTo>
                  <a:lnTo>
                    <a:pt x="448879" y="1161288"/>
                  </a:lnTo>
                </a:path>
                <a:path w="1052830" h="2326004">
                  <a:moveTo>
                    <a:pt x="0" y="582168"/>
                  </a:moveTo>
                  <a:lnTo>
                    <a:pt x="208087" y="582168"/>
                  </a:lnTo>
                </a:path>
                <a:path w="1052830" h="2326004">
                  <a:moveTo>
                    <a:pt x="397063" y="582168"/>
                  </a:moveTo>
                  <a:lnTo>
                    <a:pt x="448879" y="582168"/>
                  </a:lnTo>
                </a:path>
                <a:path w="1052830" h="2326004">
                  <a:moveTo>
                    <a:pt x="0" y="0"/>
                  </a:moveTo>
                  <a:lnTo>
                    <a:pt x="208087" y="0"/>
                  </a:lnTo>
                </a:path>
                <a:path w="1052830" h="2326004">
                  <a:moveTo>
                    <a:pt x="397063" y="0"/>
                  </a:moveTo>
                  <a:lnTo>
                    <a:pt x="105238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774192" y="2334767"/>
              <a:ext cx="189230" cy="3320415"/>
            </a:xfrm>
            <a:custGeom>
              <a:avLst/>
              <a:gdLst/>
              <a:ahLst/>
              <a:cxnLst/>
              <a:rect l="l" t="t" r="r" b="b"/>
              <a:pathLst>
                <a:path w="189230" h="3320415">
                  <a:moveTo>
                    <a:pt x="188976" y="0"/>
                  </a:moveTo>
                  <a:lnTo>
                    <a:pt x="0" y="0"/>
                  </a:lnTo>
                  <a:lnTo>
                    <a:pt x="0" y="3320332"/>
                  </a:lnTo>
                  <a:lnTo>
                    <a:pt x="188976" y="3320332"/>
                  </a:lnTo>
                  <a:lnTo>
                    <a:pt x="188976"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6" name="object 6"/>
            <p:cNvSpPr/>
            <p:nvPr/>
          </p:nvSpPr>
          <p:spPr>
            <a:xfrm>
              <a:off x="1203960" y="2749296"/>
              <a:ext cx="1256030" cy="2326005"/>
            </a:xfrm>
            <a:custGeom>
              <a:avLst/>
              <a:gdLst/>
              <a:ahLst/>
              <a:cxnLst/>
              <a:rect l="l" t="t" r="r" b="b"/>
              <a:pathLst>
                <a:path w="1256030" h="2326004">
                  <a:moveTo>
                    <a:pt x="0" y="2325624"/>
                  </a:moveTo>
                  <a:lnTo>
                    <a:pt x="414528" y="2325624"/>
                  </a:lnTo>
                </a:path>
                <a:path w="1256030" h="2326004">
                  <a:moveTo>
                    <a:pt x="603504" y="2325624"/>
                  </a:moveTo>
                  <a:lnTo>
                    <a:pt x="652272" y="2325624"/>
                  </a:lnTo>
                </a:path>
                <a:path w="1256030" h="2326004">
                  <a:moveTo>
                    <a:pt x="0" y="1743456"/>
                  </a:moveTo>
                  <a:lnTo>
                    <a:pt x="414528" y="1743456"/>
                  </a:lnTo>
                </a:path>
                <a:path w="1256030" h="2326004">
                  <a:moveTo>
                    <a:pt x="603504" y="1743456"/>
                  </a:moveTo>
                  <a:lnTo>
                    <a:pt x="652272" y="1743456"/>
                  </a:lnTo>
                </a:path>
                <a:path w="1256030" h="2326004">
                  <a:moveTo>
                    <a:pt x="0" y="1161288"/>
                  </a:moveTo>
                  <a:lnTo>
                    <a:pt x="414528" y="1161288"/>
                  </a:lnTo>
                </a:path>
                <a:path w="1256030" h="2326004">
                  <a:moveTo>
                    <a:pt x="603504" y="1161288"/>
                  </a:moveTo>
                  <a:lnTo>
                    <a:pt x="652272" y="1161288"/>
                  </a:lnTo>
                </a:path>
                <a:path w="1256030" h="2326004">
                  <a:moveTo>
                    <a:pt x="0" y="582168"/>
                  </a:moveTo>
                  <a:lnTo>
                    <a:pt x="414528" y="582168"/>
                  </a:lnTo>
                </a:path>
                <a:path w="1256030" h="2326004">
                  <a:moveTo>
                    <a:pt x="603504" y="582168"/>
                  </a:moveTo>
                  <a:lnTo>
                    <a:pt x="1255776" y="582168"/>
                  </a:lnTo>
                </a:path>
                <a:path w="1256030" h="2326004">
                  <a:moveTo>
                    <a:pt x="603504" y="0"/>
                  </a:moveTo>
                  <a:lnTo>
                    <a:pt x="125577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 name="object 7"/>
            <p:cNvSpPr/>
            <p:nvPr/>
          </p:nvSpPr>
          <p:spPr>
            <a:xfrm>
              <a:off x="1618487" y="2279903"/>
              <a:ext cx="189230" cy="3375660"/>
            </a:xfrm>
            <a:custGeom>
              <a:avLst/>
              <a:gdLst/>
              <a:ahLst/>
              <a:cxnLst/>
              <a:rect l="l" t="t" r="r" b="b"/>
              <a:pathLst>
                <a:path w="189230" h="3375660">
                  <a:moveTo>
                    <a:pt x="188975" y="0"/>
                  </a:moveTo>
                  <a:lnTo>
                    <a:pt x="0" y="0"/>
                  </a:lnTo>
                  <a:lnTo>
                    <a:pt x="0" y="3375196"/>
                  </a:lnTo>
                  <a:lnTo>
                    <a:pt x="188975" y="3375196"/>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8" name="object 8"/>
            <p:cNvSpPr/>
            <p:nvPr/>
          </p:nvSpPr>
          <p:spPr>
            <a:xfrm>
              <a:off x="566104" y="2170176"/>
              <a:ext cx="3582670" cy="2905125"/>
            </a:xfrm>
            <a:custGeom>
              <a:avLst/>
              <a:gdLst/>
              <a:ahLst/>
              <a:cxnLst/>
              <a:rect l="l" t="t" r="r" b="b"/>
              <a:pathLst>
                <a:path w="3582670" h="2905125">
                  <a:moveTo>
                    <a:pt x="1479103" y="2904744"/>
                  </a:moveTo>
                  <a:lnTo>
                    <a:pt x="1893631" y="2904744"/>
                  </a:lnTo>
                </a:path>
                <a:path w="3582670" h="2905125">
                  <a:moveTo>
                    <a:pt x="2082607" y="2904744"/>
                  </a:moveTo>
                  <a:lnTo>
                    <a:pt x="2134423" y="2904744"/>
                  </a:lnTo>
                </a:path>
                <a:path w="3582670" h="2905125">
                  <a:moveTo>
                    <a:pt x="1479103" y="2322576"/>
                  </a:moveTo>
                  <a:lnTo>
                    <a:pt x="1893631" y="2322576"/>
                  </a:lnTo>
                </a:path>
                <a:path w="3582670" h="2905125">
                  <a:moveTo>
                    <a:pt x="2082607" y="2322576"/>
                  </a:moveTo>
                  <a:lnTo>
                    <a:pt x="2134423" y="2322576"/>
                  </a:lnTo>
                </a:path>
                <a:path w="3582670" h="2905125">
                  <a:moveTo>
                    <a:pt x="1479103" y="1740408"/>
                  </a:moveTo>
                  <a:lnTo>
                    <a:pt x="1893631" y="1740408"/>
                  </a:lnTo>
                </a:path>
                <a:path w="3582670" h="2905125">
                  <a:moveTo>
                    <a:pt x="2082607" y="1740408"/>
                  </a:moveTo>
                  <a:lnTo>
                    <a:pt x="2134423" y="1740408"/>
                  </a:lnTo>
                </a:path>
                <a:path w="3582670" h="2905125">
                  <a:moveTo>
                    <a:pt x="2082607" y="1161288"/>
                  </a:moveTo>
                  <a:lnTo>
                    <a:pt x="2134423" y="1161288"/>
                  </a:lnTo>
                </a:path>
                <a:path w="3582670" h="2905125">
                  <a:moveTo>
                    <a:pt x="2082607" y="579120"/>
                  </a:moveTo>
                  <a:lnTo>
                    <a:pt x="2737927" y="579120"/>
                  </a:lnTo>
                </a:path>
                <a:path w="3582670" h="2905125">
                  <a:moveTo>
                    <a:pt x="0" y="0"/>
                  </a:moveTo>
                  <a:lnTo>
                    <a:pt x="358222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9" name="object 9"/>
            <p:cNvSpPr/>
            <p:nvPr/>
          </p:nvSpPr>
          <p:spPr>
            <a:xfrm>
              <a:off x="2459736" y="2191511"/>
              <a:ext cx="189230" cy="3463925"/>
            </a:xfrm>
            <a:custGeom>
              <a:avLst/>
              <a:gdLst/>
              <a:ahLst/>
              <a:cxnLst/>
              <a:rect l="l" t="t" r="r" b="b"/>
              <a:pathLst>
                <a:path w="189230" h="3463925">
                  <a:moveTo>
                    <a:pt x="188975" y="0"/>
                  </a:moveTo>
                  <a:lnTo>
                    <a:pt x="0" y="0"/>
                  </a:lnTo>
                  <a:lnTo>
                    <a:pt x="0" y="3463588"/>
                  </a:lnTo>
                  <a:lnTo>
                    <a:pt x="188975" y="3463588"/>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0" name="object 10"/>
            <p:cNvSpPr/>
            <p:nvPr/>
          </p:nvSpPr>
          <p:spPr>
            <a:xfrm>
              <a:off x="2889504" y="2749296"/>
              <a:ext cx="655320" cy="2326005"/>
            </a:xfrm>
            <a:custGeom>
              <a:avLst/>
              <a:gdLst/>
              <a:ahLst/>
              <a:cxnLst/>
              <a:rect l="l" t="t" r="r" b="b"/>
              <a:pathLst>
                <a:path w="655320" h="2326004">
                  <a:moveTo>
                    <a:pt x="0" y="2325624"/>
                  </a:moveTo>
                  <a:lnTo>
                    <a:pt x="414528" y="2325624"/>
                  </a:lnTo>
                </a:path>
                <a:path w="655320" h="2326004">
                  <a:moveTo>
                    <a:pt x="603504" y="2325624"/>
                  </a:moveTo>
                  <a:lnTo>
                    <a:pt x="655319" y="2325624"/>
                  </a:lnTo>
                </a:path>
                <a:path w="655320" h="2326004">
                  <a:moveTo>
                    <a:pt x="0" y="1743456"/>
                  </a:moveTo>
                  <a:lnTo>
                    <a:pt x="414528" y="1743456"/>
                  </a:lnTo>
                </a:path>
                <a:path w="655320" h="2326004">
                  <a:moveTo>
                    <a:pt x="603504" y="1743456"/>
                  </a:moveTo>
                  <a:lnTo>
                    <a:pt x="655319" y="1743456"/>
                  </a:lnTo>
                </a:path>
                <a:path w="655320" h="2326004">
                  <a:moveTo>
                    <a:pt x="0" y="1161288"/>
                  </a:moveTo>
                  <a:lnTo>
                    <a:pt x="414528" y="1161288"/>
                  </a:lnTo>
                </a:path>
                <a:path w="655320" h="2326004">
                  <a:moveTo>
                    <a:pt x="603504" y="1161288"/>
                  </a:moveTo>
                  <a:lnTo>
                    <a:pt x="655319" y="1161288"/>
                  </a:lnTo>
                </a:path>
                <a:path w="655320" h="2326004">
                  <a:moveTo>
                    <a:pt x="0" y="582168"/>
                  </a:moveTo>
                  <a:lnTo>
                    <a:pt x="414528" y="582168"/>
                  </a:lnTo>
                </a:path>
                <a:path w="655320" h="2326004">
                  <a:moveTo>
                    <a:pt x="603504" y="582168"/>
                  </a:moveTo>
                  <a:lnTo>
                    <a:pt x="655319" y="582168"/>
                  </a:lnTo>
                </a:path>
                <a:path w="655320" h="2326004">
                  <a:moveTo>
                    <a:pt x="603504" y="0"/>
                  </a:moveTo>
                  <a:lnTo>
                    <a:pt x="65531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1" name="object 11"/>
            <p:cNvSpPr/>
            <p:nvPr/>
          </p:nvSpPr>
          <p:spPr>
            <a:xfrm>
              <a:off x="3304031" y="2252471"/>
              <a:ext cx="189230" cy="3402965"/>
            </a:xfrm>
            <a:custGeom>
              <a:avLst/>
              <a:gdLst/>
              <a:ahLst/>
              <a:cxnLst/>
              <a:rect l="l" t="t" r="r" b="b"/>
              <a:pathLst>
                <a:path w="189229" h="3402965">
                  <a:moveTo>
                    <a:pt x="188975" y="0"/>
                  </a:moveTo>
                  <a:lnTo>
                    <a:pt x="0" y="0"/>
                  </a:lnTo>
                  <a:lnTo>
                    <a:pt x="0" y="3402628"/>
                  </a:lnTo>
                  <a:lnTo>
                    <a:pt x="188975" y="3402628"/>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2" name="object 12"/>
            <p:cNvSpPr/>
            <p:nvPr/>
          </p:nvSpPr>
          <p:spPr>
            <a:xfrm>
              <a:off x="3733799" y="2170176"/>
              <a:ext cx="655320" cy="2905125"/>
            </a:xfrm>
            <a:custGeom>
              <a:avLst/>
              <a:gdLst/>
              <a:ahLst/>
              <a:cxnLst/>
              <a:rect l="l" t="t" r="r" b="b"/>
              <a:pathLst>
                <a:path w="655320" h="2905125">
                  <a:moveTo>
                    <a:pt x="0" y="2904744"/>
                  </a:moveTo>
                  <a:lnTo>
                    <a:pt x="414527" y="2904744"/>
                  </a:lnTo>
                </a:path>
                <a:path w="655320" h="2905125">
                  <a:moveTo>
                    <a:pt x="603503" y="2904744"/>
                  </a:moveTo>
                  <a:lnTo>
                    <a:pt x="655320" y="2904744"/>
                  </a:lnTo>
                </a:path>
                <a:path w="655320" h="2905125">
                  <a:moveTo>
                    <a:pt x="0" y="2322576"/>
                  </a:moveTo>
                  <a:lnTo>
                    <a:pt x="414527" y="2322576"/>
                  </a:lnTo>
                </a:path>
                <a:path w="655320" h="2905125">
                  <a:moveTo>
                    <a:pt x="603503" y="2322576"/>
                  </a:moveTo>
                  <a:lnTo>
                    <a:pt x="655320" y="2322576"/>
                  </a:lnTo>
                </a:path>
                <a:path w="655320" h="2905125">
                  <a:moveTo>
                    <a:pt x="0" y="1740408"/>
                  </a:moveTo>
                  <a:lnTo>
                    <a:pt x="414527" y="1740408"/>
                  </a:lnTo>
                </a:path>
                <a:path w="655320" h="2905125">
                  <a:moveTo>
                    <a:pt x="603503" y="1740408"/>
                  </a:moveTo>
                  <a:lnTo>
                    <a:pt x="655320" y="1740408"/>
                  </a:lnTo>
                </a:path>
                <a:path w="655320" h="2905125">
                  <a:moveTo>
                    <a:pt x="0" y="1161288"/>
                  </a:moveTo>
                  <a:lnTo>
                    <a:pt x="414527" y="1161288"/>
                  </a:lnTo>
                </a:path>
                <a:path w="655320" h="2905125">
                  <a:moveTo>
                    <a:pt x="603503" y="1161288"/>
                  </a:moveTo>
                  <a:lnTo>
                    <a:pt x="655320" y="1161288"/>
                  </a:lnTo>
                </a:path>
                <a:path w="655320" h="2905125">
                  <a:moveTo>
                    <a:pt x="0" y="579120"/>
                  </a:moveTo>
                  <a:lnTo>
                    <a:pt x="414527" y="579120"/>
                  </a:lnTo>
                </a:path>
                <a:path w="655320" h="2905125">
                  <a:moveTo>
                    <a:pt x="603503" y="579120"/>
                  </a:moveTo>
                  <a:lnTo>
                    <a:pt x="655320" y="579120"/>
                  </a:lnTo>
                </a:path>
                <a:path w="655320" h="2905125">
                  <a:moveTo>
                    <a:pt x="603503" y="0"/>
                  </a:moveTo>
                  <a:lnTo>
                    <a:pt x="6553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3" name="object 13"/>
            <p:cNvSpPr/>
            <p:nvPr/>
          </p:nvSpPr>
          <p:spPr>
            <a:xfrm>
              <a:off x="4148328" y="2084831"/>
              <a:ext cx="189230" cy="3570604"/>
            </a:xfrm>
            <a:custGeom>
              <a:avLst/>
              <a:gdLst/>
              <a:ahLst/>
              <a:cxnLst/>
              <a:rect l="l" t="t" r="r" b="b"/>
              <a:pathLst>
                <a:path w="189229" h="3570604">
                  <a:moveTo>
                    <a:pt x="188975" y="0"/>
                  </a:moveTo>
                  <a:lnTo>
                    <a:pt x="0" y="0"/>
                  </a:lnTo>
                  <a:lnTo>
                    <a:pt x="0" y="3570268"/>
                  </a:lnTo>
                  <a:lnTo>
                    <a:pt x="188975" y="3570268"/>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4" name="object 14"/>
            <p:cNvSpPr/>
            <p:nvPr/>
          </p:nvSpPr>
          <p:spPr>
            <a:xfrm>
              <a:off x="1014984" y="2371343"/>
              <a:ext cx="2719070" cy="3284220"/>
            </a:xfrm>
            <a:custGeom>
              <a:avLst/>
              <a:gdLst/>
              <a:ahLst/>
              <a:cxnLst/>
              <a:rect l="l" t="t" r="r" b="b"/>
              <a:pathLst>
                <a:path w="2719070" h="3284220">
                  <a:moveTo>
                    <a:pt x="188976" y="551688"/>
                  </a:moveTo>
                  <a:lnTo>
                    <a:pt x="0" y="551688"/>
                  </a:lnTo>
                  <a:lnTo>
                    <a:pt x="0" y="3283762"/>
                  </a:lnTo>
                  <a:lnTo>
                    <a:pt x="188976" y="3283762"/>
                  </a:lnTo>
                  <a:lnTo>
                    <a:pt x="188976" y="551688"/>
                  </a:lnTo>
                  <a:close/>
                </a:path>
                <a:path w="2719070" h="3284220">
                  <a:moveTo>
                    <a:pt x="1030224" y="1328928"/>
                  </a:moveTo>
                  <a:lnTo>
                    <a:pt x="841248" y="1328928"/>
                  </a:lnTo>
                  <a:lnTo>
                    <a:pt x="841248" y="3283762"/>
                  </a:lnTo>
                  <a:lnTo>
                    <a:pt x="1030224" y="3283762"/>
                  </a:lnTo>
                  <a:lnTo>
                    <a:pt x="1030224" y="1328928"/>
                  </a:lnTo>
                  <a:close/>
                </a:path>
                <a:path w="2719070" h="3284220">
                  <a:moveTo>
                    <a:pt x="1874520" y="868680"/>
                  </a:moveTo>
                  <a:lnTo>
                    <a:pt x="1685544" y="868680"/>
                  </a:lnTo>
                  <a:lnTo>
                    <a:pt x="1685544" y="3283762"/>
                  </a:lnTo>
                  <a:lnTo>
                    <a:pt x="1874520" y="3283762"/>
                  </a:lnTo>
                  <a:lnTo>
                    <a:pt x="1874520" y="868680"/>
                  </a:lnTo>
                  <a:close/>
                </a:path>
                <a:path w="2719070" h="3284220">
                  <a:moveTo>
                    <a:pt x="2718816" y="0"/>
                  </a:moveTo>
                  <a:lnTo>
                    <a:pt x="2529840" y="0"/>
                  </a:lnTo>
                  <a:lnTo>
                    <a:pt x="2529840" y="3283762"/>
                  </a:lnTo>
                  <a:lnTo>
                    <a:pt x="2718816" y="3283762"/>
                  </a:lnTo>
                  <a:lnTo>
                    <a:pt x="2718816"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5" name="object 15"/>
            <p:cNvSpPr/>
            <p:nvPr/>
          </p:nvSpPr>
          <p:spPr>
            <a:xfrm>
              <a:off x="4578096" y="2170176"/>
              <a:ext cx="1259205" cy="2905125"/>
            </a:xfrm>
            <a:custGeom>
              <a:avLst/>
              <a:gdLst/>
              <a:ahLst/>
              <a:cxnLst/>
              <a:rect l="l" t="t" r="r" b="b"/>
              <a:pathLst>
                <a:path w="1259204" h="2905125">
                  <a:moveTo>
                    <a:pt x="0" y="2904744"/>
                  </a:moveTo>
                  <a:lnTo>
                    <a:pt x="414527" y="2904744"/>
                  </a:lnTo>
                </a:path>
                <a:path w="1259204" h="2905125">
                  <a:moveTo>
                    <a:pt x="603503" y="2904744"/>
                  </a:moveTo>
                  <a:lnTo>
                    <a:pt x="655319" y="2904744"/>
                  </a:lnTo>
                </a:path>
                <a:path w="1259204" h="2905125">
                  <a:moveTo>
                    <a:pt x="0" y="2322576"/>
                  </a:moveTo>
                  <a:lnTo>
                    <a:pt x="414527" y="2322576"/>
                  </a:lnTo>
                </a:path>
                <a:path w="1259204" h="2905125">
                  <a:moveTo>
                    <a:pt x="603503" y="2322576"/>
                  </a:moveTo>
                  <a:lnTo>
                    <a:pt x="655319" y="2322576"/>
                  </a:lnTo>
                </a:path>
                <a:path w="1259204" h="2905125">
                  <a:moveTo>
                    <a:pt x="0" y="1740408"/>
                  </a:moveTo>
                  <a:lnTo>
                    <a:pt x="414527" y="1740408"/>
                  </a:lnTo>
                </a:path>
                <a:path w="1259204" h="2905125">
                  <a:moveTo>
                    <a:pt x="603503" y="1740408"/>
                  </a:moveTo>
                  <a:lnTo>
                    <a:pt x="655319" y="1740408"/>
                  </a:lnTo>
                </a:path>
                <a:path w="1259204" h="2905125">
                  <a:moveTo>
                    <a:pt x="0" y="1161288"/>
                  </a:moveTo>
                  <a:lnTo>
                    <a:pt x="414527" y="1161288"/>
                  </a:lnTo>
                </a:path>
                <a:path w="1259204" h="2905125">
                  <a:moveTo>
                    <a:pt x="603503" y="1161288"/>
                  </a:moveTo>
                  <a:lnTo>
                    <a:pt x="655319" y="1161288"/>
                  </a:lnTo>
                </a:path>
                <a:path w="1259204" h="2905125">
                  <a:moveTo>
                    <a:pt x="0" y="579120"/>
                  </a:moveTo>
                  <a:lnTo>
                    <a:pt x="414527" y="579120"/>
                  </a:lnTo>
                </a:path>
                <a:path w="1259204" h="2905125">
                  <a:moveTo>
                    <a:pt x="603503" y="579120"/>
                  </a:moveTo>
                  <a:lnTo>
                    <a:pt x="655319" y="579120"/>
                  </a:lnTo>
                </a:path>
                <a:path w="1259204" h="2905125">
                  <a:moveTo>
                    <a:pt x="0" y="0"/>
                  </a:moveTo>
                  <a:lnTo>
                    <a:pt x="414527" y="0"/>
                  </a:lnTo>
                </a:path>
                <a:path w="1259204" h="2905125">
                  <a:moveTo>
                    <a:pt x="603503" y="0"/>
                  </a:moveTo>
                  <a:lnTo>
                    <a:pt x="12588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6" name="object 16"/>
            <p:cNvSpPr/>
            <p:nvPr/>
          </p:nvSpPr>
          <p:spPr>
            <a:xfrm>
              <a:off x="4992623" y="1914143"/>
              <a:ext cx="189230" cy="3741420"/>
            </a:xfrm>
            <a:custGeom>
              <a:avLst/>
              <a:gdLst/>
              <a:ahLst/>
              <a:cxnLst/>
              <a:rect l="l" t="t" r="r" b="b"/>
              <a:pathLst>
                <a:path w="189229" h="3741420">
                  <a:moveTo>
                    <a:pt x="188975" y="0"/>
                  </a:moveTo>
                  <a:lnTo>
                    <a:pt x="0" y="0"/>
                  </a:lnTo>
                  <a:lnTo>
                    <a:pt x="0" y="3740956"/>
                  </a:lnTo>
                  <a:lnTo>
                    <a:pt x="188975" y="3740956"/>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7" name="object 17"/>
            <p:cNvSpPr/>
            <p:nvPr/>
          </p:nvSpPr>
          <p:spPr>
            <a:xfrm>
              <a:off x="5422391" y="2170176"/>
              <a:ext cx="1259205" cy="2905125"/>
            </a:xfrm>
            <a:custGeom>
              <a:avLst/>
              <a:gdLst/>
              <a:ahLst/>
              <a:cxnLst/>
              <a:rect l="l" t="t" r="r" b="b"/>
              <a:pathLst>
                <a:path w="1259204" h="2905125">
                  <a:moveTo>
                    <a:pt x="0" y="2904744"/>
                  </a:moveTo>
                  <a:lnTo>
                    <a:pt x="414528" y="2904744"/>
                  </a:lnTo>
                </a:path>
                <a:path w="1259204" h="2905125">
                  <a:moveTo>
                    <a:pt x="603504" y="2904744"/>
                  </a:moveTo>
                  <a:lnTo>
                    <a:pt x="655320" y="2904744"/>
                  </a:lnTo>
                </a:path>
                <a:path w="1259204" h="2905125">
                  <a:moveTo>
                    <a:pt x="0" y="2322576"/>
                  </a:moveTo>
                  <a:lnTo>
                    <a:pt x="414528" y="2322576"/>
                  </a:lnTo>
                </a:path>
                <a:path w="1259204" h="2905125">
                  <a:moveTo>
                    <a:pt x="603504" y="2322576"/>
                  </a:moveTo>
                  <a:lnTo>
                    <a:pt x="655320" y="2322576"/>
                  </a:lnTo>
                </a:path>
                <a:path w="1259204" h="2905125">
                  <a:moveTo>
                    <a:pt x="0" y="1740408"/>
                  </a:moveTo>
                  <a:lnTo>
                    <a:pt x="414528" y="1740408"/>
                  </a:lnTo>
                </a:path>
                <a:path w="1259204" h="2905125">
                  <a:moveTo>
                    <a:pt x="603504" y="1740408"/>
                  </a:moveTo>
                  <a:lnTo>
                    <a:pt x="655320" y="1740408"/>
                  </a:lnTo>
                </a:path>
                <a:path w="1259204" h="2905125">
                  <a:moveTo>
                    <a:pt x="0" y="1161288"/>
                  </a:moveTo>
                  <a:lnTo>
                    <a:pt x="414528" y="1161288"/>
                  </a:lnTo>
                </a:path>
                <a:path w="1259204" h="2905125">
                  <a:moveTo>
                    <a:pt x="603504" y="1161288"/>
                  </a:moveTo>
                  <a:lnTo>
                    <a:pt x="655320" y="1161288"/>
                  </a:lnTo>
                </a:path>
                <a:path w="1259204" h="2905125">
                  <a:moveTo>
                    <a:pt x="0" y="579120"/>
                  </a:moveTo>
                  <a:lnTo>
                    <a:pt x="414528" y="579120"/>
                  </a:lnTo>
                </a:path>
                <a:path w="1259204" h="2905125">
                  <a:moveTo>
                    <a:pt x="603504" y="579120"/>
                  </a:moveTo>
                  <a:lnTo>
                    <a:pt x="655320" y="579120"/>
                  </a:lnTo>
                </a:path>
                <a:path w="1259204" h="2905125">
                  <a:moveTo>
                    <a:pt x="603504" y="0"/>
                  </a:moveTo>
                  <a:lnTo>
                    <a:pt x="12588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8" name="object 18"/>
            <p:cNvSpPr/>
            <p:nvPr/>
          </p:nvSpPr>
          <p:spPr>
            <a:xfrm>
              <a:off x="5836920" y="2118359"/>
              <a:ext cx="189230" cy="3536950"/>
            </a:xfrm>
            <a:custGeom>
              <a:avLst/>
              <a:gdLst/>
              <a:ahLst/>
              <a:cxnLst/>
              <a:rect l="l" t="t" r="r" b="b"/>
              <a:pathLst>
                <a:path w="189229" h="3536950">
                  <a:moveTo>
                    <a:pt x="188975" y="0"/>
                  </a:moveTo>
                  <a:lnTo>
                    <a:pt x="0" y="0"/>
                  </a:lnTo>
                  <a:lnTo>
                    <a:pt x="0" y="3536740"/>
                  </a:lnTo>
                  <a:lnTo>
                    <a:pt x="188975" y="3536740"/>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9" name="object 19"/>
            <p:cNvSpPr/>
            <p:nvPr/>
          </p:nvSpPr>
          <p:spPr>
            <a:xfrm>
              <a:off x="6266687" y="2170176"/>
              <a:ext cx="2341245" cy="2905125"/>
            </a:xfrm>
            <a:custGeom>
              <a:avLst/>
              <a:gdLst/>
              <a:ahLst/>
              <a:cxnLst/>
              <a:rect l="l" t="t" r="r" b="b"/>
              <a:pathLst>
                <a:path w="2341245" h="2905125">
                  <a:moveTo>
                    <a:pt x="0" y="2904744"/>
                  </a:moveTo>
                  <a:lnTo>
                    <a:pt x="414528" y="2904744"/>
                  </a:lnTo>
                </a:path>
                <a:path w="2341245" h="2905125">
                  <a:moveTo>
                    <a:pt x="603504" y="2904744"/>
                  </a:moveTo>
                  <a:lnTo>
                    <a:pt x="652271" y="2904744"/>
                  </a:lnTo>
                </a:path>
                <a:path w="2341245" h="2905125">
                  <a:moveTo>
                    <a:pt x="0" y="2322576"/>
                  </a:moveTo>
                  <a:lnTo>
                    <a:pt x="414528" y="2322576"/>
                  </a:lnTo>
                </a:path>
                <a:path w="2341245" h="2905125">
                  <a:moveTo>
                    <a:pt x="603504" y="2322576"/>
                  </a:moveTo>
                  <a:lnTo>
                    <a:pt x="652271" y="2322576"/>
                  </a:lnTo>
                </a:path>
                <a:path w="2341245" h="2905125">
                  <a:moveTo>
                    <a:pt x="0" y="1740408"/>
                  </a:moveTo>
                  <a:lnTo>
                    <a:pt x="414528" y="1740408"/>
                  </a:lnTo>
                </a:path>
                <a:path w="2341245" h="2905125">
                  <a:moveTo>
                    <a:pt x="603504" y="1740408"/>
                  </a:moveTo>
                  <a:lnTo>
                    <a:pt x="652271" y="1740408"/>
                  </a:lnTo>
                </a:path>
                <a:path w="2341245" h="2905125">
                  <a:moveTo>
                    <a:pt x="0" y="1161288"/>
                  </a:moveTo>
                  <a:lnTo>
                    <a:pt x="414528" y="1161288"/>
                  </a:lnTo>
                </a:path>
                <a:path w="2341245" h="2905125">
                  <a:moveTo>
                    <a:pt x="603504" y="1161288"/>
                  </a:moveTo>
                  <a:lnTo>
                    <a:pt x="652271" y="1161288"/>
                  </a:lnTo>
                </a:path>
                <a:path w="2341245" h="2905125">
                  <a:moveTo>
                    <a:pt x="0" y="579120"/>
                  </a:moveTo>
                  <a:lnTo>
                    <a:pt x="414528" y="579120"/>
                  </a:lnTo>
                </a:path>
                <a:path w="2341245" h="2905125">
                  <a:moveTo>
                    <a:pt x="603504" y="579120"/>
                  </a:moveTo>
                  <a:lnTo>
                    <a:pt x="652271" y="579120"/>
                  </a:lnTo>
                </a:path>
                <a:path w="2341245" h="2905125">
                  <a:moveTo>
                    <a:pt x="603504" y="0"/>
                  </a:moveTo>
                  <a:lnTo>
                    <a:pt x="234086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0" name="object 20"/>
            <p:cNvSpPr/>
            <p:nvPr/>
          </p:nvSpPr>
          <p:spPr>
            <a:xfrm>
              <a:off x="6681216" y="2051303"/>
              <a:ext cx="189230" cy="3604260"/>
            </a:xfrm>
            <a:custGeom>
              <a:avLst/>
              <a:gdLst/>
              <a:ahLst/>
              <a:cxnLst/>
              <a:rect l="l" t="t" r="r" b="b"/>
              <a:pathLst>
                <a:path w="189229" h="3604260">
                  <a:moveTo>
                    <a:pt x="188975" y="0"/>
                  </a:moveTo>
                  <a:lnTo>
                    <a:pt x="0" y="0"/>
                  </a:lnTo>
                  <a:lnTo>
                    <a:pt x="0" y="3603796"/>
                  </a:lnTo>
                  <a:lnTo>
                    <a:pt x="188975" y="3603796"/>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21" name="object 21"/>
            <p:cNvSpPr/>
            <p:nvPr/>
          </p:nvSpPr>
          <p:spPr>
            <a:xfrm>
              <a:off x="7110983" y="2749296"/>
              <a:ext cx="652780" cy="2326005"/>
            </a:xfrm>
            <a:custGeom>
              <a:avLst/>
              <a:gdLst/>
              <a:ahLst/>
              <a:cxnLst/>
              <a:rect l="l" t="t" r="r" b="b"/>
              <a:pathLst>
                <a:path w="652779" h="2326004">
                  <a:moveTo>
                    <a:pt x="0" y="2325624"/>
                  </a:moveTo>
                  <a:lnTo>
                    <a:pt x="411480" y="2325624"/>
                  </a:lnTo>
                </a:path>
                <a:path w="652779" h="2326004">
                  <a:moveTo>
                    <a:pt x="603504" y="2325624"/>
                  </a:moveTo>
                  <a:lnTo>
                    <a:pt x="652272" y="2325624"/>
                  </a:lnTo>
                </a:path>
                <a:path w="652779" h="2326004">
                  <a:moveTo>
                    <a:pt x="0" y="1743456"/>
                  </a:moveTo>
                  <a:lnTo>
                    <a:pt x="411480" y="1743456"/>
                  </a:lnTo>
                </a:path>
                <a:path w="652779" h="2326004">
                  <a:moveTo>
                    <a:pt x="603504" y="1743456"/>
                  </a:moveTo>
                  <a:lnTo>
                    <a:pt x="652272" y="1743456"/>
                  </a:lnTo>
                </a:path>
                <a:path w="652779" h="2326004">
                  <a:moveTo>
                    <a:pt x="0" y="1161288"/>
                  </a:moveTo>
                  <a:lnTo>
                    <a:pt x="411480" y="1161288"/>
                  </a:lnTo>
                </a:path>
                <a:path w="652779" h="2326004">
                  <a:moveTo>
                    <a:pt x="603504" y="1161288"/>
                  </a:moveTo>
                  <a:lnTo>
                    <a:pt x="652272" y="1161288"/>
                  </a:lnTo>
                </a:path>
                <a:path w="652779" h="2326004">
                  <a:moveTo>
                    <a:pt x="0" y="582168"/>
                  </a:moveTo>
                  <a:lnTo>
                    <a:pt x="411480" y="582168"/>
                  </a:lnTo>
                </a:path>
                <a:path w="652779" h="2326004">
                  <a:moveTo>
                    <a:pt x="603504" y="582168"/>
                  </a:moveTo>
                  <a:lnTo>
                    <a:pt x="652272" y="582168"/>
                  </a:lnTo>
                </a:path>
                <a:path w="652779" h="2326004">
                  <a:moveTo>
                    <a:pt x="0" y="0"/>
                  </a:moveTo>
                  <a:lnTo>
                    <a:pt x="411480" y="0"/>
                  </a:lnTo>
                </a:path>
                <a:path w="652779" h="2326004">
                  <a:moveTo>
                    <a:pt x="603504" y="0"/>
                  </a:moveTo>
                  <a:lnTo>
                    <a:pt x="6522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2" name="object 22"/>
            <p:cNvSpPr/>
            <p:nvPr/>
          </p:nvSpPr>
          <p:spPr>
            <a:xfrm>
              <a:off x="7522464" y="2685287"/>
              <a:ext cx="192405" cy="2969895"/>
            </a:xfrm>
            <a:custGeom>
              <a:avLst/>
              <a:gdLst/>
              <a:ahLst/>
              <a:cxnLst/>
              <a:rect l="l" t="t" r="r" b="b"/>
              <a:pathLst>
                <a:path w="192404" h="2969895">
                  <a:moveTo>
                    <a:pt x="192024" y="0"/>
                  </a:moveTo>
                  <a:lnTo>
                    <a:pt x="0" y="0"/>
                  </a:lnTo>
                  <a:lnTo>
                    <a:pt x="0" y="2969812"/>
                  </a:lnTo>
                  <a:lnTo>
                    <a:pt x="192024" y="2969812"/>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23" name="object 23"/>
            <p:cNvSpPr/>
            <p:nvPr/>
          </p:nvSpPr>
          <p:spPr>
            <a:xfrm>
              <a:off x="7952232" y="3331464"/>
              <a:ext cx="655320" cy="1743710"/>
            </a:xfrm>
            <a:custGeom>
              <a:avLst/>
              <a:gdLst/>
              <a:ahLst/>
              <a:cxnLst/>
              <a:rect l="l" t="t" r="r" b="b"/>
              <a:pathLst>
                <a:path w="655320" h="1743710">
                  <a:moveTo>
                    <a:pt x="0" y="1743456"/>
                  </a:moveTo>
                  <a:lnTo>
                    <a:pt x="414527" y="1743456"/>
                  </a:lnTo>
                </a:path>
                <a:path w="655320" h="1743710">
                  <a:moveTo>
                    <a:pt x="603503" y="1743456"/>
                  </a:moveTo>
                  <a:lnTo>
                    <a:pt x="655320" y="1743456"/>
                  </a:lnTo>
                </a:path>
                <a:path w="655320" h="1743710">
                  <a:moveTo>
                    <a:pt x="0" y="1161288"/>
                  </a:moveTo>
                  <a:lnTo>
                    <a:pt x="414527" y="1161288"/>
                  </a:lnTo>
                </a:path>
                <a:path w="655320" h="1743710">
                  <a:moveTo>
                    <a:pt x="603503" y="1161288"/>
                  </a:moveTo>
                  <a:lnTo>
                    <a:pt x="655320" y="1161288"/>
                  </a:lnTo>
                </a:path>
                <a:path w="655320" h="1743710">
                  <a:moveTo>
                    <a:pt x="0" y="579120"/>
                  </a:moveTo>
                  <a:lnTo>
                    <a:pt x="414527" y="579120"/>
                  </a:lnTo>
                </a:path>
                <a:path w="655320" h="1743710">
                  <a:moveTo>
                    <a:pt x="603503" y="579120"/>
                  </a:moveTo>
                  <a:lnTo>
                    <a:pt x="655320" y="579120"/>
                  </a:lnTo>
                </a:path>
                <a:path w="655320" h="1743710">
                  <a:moveTo>
                    <a:pt x="0" y="0"/>
                  </a:moveTo>
                  <a:lnTo>
                    <a:pt x="414527" y="0"/>
                  </a:lnTo>
                </a:path>
                <a:path w="655320" h="1743710">
                  <a:moveTo>
                    <a:pt x="603503" y="0"/>
                  </a:moveTo>
                  <a:lnTo>
                    <a:pt x="6553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4" name="object 24"/>
            <p:cNvSpPr/>
            <p:nvPr/>
          </p:nvSpPr>
          <p:spPr>
            <a:xfrm>
              <a:off x="8366759" y="2849880"/>
              <a:ext cx="189230" cy="2805430"/>
            </a:xfrm>
            <a:custGeom>
              <a:avLst/>
              <a:gdLst/>
              <a:ahLst/>
              <a:cxnLst/>
              <a:rect l="l" t="t" r="r" b="b"/>
              <a:pathLst>
                <a:path w="189229" h="2805429">
                  <a:moveTo>
                    <a:pt x="188975" y="0"/>
                  </a:moveTo>
                  <a:lnTo>
                    <a:pt x="0" y="0"/>
                  </a:lnTo>
                  <a:lnTo>
                    <a:pt x="0" y="2805220"/>
                  </a:lnTo>
                  <a:lnTo>
                    <a:pt x="188975" y="2805220"/>
                  </a:lnTo>
                  <a:lnTo>
                    <a:pt x="188975"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25" name="object 25"/>
            <p:cNvSpPr/>
            <p:nvPr/>
          </p:nvSpPr>
          <p:spPr>
            <a:xfrm>
              <a:off x="4389120" y="2133599"/>
              <a:ext cx="2722245" cy="3521710"/>
            </a:xfrm>
            <a:custGeom>
              <a:avLst/>
              <a:gdLst/>
              <a:ahLst/>
              <a:cxnLst/>
              <a:rect l="l" t="t" r="r" b="b"/>
              <a:pathLst>
                <a:path w="2722245" h="3521710">
                  <a:moveTo>
                    <a:pt x="188976" y="0"/>
                  </a:moveTo>
                  <a:lnTo>
                    <a:pt x="0" y="0"/>
                  </a:lnTo>
                  <a:lnTo>
                    <a:pt x="0" y="3521506"/>
                  </a:lnTo>
                  <a:lnTo>
                    <a:pt x="188976" y="3521506"/>
                  </a:lnTo>
                  <a:lnTo>
                    <a:pt x="188976" y="0"/>
                  </a:lnTo>
                  <a:close/>
                </a:path>
                <a:path w="2722245" h="3521710">
                  <a:moveTo>
                    <a:pt x="1033272" y="445008"/>
                  </a:moveTo>
                  <a:lnTo>
                    <a:pt x="844296" y="445008"/>
                  </a:lnTo>
                  <a:lnTo>
                    <a:pt x="844296" y="3521506"/>
                  </a:lnTo>
                  <a:lnTo>
                    <a:pt x="1033272" y="3521506"/>
                  </a:lnTo>
                  <a:lnTo>
                    <a:pt x="1033272" y="445008"/>
                  </a:lnTo>
                  <a:close/>
                </a:path>
                <a:path w="2722245" h="3521710">
                  <a:moveTo>
                    <a:pt x="1877568" y="597408"/>
                  </a:moveTo>
                  <a:lnTo>
                    <a:pt x="1688592" y="597408"/>
                  </a:lnTo>
                  <a:lnTo>
                    <a:pt x="1688592" y="3521506"/>
                  </a:lnTo>
                  <a:lnTo>
                    <a:pt x="1877568" y="3521506"/>
                  </a:lnTo>
                  <a:lnTo>
                    <a:pt x="1877568" y="597408"/>
                  </a:lnTo>
                  <a:close/>
                </a:path>
                <a:path w="2722245" h="3521710">
                  <a:moveTo>
                    <a:pt x="2721864" y="542544"/>
                  </a:moveTo>
                  <a:lnTo>
                    <a:pt x="2529840" y="542544"/>
                  </a:lnTo>
                  <a:lnTo>
                    <a:pt x="2529840" y="3521506"/>
                  </a:lnTo>
                  <a:lnTo>
                    <a:pt x="2721864" y="3521506"/>
                  </a:lnTo>
                  <a:lnTo>
                    <a:pt x="2721864" y="542544"/>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26" name="object 26"/>
            <p:cNvSpPr/>
            <p:nvPr/>
          </p:nvSpPr>
          <p:spPr>
            <a:xfrm>
              <a:off x="7952232" y="2749296"/>
              <a:ext cx="655320" cy="0"/>
            </a:xfrm>
            <a:custGeom>
              <a:avLst/>
              <a:gdLst/>
              <a:ahLst/>
              <a:cxnLst/>
              <a:rect l="l" t="t" r="r" b="b"/>
              <a:pathLst>
                <a:path w="655320">
                  <a:moveTo>
                    <a:pt x="0" y="0"/>
                  </a:moveTo>
                  <a:lnTo>
                    <a:pt x="6553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7" name="object 27"/>
            <p:cNvSpPr/>
            <p:nvPr/>
          </p:nvSpPr>
          <p:spPr>
            <a:xfrm>
              <a:off x="7763256" y="2575559"/>
              <a:ext cx="189230" cy="3079750"/>
            </a:xfrm>
            <a:custGeom>
              <a:avLst/>
              <a:gdLst/>
              <a:ahLst/>
              <a:cxnLst/>
              <a:rect l="l" t="t" r="r" b="b"/>
              <a:pathLst>
                <a:path w="189229" h="3079750">
                  <a:moveTo>
                    <a:pt x="188975" y="0"/>
                  </a:moveTo>
                  <a:lnTo>
                    <a:pt x="0" y="0"/>
                  </a:lnTo>
                  <a:lnTo>
                    <a:pt x="0" y="3079540"/>
                  </a:lnTo>
                  <a:lnTo>
                    <a:pt x="188975" y="3079540"/>
                  </a:lnTo>
                  <a:lnTo>
                    <a:pt x="188975"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28" name="object 28"/>
            <p:cNvSpPr/>
            <p:nvPr/>
          </p:nvSpPr>
          <p:spPr>
            <a:xfrm>
              <a:off x="566104" y="1588007"/>
              <a:ext cx="8438515" cy="3487420"/>
            </a:xfrm>
            <a:custGeom>
              <a:avLst/>
              <a:gdLst/>
              <a:ahLst/>
              <a:cxnLst/>
              <a:rect l="l" t="t" r="r" b="b"/>
              <a:pathLst>
                <a:path w="8438515" h="3487420">
                  <a:moveTo>
                    <a:pt x="8230423" y="3486912"/>
                  </a:moveTo>
                  <a:lnTo>
                    <a:pt x="8438195" y="3486912"/>
                  </a:lnTo>
                </a:path>
                <a:path w="8438515" h="3487420">
                  <a:moveTo>
                    <a:pt x="8230423" y="2904744"/>
                  </a:moveTo>
                  <a:lnTo>
                    <a:pt x="8438195" y="2904744"/>
                  </a:lnTo>
                </a:path>
                <a:path w="8438515" h="3487420">
                  <a:moveTo>
                    <a:pt x="8230423" y="2322576"/>
                  </a:moveTo>
                  <a:lnTo>
                    <a:pt x="8438195" y="2322576"/>
                  </a:lnTo>
                </a:path>
                <a:path w="8438515" h="3487420">
                  <a:moveTo>
                    <a:pt x="8230423" y="1743456"/>
                  </a:moveTo>
                  <a:lnTo>
                    <a:pt x="8438195" y="1743456"/>
                  </a:lnTo>
                </a:path>
                <a:path w="8438515" h="3487420">
                  <a:moveTo>
                    <a:pt x="8230423" y="1161288"/>
                  </a:moveTo>
                  <a:lnTo>
                    <a:pt x="8438195" y="1161288"/>
                  </a:lnTo>
                </a:path>
                <a:path w="8438515" h="3487420">
                  <a:moveTo>
                    <a:pt x="8230423" y="582168"/>
                  </a:moveTo>
                  <a:lnTo>
                    <a:pt x="8438195" y="582168"/>
                  </a:lnTo>
                </a:path>
                <a:path w="8438515" h="3487420">
                  <a:moveTo>
                    <a:pt x="0" y="0"/>
                  </a:moveTo>
                  <a:lnTo>
                    <a:pt x="8041447" y="0"/>
                  </a:lnTo>
                </a:path>
                <a:path w="8438515" h="3487420">
                  <a:moveTo>
                    <a:pt x="8230423" y="0"/>
                  </a:moveTo>
                  <a:lnTo>
                    <a:pt x="843819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9" name="object 29"/>
            <p:cNvSpPr/>
            <p:nvPr/>
          </p:nvSpPr>
          <p:spPr>
            <a:xfrm>
              <a:off x="8607552" y="1548383"/>
              <a:ext cx="189230" cy="4107179"/>
            </a:xfrm>
            <a:custGeom>
              <a:avLst/>
              <a:gdLst/>
              <a:ahLst/>
              <a:cxnLst/>
              <a:rect l="l" t="t" r="r" b="b"/>
              <a:pathLst>
                <a:path w="189229" h="4107179">
                  <a:moveTo>
                    <a:pt x="188975" y="0"/>
                  </a:moveTo>
                  <a:lnTo>
                    <a:pt x="0" y="0"/>
                  </a:lnTo>
                  <a:lnTo>
                    <a:pt x="0" y="4106716"/>
                  </a:lnTo>
                  <a:lnTo>
                    <a:pt x="188975" y="4106716"/>
                  </a:lnTo>
                  <a:lnTo>
                    <a:pt x="188975"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30" name="object 30"/>
            <p:cNvSpPr/>
            <p:nvPr/>
          </p:nvSpPr>
          <p:spPr>
            <a:xfrm>
              <a:off x="566104" y="5655100"/>
              <a:ext cx="8438515" cy="0"/>
            </a:xfrm>
            <a:custGeom>
              <a:avLst/>
              <a:gdLst/>
              <a:ahLst/>
              <a:cxnLst/>
              <a:rect l="l" t="t" r="r" b="b"/>
              <a:pathLst>
                <a:path w="8438515">
                  <a:moveTo>
                    <a:pt x="0" y="0"/>
                  </a:moveTo>
                  <a:lnTo>
                    <a:pt x="8438195" y="1"/>
                  </a:lnTo>
                </a:path>
              </a:pathLst>
            </a:custGeom>
            <a:ln w="9525">
              <a:solidFill>
                <a:srgbClr val="D9D9D9"/>
              </a:solidFill>
            </a:ln>
          </p:spPr>
          <p:txBody>
            <a:bodyPr wrap="square" lIns="0" tIns="0" rIns="0" bIns="0" rtlCol="0"/>
            <a:lstStyle/>
            <a:p>
              <a:endParaRPr>
                <a:solidFill>
                  <a:prstClr val="black"/>
                </a:solidFill>
                <a:latin typeface="Calibri"/>
              </a:endParaRPr>
            </a:p>
          </p:txBody>
        </p:sp>
      </p:grpSp>
      <p:sp>
        <p:nvSpPr>
          <p:cNvPr id="31" name="object 31"/>
          <p:cNvSpPr/>
          <p:nvPr/>
        </p:nvSpPr>
        <p:spPr>
          <a:xfrm>
            <a:off x="2090105" y="1007110"/>
            <a:ext cx="8438515" cy="0"/>
          </a:xfrm>
          <a:custGeom>
            <a:avLst/>
            <a:gdLst/>
            <a:ahLst/>
            <a:cxnLst/>
            <a:rect l="l" t="t" r="r" b="b"/>
            <a:pathLst>
              <a:path w="8438515">
                <a:moveTo>
                  <a:pt x="0" y="0"/>
                </a:moveTo>
                <a:lnTo>
                  <a:pt x="843819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2" name="object 32"/>
          <p:cNvSpPr txBox="1"/>
          <p:nvPr/>
        </p:nvSpPr>
        <p:spPr>
          <a:xfrm>
            <a:off x="2234394" y="2125472"/>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57158</a:t>
            </a:r>
            <a:endParaRPr sz="900">
              <a:solidFill>
                <a:prstClr val="black"/>
              </a:solidFill>
              <a:latin typeface="Calibri"/>
              <a:cs typeface="Calibri"/>
            </a:endParaRPr>
          </a:p>
        </p:txBody>
      </p:sp>
      <p:sp>
        <p:nvSpPr>
          <p:cNvPr id="33" name="object 33"/>
          <p:cNvSpPr txBox="1"/>
          <p:nvPr/>
        </p:nvSpPr>
        <p:spPr>
          <a:xfrm>
            <a:off x="3078215" y="2070609"/>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58119</a:t>
            </a:r>
            <a:endParaRPr sz="900">
              <a:solidFill>
                <a:prstClr val="black"/>
              </a:solidFill>
              <a:latin typeface="Calibri"/>
              <a:cs typeface="Calibri"/>
            </a:endParaRPr>
          </a:p>
        </p:txBody>
      </p:sp>
      <p:sp>
        <p:nvSpPr>
          <p:cNvPr id="34" name="object 34"/>
          <p:cNvSpPr txBox="1"/>
          <p:nvPr/>
        </p:nvSpPr>
        <p:spPr>
          <a:xfrm>
            <a:off x="3922034" y="1982216"/>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59629</a:t>
            </a:r>
            <a:endParaRPr sz="900">
              <a:solidFill>
                <a:prstClr val="black"/>
              </a:solidFill>
              <a:latin typeface="Calibri"/>
              <a:cs typeface="Calibri"/>
            </a:endParaRPr>
          </a:p>
        </p:txBody>
      </p:sp>
      <p:sp>
        <p:nvSpPr>
          <p:cNvPr id="35" name="object 35"/>
          <p:cNvSpPr txBox="1"/>
          <p:nvPr/>
        </p:nvSpPr>
        <p:spPr>
          <a:xfrm>
            <a:off x="4765853" y="2043177"/>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58558</a:t>
            </a:r>
            <a:endParaRPr sz="900">
              <a:solidFill>
                <a:prstClr val="black"/>
              </a:solidFill>
              <a:latin typeface="Calibri"/>
              <a:cs typeface="Calibri"/>
            </a:endParaRPr>
          </a:p>
        </p:txBody>
      </p:sp>
      <p:sp>
        <p:nvSpPr>
          <p:cNvPr id="36" name="object 36"/>
          <p:cNvSpPr txBox="1"/>
          <p:nvPr/>
        </p:nvSpPr>
        <p:spPr>
          <a:xfrm>
            <a:off x="6453493" y="1704848"/>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64373</a:t>
            </a:r>
            <a:endParaRPr sz="900">
              <a:solidFill>
                <a:prstClr val="black"/>
              </a:solidFill>
              <a:latin typeface="Calibri"/>
              <a:cs typeface="Calibri"/>
            </a:endParaRPr>
          </a:p>
        </p:txBody>
      </p:sp>
      <p:sp>
        <p:nvSpPr>
          <p:cNvPr id="37" name="object 37"/>
          <p:cNvSpPr txBox="1"/>
          <p:nvPr/>
        </p:nvSpPr>
        <p:spPr>
          <a:xfrm>
            <a:off x="7297311" y="1909065"/>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60876</a:t>
            </a:r>
            <a:endParaRPr sz="900">
              <a:solidFill>
                <a:prstClr val="black"/>
              </a:solidFill>
              <a:latin typeface="Calibri"/>
              <a:cs typeface="Calibri"/>
            </a:endParaRPr>
          </a:p>
        </p:txBody>
      </p:sp>
      <p:sp>
        <p:nvSpPr>
          <p:cNvPr id="38" name="object 38"/>
          <p:cNvSpPr txBox="1"/>
          <p:nvPr/>
        </p:nvSpPr>
        <p:spPr>
          <a:xfrm>
            <a:off x="8141131" y="1842009"/>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62040</a:t>
            </a:r>
            <a:endParaRPr sz="900">
              <a:solidFill>
                <a:prstClr val="black"/>
              </a:solidFill>
              <a:latin typeface="Calibri"/>
              <a:cs typeface="Calibri"/>
            </a:endParaRPr>
          </a:p>
        </p:txBody>
      </p:sp>
      <p:sp>
        <p:nvSpPr>
          <p:cNvPr id="39" name="object 39"/>
          <p:cNvSpPr txBox="1"/>
          <p:nvPr/>
        </p:nvSpPr>
        <p:spPr>
          <a:xfrm>
            <a:off x="8984951" y="2475992"/>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51141</a:t>
            </a:r>
            <a:endParaRPr sz="900">
              <a:solidFill>
                <a:prstClr val="black"/>
              </a:solidFill>
              <a:latin typeface="Calibri"/>
              <a:cs typeface="Calibri"/>
            </a:endParaRPr>
          </a:p>
        </p:txBody>
      </p:sp>
      <p:sp>
        <p:nvSpPr>
          <p:cNvPr id="40" name="object 40"/>
          <p:cNvSpPr txBox="1"/>
          <p:nvPr/>
        </p:nvSpPr>
        <p:spPr>
          <a:xfrm>
            <a:off x="9828770" y="2640585"/>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48296</a:t>
            </a:r>
            <a:endParaRPr sz="900">
              <a:solidFill>
                <a:prstClr val="black"/>
              </a:solidFill>
              <a:latin typeface="Calibri"/>
              <a:cs typeface="Calibri"/>
            </a:endParaRPr>
          </a:p>
        </p:txBody>
      </p:sp>
      <p:sp>
        <p:nvSpPr>
          <p:cNvPr id="41" name="object 41"/>
          <p:cNvSpPr txBox="1"/>
          <p:nvPr/>
        </p:nvSpPr>
        <p:spPr>
          <a:xfrm>
            <a:off x="2474675" y="2713736"/>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47012</a:t>
            </a:r>
            <a:endParaRPr sz="900">
              <a:solidFill>
                <a:prstClr val="black"/>
              </a:solidFill>
              <a:latin typeface="Calibri"/>
              <a:cs typeface="Calibri"/>
            </a:endParaRPr>
          </a:p>
        </p:txBody>
      </p:sp>
      <p:sp>
        <p:nvSpPr>
          <p:cNvPr id="42" name="object 42"/>
          <p:cNvSpPr txBox="1"/>
          <p:nvPr/>
        </p:nvSpPr>
        <p:spPr>
          <a:xfrm>
            <a:off x="3318494" y="3490977"/>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33634</a:t>
            </a:r>
            <a:endParaRPr sz="900">
              <a:solidFill>
                <a:prstClr val="black"/>
              </a:solidFill>
              <a:latin typeface="Calibri"/>
              <a:cs typeface="Calibri"/>
            </a:endParaRPr>
          </a:p>
        </p:txBody>
      </p:sp>
      <p:sp>
        <p:nvSpPr>
          <p:cNvPr id="43" name="object 43"/>
          <p:cNvSpPr txBox="1"/>
          <p:nvPr/>
        </p:nvSpPr>
        <p:spPr>
          <a:xfrm>
            <a:off x="4162315" y="3030729"/>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41548</a:t>
            </a:r>
            <a:endParaRPr sz="900">
              <a:solidFill>
                <a:prstClr val="black"/>
              </a:solidFill>
              <a:latin typeface="Calibri"/>
              <a:cs typeface="Calibri"/>
            </a:endParaRPr>
          </a:p>
        </p:txBody>
      </p:sp>
      <p:sp>
        <p:nvSpPr>
          <p:cNvPr id="44" name="object 44"/>
          <p:cNvSpPr txBox="1"/>
          <p:nvPr/>
        </p:nvSpPr>
        <p:spPr>
          <a:xfrm>
            <a:off x="5006133" y="2162048"/>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56515</a:t>
            </a:r>
            <a:endParaRPr sz="900">
              <a:solidFill>
                <a:prstClr val="black"/>
              </a:solidFill>
              <a:latin typeface="Calibri"/>
              <a:cs typeface="Calibri"/>
            </a:endParaRPr>
          </a:p>
        </p:txBody>
      </p:sp>
      <p:sp>
        <p:nvSpPr>
          <p:cNvPr id="45" name="object 45"/>
          <p:cNvSpPr txBox="1"/>
          <p:nvPr/>
        </p:nvSpPr>
        <p:spPr>
          <a:xfrm>
            <a:off x="5584272" y="1875536"/>
            <a:ext cx="606425" cy="151323"/>
          </a:xfrm>
          <a:prstGeom prst="rect">
            <a:avLst/>
          </a:prstGeom>
        </p:spPr>
        <p:txBody>
          <a:bodyPr vert="horz" wrap="square" lIns="0" tIns="12700" rIns="0" bIns="0" rtlCol="0">
            <a:spAutoFit/>
          </a:bodyPr>
          <a:lstStyle/>
          <a:p>
            <a:pPr marL="38100">
              <a:spcBef>
                <a:spcPts val="100"/>
              </a:spcBef>
            </a:pPr>
            <a:r>
              <a:rPr sz="900" spc="-45" dirty="0">
                <a:solidFill>
                  <a:srgbClr val="404040"/>
                </a:solidFill>
                <a:latin typeface="Calibri"/>
                <a:cs typeface="Calibri"/>
              </a:rPr>
              <a:t>61453</a:t>
            </a:r>
            <a:r>
              <a:rPr sz="1350" spc="-67" baseline="-24691" dirty="0">
                <a:solidFill>
                  <a:srgbClr val="404040"/>
                </a:solidFill>
                <a:latin typeface="Calibri"/>
                <a:cs typeface="Calibri"/>
              </a:rPr>
              <a:t>60589</a:t>
            </a:r>
            <a:endParaRPr sz="1350" baseline="-24691">
              <a:solidFill>
                <a:prstClr val="black"/>
              </a:solidFill>
              <a:latin typeface="Calibri"/>
              <a:cs typeface="Calibri"/>
            </a:endParaRPr>
          </a:p>
        </p:txBody>
      </p:sp>
      <p:sp>
        <p:nvSpPr>
          <p:cNvPr id="46" name="object 46"/>
          <p:cNvSpPr txBox="1"/>
          <p:nvPr/>
        </p:nvSpPr>
        <p:spPr>
          <a:xfrm>
            <a:off x="6693773" y="2369312"/>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52948</a:t>
            </a:r>
            <a:endParaRPr sz="900">
              <a:solidFill>
                <a:prstClr val="black"/>
              </a:solidFill>
              <a:latin typeface="Calibri"/>
              <a:cs typeface="Calibri"/>
            </a:endParaRPr>
          </a:p>
        </p:txBody>
      </p:sp>
      <p:sp>
        <p:nvSpPr>
          <p:cNvPr id="47" name="object 47"/>
          <p:cNvSpPr txBox="1"/>
          <p:nvPr/>
        </p:nvSpPr>
        <p:spPr>
          <a:xfrm>
            <a:off x="7537593" y="2521712"/>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50321</a:t>
            </a:r>
            <a:endParaRPr sz="900">
              <a:solidFill>
                <a:prstClr val="black"/>
              </a:solidFill>
              <a:latin typeface="Calibri"/>
              <a:cs typeface="Calibri"/>
            </a:endParaRPr>
          </a:p>
        </p:txBody>
      </p:sp>
      <p:sp>
        <p:nvSpPr>
          <p:cNvPr id="48" name="object 48"/>
          <p:cNvSpPr txBox="1"/>
          <p:nvPr/>
        </p:nvSpPr>
        <p:spPr>
          <a:xfrm>
            <a:off x="8381411" y="2466848"/>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51286</a:t>
            </a:r>
            <a:endParaRPr sz="900">
              <a:solidFill>
                <a:prstClr val="black"/>
              </a:solidFill>
              <a:latin typeface="Calibri"/>
              <a:cs typeface="Calibri"/>
            </a:endParaRPr>
          </a:p>
        </p:txBody>
      </p:sp>
      <p:sp>
        <p:nvSpPr>
          <p:cNvPr id="49" name="object 49"/>
          <p:cNvSpPr txBox="1"/>
          <p:nvPr/>
        </p:nvSpPr>
        <p:spPr>
          <a:xfrm>
            <a:off x="9225231" y="2366265"/>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52992</a:t>
            </a:r>
            <a:endParaRPr sz="900">
              <a:solidFill>
                <a:prstClr val="black"/>
              </a:solidFill>
              <a:latin typeface="Calibri"/>
              <a:cs typeface="Calibri"/>
            </a:endParaRPr>
          </a:p>
        </p:txBody>
      </p:sp>
      <p:sp>
        <p:nvSpPr>
          <p:cNvPr id="50" name="object 50"/>
          <p:cNvSpPr txBox="1"/>
          <p:nvPr/>
        </p:nvSpPr>
        <p:spPr>
          <a:xfrm>
            <a:off x="10069049" y="1339089"/>
            <a:ext cx="315595" cy="151323"/>
          </a:xfrm>
          <a:prstGeom prst="rect">
            <a:avLst/>
          </a:prstGeom>
        </p:spPr>
        <p:txBody>
          <a:bodyPr vert="horz" wrap="square" lIns="0" tIns="12700" rIns="0" bIns="0" rtlCol="0">
            <a:spAutoFit/>
          </a:bodyPr>
          <a:lstStyle/>
          <a:p>
            <a:pPr marL="12700">
              <a:spcBef>
                <a:spcPts val="100"/>
              </a:spcBef>
            </a:pPr>
            <a:r>
              <a:rPr sz="900" spc="-5" dirty="0">
                <a:solidFill>
                  <a:srgbClr val="404040"/>
                </a:solidFill>
                <a:latin typeface="Calibri"/>
                <a:cs typeface="Calibri"/>
              </a:rPr>
              <a:t>70662</a:t>
            </a:r>
            <a:endParaRPr sz="900">
              <a:solidFill>
                <a:prstClr val="black"/>
              </a:solidFill>
              <a:latin typeface="Calibri"/>
              <a:cs typeface="Calibri"/>
            </a:endParaRPr>
          </a:p>
        </p:txBody>
      </p:sp>
      <p:sp>
        <p:nvSpPr>
          <p:cNvPr id="51" name="object 51"/>
          <p:cNvSpPr txBox="1"/>
          <p:nvPr/>
        </p:nvSpPr>
        <p:spPr>
          <a:xfrm>
            <a:off x="1877062" y="5532121"/>
            <a:ext cx="96520" cy="182101"/>
          </a:xfrm>
          <a:prstGeom prst="rect">
            <a:avLst/>
          </a:prstGeom>
        </p:spPr>
        <p:txBody>
          <a:bodyPr vert="horz" wrap="square" lIns="0" tIns="12700" rIns="0" bIns="0" rtlCol="0">
            <a:spAutoFit/>
          </a:bodyPr>
          <a:lstStyle/>
          <a:p>
            <a:pPr marL="12700">
              <a:spcBef>
                <a:spcPts val="100"/>
              </a:spcBef>
            </a:pPr>
            <a:r>
              <a:rPr sz="1100" dirty="0">
                <a:solidFill>
                  <a:srgbClr val="595959"/>
                </a:solidFill>
                <a:latin typeface="Calibri"/>
                <a:cs typeface="Calibri"/>
              </a:rPr>
              <a:t>0</a:t>
            </a:r>
            <a:endParaRPr sz="1100">
              <a:solidFill>
                <a:prstClr val="black"/>
              </a:solidFill>
              <a:latin typeface="Calibri"/>
              <a:cs typeface="Calibri"/>
            </a:endParaRPr>
          </a:p>
        </p:txBody>
      </p:sp>
      <p:sp>
        <p:nvSpPr>
          <p:cNvPr id="52" name="object 52"/>
          <p:cNvSpPr txBox="1"/>
          <p:nvPr/>
        </p:nvSpPr>
        <p:spPr>
          <a:xfrm>
            <a:off x="1593850" y="3791712"/>
            <a:ext cx="375920" cy="1354455"/>
          </a:xfrm>
          <a:prstGeom prst="rect">
            <a:avLst/>
          </a:prstGeom>
        </p:spPr>
        <p:txBody>
          <a:bodyPr vert="horz" wrap="square" lIns="0" tIns="12700" rIns="0" bIns="0" rtlCol="0">
            <a:spAutoFit/>
          </a:bodyPr>
          <a:lstStyle/>
          <a:p>
            <a:pPr marL="12700">
              <a:spcBef>
                <a:spcPts val="100"/>
              </a:spcBef>
            </a:pPr>
            <a:r>
              <a:rPr sz="1100" spc="40" dirty="0">
                <a:solidFill>
                  <a:srgbClr val="595959"/>
                </a:solidFill>
                <a:latin typeface="Calibri"/>
                <a:cs typeface="Calibri"/>
              </a:rPr>
              <a:t>3</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a:p>
            <a:endParaRPr sz="1300">
              <a:solidFill>
                <a:prstClr val="black"/>
              </a:solidFill>
              <a:latin typeface="Calibri"/>
              <a:cs typeface="Calibri"/>
            </a:endParaRPr>
          </a:p>
          <a:p>
            <a:pPr>
              <a:spcBef>
                <a:spcPts val="5"/>
              </a:spcBef>
            </a:pPr>
            <a:endParaRPr sz="1350">
              <a:solidFill>
                <a:prstClr val="black"/>
              </a:solidFill>
              <a:latin typeface="Calibri"/>
              <a:cs typeface="Calibri"/>
            </a:endParaRPr>
          </a:p>
          <a:p>
            <a:pPr marL="12700"/>
            <a:r>
              <a:rPr sz="1100" spc="40" dirty="0">
                <a:solidFill>
                  <a:srgbClr val="595959"/>
                </a:solidFill>
                <a:latin typeface="Calibri"/>
                <a:cs typeface="Calibri"/>
              </a:rPr>
              <a:t>2</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a:p>
            <a:endParaRPr sz="1300">
              <a:solidFill>
                <a:prstClr val="black"/>
              </a:solidFill>
              <a:latin typeface="Calibri"/>
              <a:cs typeface="Calibri"/>
            </a:endParaRPr>
          </a:p>
          <a:p>
            <a:pPr>
              <a:spcBef>
                <a:spcPts val="25"/>
              </a:spcBef>
            </a:pPr>
            <a:endParaRPr sz="1350">
              <a:solidFill>
                <a:prstClr val="black"/>
              </a:solidFill>
              <a:latin typeface="Calibri"/>
              <a:cs typeface="Calibri"/>
            </a:endParaRPr>
          </a:p>
          <a:p>
            <a:pPr marL="12700">
              <a:spcBef>
                <a:spcPts val="5"/>
              </a:spcBef>
            </a:pPr>
            <a:r>
              <a:rPr sz="1100" spc="40" dirty="0">
                <a:solidFill>
                  <a:srgbClr val="595959"/>
                </a:solidFill>
                <a:latin typeface="Calibri"/>
                <a:cs typeface="Calibri"/>
              </a:rPr>
              <a:t>1</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p:txBody>
      </p:sp>
      <p:sp>
        <p:nvSpPr>
          <p:cNvPr id="53" name="object 53"/>
          <p:cNvSpPr txBox="1"/>
          <p:nvPr/>
        </p:nvSpPr>
        <p:spPr>
          <a:xfrm>
            <a:off x="1593850" y="3209545"/>
            <a:ext cx="375920" cy="182101"/>
          </a:xfrm>
          <a:prstGeom prst="rect">
            <a:avLst/>
          </a:prstGeom>
        </p:spPr>
        <p:txBody>
          <a:bodyPr vert="horz" wrap="square" lIns="0" tIns="12700" rIns="0" bIns="0" rtlCol="0">
            <a:spAutoFit/>
          </a:bodyPr>
          <a:lstStyle/>
          <a:p>
            <a:pPr marL="12700">
              <a:spcBef>
                <a:spcPts val="100"/>
              </a:spcBef>
            </a:pPr>
            <a:r>
              <a:rPr sz="1100" spc="40" dirty="0">
                <a:solidFill>
                  <a:srgbClr val="595959"/>
                </a:solidFill>
                <a:latin typeface="Calibri"/>
                <a:cs typeface="Calibri"/>
              </a:rPr>
              <a:t>4</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p:txBody>
      </p:sp>
      <p:sp>
        <p:nvSpPr>
          <p:cNvPr id="54" name="object 54"/>
          <p:cNvSpPr txBox="1"/>
          <p:nvPr/>
        </p:nvSpPr>
        <p:spPr>
          <a:xfrm>
            <a:off x="1593850" y="2627377"/>
            <a:ext cx="375920" cy="182101"/>
          </a:xfrm>
          <a:prstGeom prst="rect">
            <a:avLst/>
          </a:prstGeom>
        </p:spPr>
        <p:txBody>
          <a:bodyPr vert="horz" wrap="square" lIns="0" tIns="12700" rIns="0" bIns="0" rtlCol="0">
            <a:spAutoFit/>
          </a:bodyPr>
          <a:lstStyle/>
          <a:p>
            <a:pPr marL="12700">
              <a:spcBef>
                <a:spcPts val="100"/>
              </a:spcBef>
            </a:pPr>
            <a:r>
              <a:rPr sz="1100" spc="40" dirty="0">
                <a:solidFill>
                  <a:srgbClr val="595959"/>
                </a:solidFill>
                <a:latin typeface="Calibri"/>
                <a:cs typeface="Calibri"/>
              </a:rPr>
              <a:t>5</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p:txBody>
      </p:sp>
      <p:sp>
        <p:nvSpPr>
          <p:cNvPr id="55" name="object 55"/>
          <p:cNvSpPr txBox="1"/>
          <p:nvPr/>
        </p:nvSpPr>
        <p:spPr>
          <a:xfrm>
            <a:off x="1593850" y="2048256"/>
            <a:ext cx="375920" cy="182101"/>
          </a:xfrm>
          <a:prstGeom prst="rect">
            <a:avLst/>
          </a:prstGeom>
        </p:spPr>
        <p:txBody>
          <a:bodyPr vert="horz" wrap="square" lIns="0" tIns="12700" rIns="0" bIns="0" rtlCol="0">
            <a:spAutoFit/>
          </a:bodyPr>
          <a:lstStyle/>
          <a:p>
            <a:pPr marL="12700">
              <a:spcBef>
                <a:spcPts val="100"/>
              </a:spcBef>
            </a:pPr>
            <a:r>
              <a:rPr sz="1100" spc="40" dirty="0">
                <a:solidFill>
                  <a:srgbClr val="595959"/>
                </a:solidFill>
                <a:latin typeface="Calibri"/>
                <a:cs typeface="Calibri"/>
              </a:rPr>
              <a:t>6</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p:txBody>
      </p:sp>
      <p:sp>
        <p:nvSpPr>
          <p:cNvPr id="56" name="object 56"/>
          <p:cNvSpPr txBox="1"/>
          <p:nvPr/>
        </p:nvSpPr>
        <p:spPr>
          <a:xfrm>
            <a:off x="1593850" y="1466089"/>
            <a:ext cx="375920" cy="182101"/>
          </a:xfrm>
          <a:prstGeom prst="rect">
            <a:avLst/>
          </a:prstGeom>
        </p:spPr>
        <p:txBody>
          <a:bodyPr vert="horz" wrap="square" lIns="0" tIns="12700" rIns="0" bIns="0" rtlCol="0">
            <a:spAutoFit/>
          </a:bodyPr>
          <a:lstStyle/>
          <a:p>
            <a:pPr marL="12700">
              <a:spcBef>
                <a:spcPts val="100"/>
              </a:spcBef>
            </a:pPr>
            <a:r>
              <a:rPr sz="1100" spc="40" dirty="0">
                <a:solidFill>
                  <a:srgbClr val="595959"/>
                </a:solidFill>
                <a:latin typeface="Calibri"/>
                <a:cs typeface="Calibri"/>
              </a:rPr>
              <a:t>7</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p:txBody>
      </p:sp>
      <p:sp>
        <p:nvSpPr>
          <p:cNvPr id="57" name="object 57"/>
          <p:cNvSpPr txBox="1"/>
          <p:nvPr/>
        </p:nvSpPr>
        <p:spPr>
          <a:xfrm>
            <a:off x="1593850" y="883920"/>
            <a:ext cx="375920" cy="182101"/>
          </a:xfrm>
          <a:prstGeom prst="rect">
            <a:avLst/>
          </a:prstGeom>
        </p:spPr>
        <p:txBody>
          <a:bodyPr vert="horz" wrap="square" lIns="0" tIns="12700" rIns="0" bIns="0" rtlCol="0">
            <a:spAutoFit/>
          </a:bodyPr>
          <a:lstStyle/>
          <a:p>
            <a:pPr marL="12700">
              <a:spcBef>
                <a:spcPts val="100"/>
              </a:spcBef>
            </a:pPr>
            <a:r>
              <a:rPr sz="1100" spc="40" dirty="0">
                <a:solidFill>
                  <a:srgbClr val="595959"/>
                </a:solidFill>
                <a:latin typeface="Calibri"/>
                <a:cs typeface="Calibri"/>
              </a:rPr>
              <a:t>8</a:t>
            </a:r>
            <a:r>
              <a:rPr sz="1100" spc="-60" dirty="0">
                <a:solidFill>
                  <a:srgbClr val="595959"/>
                </a:solidFill>
                <a:latin typeface="Calibri"/>
                <a:cs typeface="Calibri"/>
              </a:rPr>
              <a:t>0</a:t>
            </a:r>
            <a:r>
              <a:rPr sz="1100" spc="40" dirty="0">
                <a:solidFill>
                  <a:srgbClr val="595959"/>
                </a:solidFill>
                <a:latin typeface="Calibri"/>
                <a:cs typeface="Calibri"/>
              </a:rPr>
              <a:t>0</a:t>
            </a:r>
            <a:r>
              <a:rPr sz="1100" spc="-60" dirty="0">
                <a:solidFill>
                  <a:srgbClr val="595959"/>
                </a:solidFill>
                <a:latin typeface="Calibri"/>
                <a:cs typeface="Calibri"/>
              </a:rPr>
              <a:t>0</a:t>
            </a:r>
            <a:r>
              <a:rPr sz="1100" dirty="0">
                <a:solidFill>
                  <a:srgbClr val="595959"/>
                </a:solidFill>
                <a:latin typeface="Calibri"/>
                <a:cs typeface="Calibri"/>
              </a:rPr>
              <a:t>0</a:t>
            </a:r>
            <a:endParaRPr sz="1100">
              <a:solidFill>
                <a:prstClr val="black"/>
              </a:solidFill>
              <a:latin typeface="Calibri"/>
              <a:cs typeface="Calibri"/>
            </a:endParaRPr>
          </a:p>
        </p:txBody>
      </p:sp>
      <p:sp>
        <p:nvSpPr>
          <p:cNvPr id="58" name="object 58"/>
          <p:cNvSpPr txBox="1"/>
          <p:nvPr/>
        </p:nvSpPr>
        <p:spPr>
          <a:xfrm>
            <a:off x="2298813" y="5726683"/>
            <a:ext cx="423545" cy="197490"/>
          </a:xfrm>
          <a:prstGeom prst="rect">
            <a:avLst/>
          </a:prstGeom>
        </p:spPr>
        <p:txBody>
          <a:bodyPr vert="horz" wrap="square" lIns="0" tIns="12700" rIns="0" bIns="0" rtlCol="0">
            <a:spAutoFit/>
          </a:bodyPr>
          <a:lstStyle/>
          <a:p>
            <a:pPr marL="12700">
              <a:spcBef>
                <a:spcPts val="100"/>
              </a:spcBef>
            </a:pPr>
            <a:r>
              <a:rPr sz="1200" spc="-30" dirty="0">
                <a:solidFill>
                  <a:srgbClr val="595959"/>
                </a:solidFill>
                <a:latin typeface="Calibri"/>
                <a:cs typeface="Calibri"/>
              </a:rPr>
              <a:t>M</a:t>
            </a:r>
            <a:r>
              <a:rPr sz="1200" spc="25" dirty="0">
                <a:solidFill>
                  <a:srgbClr val="595959"/>
                </a:solidFill>
                <a:latin typeface="Calibri"/>
                <a:cs typeface="Calibri"/>
              </a:rPr>
              <a:t>a</a:t>
            </a:r>
            <a:r>
              <a:rPr sz="1200" spc="-20" dirty="0">
                <a:solidFill>
                  <a:srgbClr val="595959"/>
                </a:solidFill>
                <a:latin typeface="Calibri"/>
                <a:cs typeface="Calibri"/>
              </a:rPr>
              <a:t>r</a:t>
            </a:r>
            <a:r>
              <a:rPr sz="1200" spc="-10" dirty="0">
                <a:solidFill>
                  <a:srgbClr val="595959"/>
                </a:solidFill>
                <a:latin typeface="Calibri"/>
                <a:cs typeface="Calibri"/>
              </a:rPr>
              <a:t>c</a:t>
            </a:r>
            <a:r>
              <a:rPr sz="1200" dirty="0">
                <a:solidFill>
                  <a:srgbClr val="595959"/>
                </a:solidFill>
                <a:latin typeface="Calibri"/>
                <a:cs typeface="Calibri"/>
              </a:rPr>
              <a:t>h</a:t>
            </a:r>
            <a:endParaRPr sz="1200">
              <a:solidFill>
                <a:prstClr val="black"/>
              </a:solidFill>
              <a:latin typeface="Calibri"/>
              <a:cs typeface="Calibri"/>
            </a:endParaRPr>
          </a:p>
        </p:txBody>
      </p:sp>
      <p:sp>
        <p:nvSpPr>
          <p:cNvPr id="59" name="object 59"/>
          <p:cNvSpPr txBox="1"/>
          <p:nvPr/>
        </p:nvSpPr>
        <p:spPr>
          <a:xfrm>
            <a:off x="3197431" y="5726683"/>
            <a:ext cx="314960" cy="197490"/>
          </a:xfrm>
          <a:prstGeom prst="rect">
            <a:avLst/>
          </a:prstGeom>
        </p:spPr>
        <p:txBody>
          <a:bodyPr vert="horz" wrap="square" lIns="0" tIns="12700" rIns="0" bIns="0" rtlCol="0">
            <a:spAutoFit/>
          </a:bodyPr>
          <a:lstStyle/>
          <a:p>
            <a:pPr marL="12700">
              <a:spcBef>
                <a:spcPts val="100"/>
              </a:spcBef>
            </a:pPr>
            <a:r>
              <a:rPr sz="1200" spc="5" dirty="0">
                <a:solidFill>
                  <a:srgbClr val="595959"/>
                </a:solidFill>
                <a:latin typeface="Calibri"/>
                <a:cs typeface="Calibri"/>
              </a:rPr>
              <a:t>A</a:t>
            </a:r>
            <a:r>
              <a:rPr sz="1200" spc="-30" dirty="0">
                <a:solidFill>
                  <a:srgbClr val="595959"/>
                </a:solidFill>
                <a:latin typeface="Calibri"/>
                <a:cs typeface="Calibri"/>
              </a:rPr>
              <a:t>p</a:t>
            </a:r>
            <a:r>
              <a:rPr sz="1200" spc="-20" dirty="0">
                <a:solidFill>
                  <a:srgbClr val="595959"/>
                </a:solidFill>
                <a:latin typeface="Calibri"/>
                <a:cs typeface="Calibri"/>
              </a:rPr>
              <a:t>r</a:t>
            </a:r>
            <a:r>
              <a:rPr sz="1200" spc="25" dirty="0">
                <a:solidFill>
                  <a:srgbClr val="595959"/>
                </a:solidFill>
                <a:latin typeface="Calibri"/>
                <a:cs typeface="Calibri"/>
              </a:rPr>
              <a:t>i</a:t>
            </a:r>
            <a:r>
              <a:rPr sz="1200" dirty="0">
                <a:solidFill>
                  <a:srgbClr val="595959"/>
                </a:solidFill>
                <a:latin typeface="Calibri"/>
                <a:cs typeface="Calibri"/>
              </a:rPr>
              <a:t>l</a:t>
            </a:r>
            <a:endParaRPr sz="1200">
              <a:solidFill>
                <a:prstClr val="black"/>
              </a:solidFill>
              <a:latin typeface="Calibri"/>
              <a:cs typeface="Calibri"/>
            </a:endParaRPr>
          </a:p>
        </p:txBody>
      </p:sp>
      <p:sp>
        <p:nvSpPr>
          <p:cNvPr id="60" name="object 60"/>
          <p:cNvSpPr txBox="1"/>
          <p:nvPr/>
        </p:nvSpPr>
        <p:spPr>
          <a:xfrm>
            <a:off x="4050810" y="5726683"/>
            <a:ext cx="297815" cy="197490"/>
          </a:xfrm>
          <a:prstGeom prst="rect">
            <a:avLst/>
          </a:prstGeom>
        </p:spPr>
        <p:txBody>
          <a:bodyPr vert="horz" wrap="square" lIns="0" tIns="12700" rIns="0" bIns="0" rtlCol="0">
            <a:spAutoFit/>
          </a:bodyPr>
          <a:lstStyle/>
          <a:p>
            <a:pPr marL="12700">
              <a:spcBef>
                <a:spcPts val="100"/>
              </a:spcBef>
            </a:pPr>
            <a:r>
              <a:rPr sz="1200" spc="-30" dirty="0">
                <a:solidFill>
                  <a:srgbClr val="595959"/>
                </a:solidFill>
                <a:latin typeface="Calibri"/>
                <a:cs typeface="Calibri"/>
              </a:rPr>
              <a:t>M</a:t>
            </a:r>
            <a:r>
              <a:rPr sz="1200" spc="25" dirty="0">
                <a:solidFill>
                  <a:srgbClr val="595959"/>
                </a:solidFill>
                <a:latin typeface="Calibri"/>
                <a:cs typeface="Calibri"/>
              </a:rPr>
              <a:t>a</a:t>
            </a:r>
            <a:r>
              <a:rPr sz="1200" dirty="0">
                <a:solidFill>
                  <a:srgbClr val="595959"/>
                </a:solidFill>
                <a:latin typeface="Calibri"/>
                <a:cs typeface="Calibri"/>
              </a:rPr>
              <a:t>y</a:t>
            </a:r>
            <a:endParaRPr sz="1200">
              <a:solidFill>
                <a:prstClr val="black"/>
              </a:solidFill>
              <a:latin typeface="Calibri"/>
              <a:cs typeface="Calibri"/>
            </a:endParaRPr>
          </a:p>
        </p:txBody>
      </p:sp>
      <p:sp>
        <p:nvSpPr>
          <p:cNvPr id="61" name="object 61"/>
          <p:cNvSpPr txBox="1"/>
          <p:nvPr/>
        </p:nvSpPr>
        <p:spPr>
          <a:xfrm>
            <a:off x="4888500" y="5726683"/>
            <a:ext cx="304800" cy="197490"/>
          </a:xfrm>
          <a:prstGeom prst="rect">
            <a:avLst/>
          </a:prstGeom>
        </p:spPr>
        <p:txBody>
          <a:bodyPr vert="horz" wrap="square" lIns="0" tIns="12700" rIns="0" bIns="0" rtlCol="0">
            <a:spAutoFit/>
          </a:bodyPr>
          <a:lstStyle/>
          <a:p>
            <a:pPr marL="12700">
              <a:spcBef>
                <a:spcPts val="100"/>
              </a:spcBef>
            </a:pPr>
            <a:r>
              <a:rPr sz="1200" spc="15" dirty="0">
                <a:solidFill>
                  <a:srgbClr val="595959"/>
                </a:solidFill>
                <a:latin typeface="Calibri"/>
                <a:cs typeface="Calibri"/>
              </a:rPr>
              <a:t>J</a:t>
            </a:r>
            <a:r>
              <a:rPr sz="1200" spc="-30" dirty="0">
                <a:solidFill>
                  <a:srgbClr val="595959"/>
                </a:solidFill>
                <a:latin typeface="Calibri"/>
                <a:cs typeface="Calibri"/>
              </a:rPr>
              <a:t>u</a:t>
            </a:r>
            <a:r>
              <a:rPr sz="1200" spc="-35" dirty="0">
                <a:solidFill>
                  <a:srgbClr val="595959"/>
                </a:solidFill>
                <a:latin typeface="Calibri"/>
                <a:cs typeface="Calibri"/>
              </a:rPr>
              <a:t>n</a:t>
            </a:r>
            <a:r>
              <a:rPr sz="1200" dirty="0">
                <a:solidFill>
                  <a:srgbClr val="595959"/>
                </a:solidFill>
                <a:latin typeface="Calibri"/>
                <a:cs typeface="Calibri"/>
              </a:rPr>
              <a:t>e</a:t>
            </a:r>
            <a:endParaRPr sz="1200">
              <a:solidFill>
                <a:prstClr val="black"/>
              </a:solidFill>
              <a:latin typeface="Calibri"/>
              <a:cs typeface="Calibri"/>
            </a:endParaRPr>
          </a:p>
        </p:txBody>
      </p:sp>
      <p:sp>
        <p:nvSpPr>
          <p:cNvPr id="62" name="object 62"/>
          <p:cNvSpPr txBox="1"/>
          <p:nvPr/>
        </p:nvSpPr>
        <p:spPr>
          <a:xfrm>
            <a:off x="7220441" y="5726683"/>
            <a:ext cx="713740" cy="197490"/>
          </a:xfrm>
          <a:prstGeom prst="rect">
            <a:avLst/>
          </a:prstGeom>
        </p:spPr>
        <p:txBody>
          <a:bodyPr vert="horz" wrap="square" lIns="0" tIns="12700" rIns="0" bIns="0" rtlCol="0">
            <a:spAutoFit/>
          </a:bodyPr>
          <a:lstStyle/>
          <a:p>
            <a:pPr marL="12700">
              <a:spcBef>
                <a:spcPts val="100"/>
              </a:spcBef>
            </a:pPr>
            <a:r>
              <a:rPr sz="1200" spc="45" dirty="0">
                <a:solidFill>
                  <a:srgbClr val="595959"/>
                </a:solidFill>
                <a:latin typeface="Calibri"/>
                <a:cs typeface="Calibri"/>
              </a:rPr>
              <a:t>S</a:t>
            </a:r>
            <a:r>
              <a:rPr sz="1200" spc="-100" dirty="0">
                <a:solidFill>
                  <a:srgbClr val="595959"/>
                </a:solidFill>
                <a:latin typeface="Calibri"/>
                <a:cs typeface="Calibri"/>
              </a:rPr>
              <a:t>e</a:t>
            </a:r>
            <a:r>
              <a:rPr sz="1200" spc="65" dirty="0">
                <a:solidFill>
                  <a:srgbClr val="595959"/>
                </a:solidFill>
                <a:latin typeface="Calibri"/>
                <a:cs typeface="Calibri"/>
              </a:rPr>
              <a:t>p</a:t>
            </a:r>
            <a:r>
              <a:rPr sz="1200" spc="-5" dirty="0">
                <a:solidFill>
                  <a:srgbClr val="595959"/>
                </a:solidFill>
                <a:latin typeface="Calibri"/>
                <a:cs typeface="Calibri"/>
              </a:rPr>
              <a:t>t</a:t>
            </a:r>
            <a:r>
              <a:rPr sz="1200" dirty="0">
                <a:solidFill>
                  <a:srgbClr val="595959"/>
                </a:solidFill>
                <a:latin typeface="Calibri"/>
                <a:cs typeface="Calibri"/>
              </a:rPr>
              <a:t>e</a:t>
            </a:r>
            <a:r>
              <a:rPr sz="1200" spc="-60" dirty="0">
                <a:solidFill>
                  <a:srgbClr val="595959"/>
                </a:solidFill>
                <a:latin typeface="Calibri"/>
                <a:cs typeface="Calibri"/>
              </a:rPr>
              <a:t>m</a:t>
            </a:r>
            <a:r>
              <a:rPr sz="1200" spc="6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63" name="object 63"/>
          <p:cNvSpPr txBox="1"/>
          <p:nvPr/>
        </p:nvSpPr>
        <p:spPr>
          <a:xfrm>
            <a:off x="8153129" y="5726683"/>
            <a:ext cx="535940" cy="197490"/>
          </a:xfrm>
          <a:prstGeom prst="rect">
            <a:avLst/>
          </a:prstGeom>
        </p:spPr>
        <p:txBody>
          <a:bodyPr vert="horz" wrap="square" lIns="0" tIns="12700" rIns="0" bIns="0" rtlCol="0">
            <a:spAutoFit/>
          </a:bodyPr>
          <a:lstStyle/>
          <a:p>
            <a:pPr marL="12700">
              <a:spcBef>
                <a:spcPts val="100"/>
              </a:spcBef>
            </a:pPr>
            <a:r>
              <a:rPr sz="1200" spc="5" dirty="0">
                <a:solidFill>
                  <a:srgbClr val="595959"/>
                </a:solidFill>
                <a:latin typeface="Calibri"/>
                <a:cs typeface="Calibri"/>
              </a:rPr>
              <a:t>O</a:t>
            </a:r>
            <a:r>
              <a:rPr sz="1200" spc="-10" dirty="0">
                <a:solidFill>
                  <a:srgbClr val="595959"/>
                </a:solidFill>
                <a:latin typeface="Calibri"/>
                <a:cs typeface="Calibri"/>
              </a:rPr>
              <a:t>c</a:t>
            </a:r>
            <a:r>
              <a:rPr sz="1200" spc="-5" dirty="0">
                <a:solidFill>
                  <a:srgbClr val="595959"/>
                </a:solidFill>
                <a:latin typeface="Calibri"/>
                <a:cs typeface="Calibri"/>
              </a:rPr>
              <a:t>t</a:t>
            </a:r>
            <a:r>
              <a:rPr sz="1200" spc="-35" dirty="0">
                <a:solidFill>
                  <a:srgbClr val="595959"/>
                </a:solidFill>
                <a:latin typeface="Calibri"/>
                <a:cs typeface="Calibri"/>
              </a:rPr>
              <a:t>o</a:t>
            </a:r>
            <a:r>
              <a:rPr sz="1200" spc="70"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64" name="object 64"/>
          <p:cNvSpPr txBox="1"/>
          <p:nvPr/>
        </p:nvSpPr>
        <p:spPr>
          <a:xfrm>
            <a:off x="8922782" y="5726683"/>
            <a:ext cx="67564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November</a:t>
            </a:r>
            <a:endParaRPr sz="1200">
              <a:solidFill>
                <a:prstClr val="black"/>
              </a:solidFill>
              <a:latin typeface="Calibri"/>
              <a:cs typeface="Calibri"/>
            </a:endParaRPr>
          </a:p>
        </p:txBody>
      </p:sp>
      <p:sp>
        <p:nvSpPr>
          <p:cNvPr id="65" name="object 65"/>
          <p:cNvSpPr txBox="1"/>
          <p:nvPr/>
        </p:nvSpPr>
        <p:spPr>
          <a:xfrm>
            <a:off x="9773362" y="5726683"/>
            <a:ext cx="662940" cy="197490"/>
          </a:xfrm>
          <a:prstGeom prst="rect">
            <a:avLst/>
          </a:prstGeom>
        </p:spPr>
        <p:txBody>
          <a:bodyPr vert="horz" wrap="square" lIns="0" tIns="12700" rIns="0" bIns="0" rtlCol="0">
            <a:spAutoFit/>
          </a:bodyPr>
          <a:lstStyle/>
          <a:p>
            <a:pPr marL="12700">
              <a:spcBef>
                <a:spcPts val="100"/>
              </a:spcBef>
            </a:pPr>
            <a:r>
              <a:rPr sz="1200" spc="-10" dirty="0">
                <a:solidFill>
                  <a:srgbClr val="595959"/>
                </a:solidFill>
                <a:latin typeface="Calibri"/>
                <a:cs typeface="Calibri"/>
              </a:rPr>
              <a:t>December</a:t>
            </a:r>
            <a:endParaRPr sz="1200">
              <a:solidFill>
                <a:prstClr val="black"/>
              </a:solidFill>
              <a:latin typeface="Calibri"/>
              <a:cs typeface="Calibri"/>
            </a:endParaRPr>
          </a:p>
        </p:txBody>
      </p:sp>
      <p:sp>
        <p:nvSpPr>
          <p:cNvPr id="66" name="object 66"/>
          <p:cNvSpPr txBox="1">
            <a:spLocks noGrp="1"/>
          </p:cNvSpPr>
          <p:nvPr>
            <p:ph type="title"/>
          </p:nvPr>
        </p:nvSpPr>
        <p:spPr>
          <a:xfrm>
            <a:off x="3161370" y="56388"/>
            <a:ext cx="8917259" cy="743730"/>
          </a:xfrm>
          <a:prstGeom prst="rect">
            <a:avLst/>
          </a:prstGeom>
        </p:spPr>
        <p:txBody>
          <a:bodyPr vert="horz" wrap="square" lIns="0" tIns="9525" rIns="0" bIns="0" rtlCol="0">
            <a:spAutoFit/>
          </a:bodyPr>
          <a:lstStyle/>
          <a:p>
            <a:pPr marL="1205230" marR="5080" indent="-967105">
              <a:lnSpc>
                <a:spcPct val="100800"/>
              </a:lnSpc>
              <a:spcBef>
                <a:spcPts val="75"/>
              </a:spcBef>
            </a:pPr>
            <a:r>
              <a:rPr spc="-50" dirty="0"/>
              <a:t>Total</a:t>
            </a:r>
            <a:r>
              <a:rPr spc="-5" dirty="0"/>
              <a:t> Number</a:t>
            </a:r>
            <a:r>
              <a:rPr spc="-10" dirty="0"/>
              <a:t> </a:t>
            </a:r>
            <a:r>
              <a:rPr spc="-5" dirty="0"/>
              <a:t>of</a:t>
            </a:r>
            <a:r>
              <a:rPr spc="-10" dirty="0"/>
              <a:t> </a:t>
            </a:r>
            <a:r>
              <a:rPr spc="-35" dirty="0"/>
              <a:t>Workers'</a:t>
            </a:r>
            <a:r>
              <a:rPr spc="-10" dirty="0"/>
              <a:t> </a:t>
            </a:r>
            <a:r>
              <a:rPr spc="-5" dirty="0"/>
              <a:t>Compensation Claims</a:t>
            </a:r>
            <a:r>
              <a:rPr spc="-10" dirty="0"/>
              <a:t> </a:t>
            </a:r>
            <a:r>
              <a:rPr dirty="0"/>
              <a:t>in </a:t>
            </a:r>
            <a:r>
              <a:rPr spc="-530" dirty="0"/>
              <a:t> </a:t>
            </a:r>
            <a:r>
              <a:rPr spc="-10" dirty="0"/>
              <a:t>California, </a:t>
            </a:r>
            <a:r>
              <a:rPr dirty="0"/>
              <a:t>2019</a:t>
            </a:r>
            <a:r>
              <a:rPr spc="-5" dirty="0"/>
              <a:t> </a:t>
            </a:r>
            <a:r>
              <a:rPr spc="-10" dirty="0"/>
              <a:t>compared </a:t>
            </a:r>
            <a:r>
              <a:rPr spc="-15" dirty="0"/>
              <a:t>to</a:t>
            </a:r>
            <a:r>
              <a:rPr dirty="0"/>
              <a:t> 2020</a:t>
            </a:r>
          </a:p>
        </p:txBody>
      </p:sp>
      <p:sp>
        <p:nvSpPr>
          <p:cNvPr id="67" name="object 67"/>
          <p:cNvSpPr/>
          <p:nvPr/>
        </p:nvSpPr>
        <p:spPr>
          <a:xfrm>
            <a:off x="5483812" y="6125424"/>
            <a:ext cx="111760" cy="111760"/>
          </a:xfrm>
          <a:custGeom>
            <a:avLst/>
            <a:gdLst/>
            <a:ahLst/>
            <a:cxnLst/>
            <a:rect l="l" t="t" r="r" b="b"/>
            <a:pathLst>
              <a:path w="111760" h="111760">
                <a:moveTo>
                  <a:pt x="111586" y="0"/>
                </a:moveTo>
                <a:lnTo>
                  <a:pt x="0" y="0"/>
                </a:lnTo>
                <a:lnTo>
                  <a:pt x="0" y="111586"/>
                </a:lnTo>
                <a:lnTo>
                  <a:pt x="111586" y="111586"/>
                </a:lnTo>
                <a:lnTo>
                  <a:pt x="111586"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68" name="object 68"/>
          <p:cNvSpPr/>
          <p:nvPr/>
        </p:nvSpPr>
        <p:spPr>
          <a:xfrm>
            <a:off x="6203657" y="6125424"/>
            <a:ext cx="111760" cy="111760"/>
          </a:xfrm>
          <a:custGeom>
            <a:avLst/>
            <a:gdLst/>
            <a:ahLst/>
            <a:cxnLst/>
            <a:rect l="l" t="t" r="r" b="b"/>
            <a:pathLst>
              <a:path w="111760" h="111760">
                <a:moveTo>
                  <a:pt x="111586" y="0"/>
                </a:moveTo>
                <a:lnTo>
                  <a:pt x="0" y="0"/>
                </a:lnTo>
                <a:lnTo>
                  <a:pt x="0" y="111586"/>
                </a:lnTo>
                <a:lnTo>
                  <a:pt x="111586" y="111586"/>
                </a:lnTo>
                <a:lnTo>
                  <a:pt x="111586"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69" name="object 69"/>
          <p:cNvSpPr txBox="1"/>
          <p:nvPr/>
        </p:nvSpPr>
        <p:spPr>
          <a:xfrm>
            <a:off x="5633728" y="5648198"/>
            <a:ext cx="1327150" cy="635635"/>
          </a:xfrm>
          <a:prstGeom prst="rect">
            <a:avLst/>
          </a:prstGeom>
        </p:spPr>
        <p:txBody>
          <a:bodyPr vert="horz" wrap="square" lIns="0" tIns="90805" rIns="0" bIns="0" rtlCol="0">
            <a:spAutoFit/>
          </a:bodyPr>
          <a:lstStyle/>
          <a:p>
            <a:pPr marL="137160">
              <a:spcBef>
                <a:spcPts val="715"/>
              </a:spcBef>
              <a:tabLst>
                <a:tab pos="881380" algn="l"/>
              </a:tabLst>
            </a:pPr>
            <a:r>
              <a:rPr sz="1200" spc="15" dirty="0">
                <a:solidFill>
                  <a:srgbClr val="595959"/>
                </a:solidFill>
                <a:latin typeface="Calibri"/>
                <a:cs typeface="Calibri"/>
              </a:rPr>
              <a:t>J</a:t>
            </a:r>
            <a:r>
              <a:rPr sz="1200" spc="-30" dirty="0">
                <a:solidFill>
                  <a:srgbClr val="595959"/>
                </a:solidFill>
                <a:latin typeface="Calibri"/>
                <a:cs typeface="Calibri"/>
              </a:rPr>
              <a:t>u</a:t>
            </a:r>
            <a:r>
              <a:rPr sz="1200" spc="25" dirty="0">
                <a:solidFill>
                  <a:srgbClr val="595959"/>
                </a:solidFill>
                <a:latin typeface="Calibri"/>
                <a:cs typeface="Calibri"/>
              </a:rPr>
              <a:t>l</a:t>
            </a:r>
            <a:r>
              <a:rPr sz="1200" dirty="0">
                <a:solidFill>
                  <a:srgbClr val="595959"/>
                </a:solidFill>
                <a:latin typeface="Calibri"/>
                <a:cs typeface="Calibri"/>
              </a:rPr>
              <a:t>y	</a:t>
            </a:r>
            <a:r>
              <a:rPr sz="1200" spc="5" dirty="0">
                <a:solidFill>
                  <a:srgbClr val="595959"/>
                </a:solidFill>
                <a:latin typeface="Calibri"/>
                <a:cs typeface="Calibri"/>
              </a:rPr>
              <a:t>A</a:t>
            </a:r>
            <a:r>
              <a:rPr sz="1200" spc="-30" dirty="0">
                <a:solidFill>
                  <a:srgbClr val="595959"/>
                </a:solidFill>
                <a:latin typeface="Calibri"/>
                <a:cs typeface="Calibri"/>
              </a:rPr>
              <a:t>u</a:t>
            </a:r>
            <a:r>
              <a:rPr sz="1200" spc="35" dirty="0">
                <a:solidFill>
                  <a:srgbClr val="595959"/>
                </a:solidFill>
                <a:latin typeface="Calibri"/>
                <a:cs typeface="Calibri"/>
              </a:rPr>
              <a:t>g</a:t>
            </a:r>
            <a:r>
              <a:rPr sz="1200" spc="-35" dirty="0">
                <a:solidFill>
                  <a:srgbClr val="595959"/>
                </a:solidFill>
                <a:latin typeface="Calibri"/>
                <a:cs typeface="Calibri"/>
              </a:rPr>
              <a:t>u</a:t>
            </a:r>
            <a:r>
              <a:rPr sz="1200" spc="30" dirty="0">
                <a:solidFill>
                  <a:srgbClr val="595959"/>
                </a:solidFill>
                <a:latin typeface="Calibri"/>
                <a:cs typeface="Calibri"/>
              </a:rPr>
              <a:t>s</a:t>
            </a:r>
            <a:r>
              <a:rPr sz="1200" dirty="0">
                <a:solidFill>
                  <a:srgbClr val="595959"/>
                </a:solidFill>
                <a:latin typeface="Calibri"/>
                <a:cs typeface="Calibri"/>
              </a:rPr>
              <a:t>t</a:t>
            </a:r>
            <a:endParaRPr sz="1200">
              <a:solidFill>
                <a:prstClr val="black"/>
              </a:solidFill>
              <a:latin typeface="Calibri"/>
              <a:cs typeface="Calibri"/>
            </a:endParaRPr>
          </a:p>
          <a:p>
            <a:pPr marL="12700">
              <a:spcBef>
                <a:spcPts val="825"/>
              </a:spcBef>
              <a:tabLst>
                <a:tab pos="732155" algn="l"/>
              </a:tabLst>
            </a:pPr>
            <a:r>
              <a:rPr sz="1600" spc="-15" dirty="0">
                <a:solidFill>
                  <a:srgbClr val="595959"/>
                </a:solidFill>
                <a:latin typeface="Calibri"/>
                <a:cs typeface="Calibri"/>
              </a:rPr>
              <a:t>2019	2020</a:t>
            </a:r>
            <a:endParaRPr sz="1600">
              <a:solidFill>
                <a:prstClr val="black"/>
              </a:solidFill>
              <a:latin typeface="Calibri"/>
              <a:cs typeface="Calibri"/>
            </a:endParaRPr>
          </a:p>
        </p:txBody>
      </p:sp>
      <p:sp>
        <p:nvSpPr>
          <p:cNvPr id="70" name="object 70"/>
          <p:cNvSpPr txBox="1"/>
          <p:nvPr/>
        </p:nvSpPr>
        <p:spPr>
          <a:xfrm>
            <a:off x="985615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4</a:t>
            </a:r>
            <a:endParaRPr sz="1200">
              <a:solidFill>
                <a:prstClr val="black"/>
              </a:solidFill>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2561D7B-C0EC-4134-B0D6-1AD48422992D}"/>
              </a:ext>
            </a:extLst>
          </p:cNvPr>
          <p:cNvSpPr>
            <a:spLocks noGrp="1"/>
          </p:cNvSpPr>
          <p:nvPr>
            <p:ph type="title"/>
          </p:nvPr>
        </p:nvSpPr>
        <p:spPr>
          <a:xfrm>
            <a:off x="466721" y="586854"/>
            <a:ext cx="3219453" cy="3489845"/>
          </a:xfrm>
        </p:spPr>
        <p:txBody>
          <a:bodyPr anchor="b">
            <a:normAutofit/>
          </a:bodyPr>
          <a:lstStyle/>
          <a:p>
            <a:pPr algn="ctr"/>
            <a:r>
              <a:rPr lang="en-US" sz="4800" b="1" dirty="0">
                <a:solidFill>
                  <a:srgbClr val="FFFFFF"/>
                </a:solidFill>
              </a:rPr>
              <a:t>Daily Challenges </a:t>
            </a:r>
          </a:p>
        </p:txBody>
      </p:sp>
      <p:sp>
        <p:nvSpPr>
          <p:cNvPr id="17" name="Content Placeholder 2">
            <a:extLst>
              <a:ext uri="{FF2B5EF4-FFF2-40B4-BE49-F238E27FC236}">
                <a16:creationId xmlns:a16="http://schemas.microsoft.com/office/drawing/2014/main" xmlns="" id="{2785EF4F-710D-40F1-9DCA-A709559B0DD9}"/>
              </a:ext>
            </a:extLst>
          </p:cNvPr>
          <p:cNvSpPr>
            <a:spLocks noGrp="1"/>
          </p:cNvSpPr>
          <p:nvPr>
            <p:ph idx="1"/>
          </p:nvPr>
        </p:nvSpPr>
        <p:spPr>
          <a:xfrm>
            <a:off x="4810259" y="238125"/>
            <a:ext cx="7000741" cy="6334125"/>
          </a:xfrm>
        </p:spPr>
        <p:txBody>
          <a:bodyPr anchor="ctr">
            <a:normAutofit/>
          </a:bodyPr>
          <a:lstStyle/>
          <a:p>
            <a:r>
              <a:rPr lang="en-US" sz="3600" b="1" dirty="0">
                <a:solidFill>
                  <a:schemeClr val="accent2">
                    <a:lumMod val="75000"/>
                  </a:schemeClr>
                </a:solidFill>
                <a:latin typeface="Arial Narrow" panose="020B0606020202030204" pitchFamily="34" charset="0"/>
              </a:rPr>
              <a:t>Protecting Employees and Staff </a:t>
            </a:r>
          </a:p>
          <a:p>
            <a:r>
              <a:rPr lang="en-US" sz="3600" b="1" dirty="0">
                <a:solidFill>
                  <a:schemeClr val="accent2">
                    <a:lumMod val="75000"/>
                  </a:schemeClr>
                </a:solidFill>
                <a:latin typeface="Arial Narrow" panose="020B0606020202030204" pitchFamily="34" charset="0"/>
              </a:rPr>
              <a:t>Protecting Patients and Visitors </a:t>
            </a:r>
          </a:p>
          <a:p>
            <a:r>
              <a:rPr lang="en-US" sz="3600" b="1" dirty="0">
                <a:solidFill>
                  <a:schemeClr val="accent2">
                    <a:lumMod val="75000"/>
                  </a:schemeClr>
                </a:solidFill>
                <a:latin typeface="Arial Narrow" panose="020B0606020202030204" pitchFamily="34" charset="0"/>
              </a:rPr>
              <a:t>Staying Fully/Partially Staffed </a:t>
            </a:r>
          </a:p>
          <a:p>
            <a:r>
              <a:rPr lang="en-US" sz="3600" b="1" dirty="0">
                <a:solidFill>
                  <a:schemeClr val="accent2">
                    <a:lumMod val="75000"/>
                  </a:schemeClr>
                </a:solidFill>
                <a:latin typeface="Arial Narrow" panose="020B0606020202030204" pitchFamily="34" charset="0"/>
              </a:rPr>
              <a:t>Financial Concerns</a:t>
            </a:r>
          </a:p>
          <a:p>
            <a:r>
              <a:rPr lang="en-US" sz="3600" b="1" dirty="0">
                <a:solidFill>
                  <a:schemeClr val="accent2">
                    <a:lumMod val="75000"/>
                  </a:schemeClr>
                </a:solidFill>
                <a:latin typeface="Arial Narrow" panose="020B0606020202030204" pitchFamily="34" charset="0"/>
              </a:rPr>
              <a:t>Communication with Employees Out-of-Work</a:t>
            </a:r>
          </a:p>
          <a:p>
            <a:r>
              <a:rPr lang="en-US" sz="3600" b="1" dirty="0">
                <a:solidFill>
                  <a:schemeClr val="accent2">
                    <a:lumMod val="75000"/>
                  </a:schemeClr>
                </a:solidFill>
                <a:latin typeface="Arial Narrow" panose="020B0606020202030204" pitchFamily="34" charset="0"/>
              </a:rPr>
              <a:t>Tracking Exposures </a:t>
            </a:r>
          </a:p>
          <a:p>
            <a:r>
              <a:rPr lang="en-US" sz="3600" b="1" dirty="0">
                <a:solidFill>
                  <a:schemeClr val="accent2">
                    <a:lumMod val="75000"/>
                  </a:schemeClr>
                </a:solidFill>
                <a:latin typeface="Arial Narrow" panose="020B0606020202030204" pitchFamily="34" charset="0"/>
              </a:rPr>
              <a:t>Determining Work-Related Exposure </a:t>
            </a:r>
          </a:p>
        </p:txBody>
      </p:sp>
    </p:spTree>
    <p:extLst>
      <p:ext uri="{BB962C8B-B14F-4D97-AF65-F5344CB8AC3E}">
        <p14:creationId xmlns:p14="http://schemas.microsoft.com/office/powerpoint/2010/main" val="906217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6EFE2B-B44A-41B6-8E34-B3A1812A4FEA}"/>
              </a:ext>
            </a:extLst>
          </p:cNvPr>
          <p:cNvSpPr txBox="1"/>
          <p:nvPr/>
        </p:nvSpPr>
        <p:spPr>
          <a:xfrm>
            <a:off x="4714926" y="2463228"/>
            <a:ext cx="2699522" cy="15696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System Wide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Incident Response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&amp; Command 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3" name="Freeform: Shape 2">
            <a:extLst>
              <a:ext uri="{FF2B5EF4-FFF2-40B4-BE49-F238E27FC236}">
                <a16:creationId xmlns:a16="http://schemas.microsoft.com/office/drawing/2014/main" xmlns="" id="{5BBF0E3B-02C5-4C5D-BC2E-9EEA7469E23F}"/>
              </a:ext>
            </a:extLst>
          </p:cNvPr>
          <p:cNvSpPr/>
          <p:nvPr/>
        </p:nvSpPr>
        <p:spPr>
          <a:xfrm rot="17743123">
            <a:off x="6337757" y="-118358"/>
            <a:ext cx="1811330" cy="3123802"/>
          </a:xfrm>
          <a:custGeom>
            <a:avLst/>
            <a:gdLst>
              <a:gd name="connsiteX0" fmla="*/ 1502536 w 1811330"/>
              <a:gd name="connsiteY0" fmla="*/ 21052 h 3123802"/>
              <a:gd name="connsiteX1" fmla="*/ 1390372 w 1811330"/>
              <a:gd name="connsiteY1" fmla="*/ 2929608 h 3123802"/>
              <a:gd name="connsiteX2" fmla="*/ 1264624 w 1811330"/>
              <a:gd name="connsiteY2" fmla="*/ 3123802 h 3123802"/>
              <a:gd name="connsiteX3" fmla="*/ 616101 w 1811330"/>
              <a:gd name="connsiteY3" fmla="*/ 2744981 h 3123802"/>
              <a:gd name="connsiteX4" fmla="*/ 0 w 1811330"/>
              <a:gd name="connsiteY4" fmla="*/ 2235409 h 3123802"/>
              <a:gd name="connsiteX5" fmla="*/ 55308 w 1811330"/>
              <a:gd name="connsiteY5" fmla="*/ 2149742 h 3123802"/>
              <a:gd name="connsiteX6" fmla="*/ 109694 w 1811330"/>
              <a:gd name="connsiteY6" fmla="*/ 691943 h 3123802"/>
              <a:gd name="connsiteX7" fmla="*/ 102042 w 1811330"/>
              <a:gd name="connsiteY7" fmla="*/ 677903 h 3123802"/>
              <a:gd name="connsiteX8" fmla="*/ 778973 w 1811330"/>
              <a:gd name="connsiteY8" fmla="*/ 414798 h 3123802"/>
              <a:gd name="connsiteX9" fmla="*/ 1491734 w 1811330"/>
              <a:gd name="connsiteY9" fmla="*/ 0 h 3123802"/>
              <a:gd name="connsiteX10" fmla="*/ 1502536 w 1811330"/>
              <a:gd name="connsiteY10" fmla="*/ 21052 h 3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1330" h="3123802">
                <a:moveTo>
                  <a:pt x="1502536" y="21052"/>
                </a:moveTo>
                <a:cubicBezTo>
                  <a:pt x="1967102" y="985542"/>
                  <a:pt x="1889506" y="2070558"/>
                  <a:pt x="1390372" y="2929608"/>
                </a:cubicBezTo>
                <a:lnTo>
                  <a:pt x="1264624" y="3123802"/>
                </a:lnTo>
                <a:lnTo>
                  <a:pt x="616101" y="2744981"/>
                </a:lnTo>
                <a:lnTo>
                  <a:pt x="0" y="2235409"/>
                </a:lnTo>
                <a:lnTo>
                  <a:pt x="55308" y="2149742"/>
                </a:lnTo>
                <a:cubicBezTo>
                  <a:pt x="304508" y="1719454"/>
                  <a:pt x="342683" y="1175653"/>
                  <a:pt x="109694" y="691943"/>
                </a:cubicBezTo>
                <a:lnTo>
                  <a:pt x="102042" y="677903"/>
                </a:lnTo>
                <a:lnTo>
                  <a:pt x="778973" y="414798"/>
                </a:lnTo>
                <a:lnTo>
                  <a:pt x="1491734" y="0"/>
                </a:lnTo>
                <a:lnTo>
                  <a:pt x="1502536" y="210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xmlns="" id="{28BCD37C-109B-41C4-8A3A-A21D974CB7FC}"/>
              </a:ext>
            </a:extLst>
          </p:cNvPr>
          <p:cNvSpPr/>
          <p:nvPr/>
        </p:nvSpPr>
        <p:spPr>
          <a:xfrm rot="17743123">
            <a:off x="3575905" y="140788"/>
            <a:ext cx="2638778" cy="2221615"/>
          </a:xfrm>
          <a:custGeom>
            <a:avLst/>
            <a:gdLst>
              <a:gd name="connsiteX0" fmla="*/ 2638778 w 2638778"/>
              <a:gd name="connsiteY0" fmla="*/ 1541719 h 2221615"/>
              <a:gd name="connsiteX1" fmla="*/ 1934371 w 2638778"/>
              <a:gd name="connsiteY1" fmla="*/ 1951655 h 2221615"/>
              <a:gd name="connsiteX2" fmla="*/ 1239803 w 2638778"/>
              <a:gd name="connsiteY2" fmla="*/ 2221615 h 2221615"/>
              <a:gd name="connsiteX3" fmla="*/ 1195631 w 2638778"/>
              <a:gd name="connsiteY3" fmla="*/ 2156969 h 2221615"/>
              <a:gd name="connsiteX4" fmla="*/ 37514 w 2638778"/>
              <a:gd name="connsiteY4" fmla="*/ 1544658 h 2221615"/>
              <a:gd name="connsiteX5" fmla="*/ 7833 w 2638778"/>
              <a:gd name="connsiteY5" fmla="*/ 1544586 h 2221615"/>
              <a:gd name="connsiteX6" fmla="*/ 77682 w 2638778"/>
              <a:gd name="connsiteY6" fmla="*/ 813299 h 2221615"/>
              <a:gd name="connsiteX7" fmla="*/ 0 w 2638778"/>
              <a:gd name="connsiteY7" fmla="*/ 0 h 2221615"/>
              <a:gd name="connsiteX8" fmla="*/ 111509 w 2638778"/>
              <a:gd name="connsiteY8" fmla="*/ 139 h 2221615"/>
              <a:gd name="connsiteX9" fmla="*/ 2600813 w 2638778"/>
              <a:gd name="connsiteY9" fmla="*/ 1476106 h 2221615"/>
              <a:gd name="connsiteX10" fmla="*/ 2638778 w 2638778"/>
              <a:gd name="connsiteY10" fmla="*/ 1541719 h 222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8778" h="2221615">
                <a:moveTo>
                  <a:pt x="2638778" y="1541719"/>
                </a:moveTo>
                <a:lnTo>
                  <a:pt x="1934371" y="1951655"/>
                </a:lnTo>
                <a:lnTo>
                  <a:pt x="1239803" y="2221615"/>
                </a:lnTo>
                <a:lnTo>
                  <a:pt x="1195631" y="2156969"/>
                </a:lnTo>
                <a:cubicBezTo>
                  <a:pt x="914410" y="1786678"/>
                  <a:pt x="486276" y="1567705"/>
                  <a:pt x="37514" y="1544658"/>
                </a:cubicBezTo>
                <a:lnTo>
                  <a:pt x="7833" y="1544586"/>
                </a:lnTo>
                <a:lnTo>
                  <a:pt x="77682" y="813299"/>
                </a:lnTo>
                <a:lnTo>
                  <a:pt x="0" y="0"/>
                </a:lnTo>
                <a:lnTo>
                  <a:pt x="111509" y="139"/>
                </a:lnTo>
                <a:cubicBezTo>
                  <a:pt x="1108125" y="50045"/>
                  <a:pt x="2053268" y="582592"/>
                  <a:pt x="2600813" y="1476106"/>
                </a:cubicBezTo>
                <a:lnTo>
                  <a:pt x="2638778" y="1541719"/>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xmlns="" id="{81FBF665-E0AF-4DE0-9AAF-EF27286C2B56}"/>
              </a:ext>
            </a:extLst>
          </p:cNvPr>
          <p:cNvSpPr/>
          <p:nvPr/>
        </p:nvSpPr>
        <p:spPr>
          <a:xfrm rot="17743123">
            <a:off x="7013978" y="2314582"/>
            <a:ext cx="2790947" cy="2034775"/>
          </a:xfrm>
          <a:custGeom>
            <a:avLst/>
            <a:gdLst>
              <a:gd name="connsiteX0" fmla="*/ 2790947 w 2790947"/>
              <a:gd name="connsiteY0" fmla="*/ 893646 h 2034775"/>
              <a:gd name="connsiteX1" fmla="*/ 2716926 w 2790947"/>
              <a:gd name="connsiteY1" fmla="*/ 986731 h 2034775"/>
              <a:gd name="connsiteX2" fmla="*/ 1738377 w 2790947"/>
              <a:gd name="connsiteY2" fmla="*/ 1728593 h 2034775"/>
              <a:gd name="connsiteX3" fmla="*/ 248115 w 2790947"/>
              <a:gd name="connsiteY3" fmla="*/ 2030922 h 2034775"/>
              <a:gd name="connsiteX4" fmla="*/ 5129 w 2790947"/>
              <a:gd name="connsiteY4" fmla="*/ 2006935 h 2034775"/>
              <a:gd name="connsiteX5" fmla="*/ 0 w 2790947"/>
              <a:gd name="connsiteY5" fmla="*/ 1256967 h 2034775"/>
              <a:gd name="connsiteX6" fmla="*/ 116467 w 2790947"/>
              <a:gd name="connsiteY6" fmla="*/ 460202 h 2034775"/>
              <a:gd name="connsiteX7" fmla="*/ 173459 w 2790947"/>
              <a:gd name="connsiteY7" fmla="*/ 471525 h 2034775"/>
              <a:gd name="connsiteX8" fmla="*/ 1067487 w 2790947"/>
              <a:gd name="connsiteY8" fmla="*/ 335750 h 2034775"/>
              <a:gd name="connsiteX9" fmla="*/ 1451330 w 2790947"/>
              <a:gd name="connsiteY9" fmla="*/ 73247 h 2034775"/>
              <a:gd name="connsiteX10" fmla="*/ 1522227 w 2790947"/>
              <a:gd name="connsiteY10" fmla="*/ 0 h 2034775"/>
              <a:gd name="connsiteX11" fmla="*/ 2150096 w 2790947"/>
              <a:gd name="connsiteY11" fmla="*/ 519306 h 2034775"/>
              <a:gd name="connsiteX12" fmla="*/ 2790947 w 2790947"/>
              <a:gd name="connsiteY12" fmla="*/ 893646 h 20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0947" h="2034775">
                <a:moveTo>
                  <a:pt x="2790947" y="893646"/>
                </a:moveTo>
                <a:lnTo>
                  <a:pt x="2716926" y="986731"/>
                </a:lnTo>
                <a:cubicBezTo>
                  <a:pt x="2451756" y="1288652"/>
                  <a:pt x="2123000" y="1543332"/>
                  <a:pt x="1738377" y="1728593"/>
                </a:cubicBezTo>
                <a:cubicBezTo>
                  <a:pt x="1257599" y="1960169"/>
                  <a:pt x="746423" y="2055876"/>
                  <a:pt x="248115" y="2030922"/>
                </a:cubicBezTo>
                <a:lnTo>
                  <a:pt x="5129" y="2006935"/>
                </a:lnTo>
                <a:lnTo>
                  <a:pt x="0" y="1256967"/>
                </a:lnTo>
                <a:lnTo>
                  <a:pt x="116467" y="460202"/>
                </a:lnTo>
                <a:lnTo>
                  <a:pt x="173459" y="471525"/>
                </a:lnTo>
                <a:cubicBezTo>
                  <a:pt x="468538" y="515549"/>
                  <a:pt x="779020" y="474696"/>
                  <a:pt x="1067487" y="335750"/>
                </a:cubicBezTo>
                <a:cubicBezTo>
                  <a:pt x="1211721" y="266277"/>
                  <a:pt x="1340209" y="177214"/>
                  <a:pt x="1451330" y="73247"/>
                </a:cubicBezTo>
                <a:lnTo>
                  <a:pt x="1522227" y="0"/>
                </a:lnTo>
                <a:lnTo>
                  <a:pt x="2150096" y="519306"/>
                </a:lnTo>
                <a:lnTo>
                  <a:pt x="2790947" y="8936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AABEDD39-09C2-4667-9FC2-AC6FCA46F2DF}"/>
              </a:ext>
            </a:extLst>
          </p:cNvPr>
          <p:cNvSpPr/>
          <p:nvPr/>
        </p:nvSpPr>
        <p:spPr>
          <a:xfrm rot="17743123">
            <a:off x="2473964" y="2618078"/>
            <a:ext cx="2464906" cy="2209253"/>
          </a:xfrm>
          <a:custGeom>
            <a:avLst/>
            <a:gdLst>
              <a:gd name="connsiteX0" fmla="*/ 2387933 w 2464906"/>
              <a:gd name="connsiteY0" fmla="*/ 0 h 2209253"/>
              <a:gd name="connsiteX1" fmla="*/ 2464906 w 2464906"/>
              <a:gd name="connsiteY1" fmla="*/ 805873 h 2209253"/>
              <a:gd name="connsiteX2" fmla="*/ 2393715 w 2464906"/>
              <a:gd name="connsiteY2" fmla="*/ 1551215 h 2209253"/>
              <a:gd name="connsiteX3" fmla="*/ 2391963 w 2464906"/>
              <a:gd name="connsiteY3" fmla="*/ 1551384 h 2209253"/>
              <a:gd name="connsiteX4" fmla="*/ 1947428 w 2464906"/>
              <a:gd name="connsiteY4" fmla="*/ 1687885 h 2209253"/>
              <a:gd name="connsiteX5" fmla="*/ 1364984 w 2464906"/>
              <a:gd name="connsiteY5" fmla="*/ 2176804 h 2209253"/>
              <a:gd name="connsiteX6" fmla="*/ 1344034 w 2464906"/>
              <a:gd name="connsiteY6" fmla="*/ 2209253 h 2209253"/>
              <a:gd name="connsiteX7" fmla="*/ 676965 w 2464906"/>
              <a:gd name="connsiteY7" fmla="*/ 1761701 h 2209253"/>
              <a:gd name="connsiteX8" fmla="*/ 0 w 2464906"/>
              <a:gd name="connsiteY8" fmla="*/ 1443515 h 2209253"/>
              <a:gd name="connsiteX9" fmla="*/ 111155 w 2464906"/>
              <a:gd name="connsiteY9" fmla="*/ 1271857 h 2209253"/>
              <a:gd name="connsiteX10" fmla="*/ 1276538 w 2464906"/>
              <a:gd name="connsiteY10" fmla="*/ 295042 h 2209253"/>
              <a:gd name="connsiteX11" fmla="*/ 2165423 w 2464906"/>
              <a:gd name="connsiteY11" fmla="*/ 21659 h 2209253"/>
              <a:gd name="connsiteX12" fmla="*/ 2387933 w 2464906"/>
              <a:gd name="connsiteY12" fmla="*/ 0 h 220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06" h="2209253">
                <a:moveTo>
                  <a:pt x="2387933" y="0"/>
                </a:moveTo>
                <a:lnTo>
                  <a:pt x="2464906" y="805873"/>
                </a:lnTo>
                <a:lnTo>
                  <a:pt x="2393715" y="1551215"/>
                </a:lnTo>
                <a:lnTo>
                  <a:pt x="2391963" y="1551384"/>
                </a:lnTo>
                <a:cubicBezTo>
                  <a:pt x="2241399" y="1573462"/>
                  <a:pt x="2091661" y="1618412"/>
                  <a:pt x="1947428" y="1687885"/>
                </a:cubicBezTo>
                <a:cubicBezTo>
                  <a:pt x="1707039" y="1803673"/>
                  <a:pt x="1510385" y="1973879"/>
                  <a:pt x="1364984" y="2176804"/>
                </a:cubicBezTo>
                <a:lnTo>
                  <a:pt x="1344034" y="2209253"/>
                </a:lnTo>
                <a:lnTo>
                  <a:pt x="676965" y="1761701"/>
                </a:lnTo>
                <a:lnTo>
                  <a:pt x="0" y="1443515"/>
                </a:lnTo>
                <a:lnTo>
                  <a:pt x="111155" y="1271857"/>
                </a:lnTo>
                <a:cubicBezTo>
                  <a:pt x="402272" y="866661"/>
                  <a:pt x="795759" y="526619"/>
                  <a:pt x="1276538" y="295042"/>
                </a:cubicBezTo>
                <a:cubicBezTo>
                  <a:pt x="1565005" y="156096"/>
                  <a:pt x="1864415" y="66063"/>
                  <a:pt x="2165423" y="21659"/>
                </a:cubicBezTo>
                <a:lnTo>
                  <a:pt x="238793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41009A81-2C33-49DA-88FF-187498812530}"/>
              </a:ext>
            </a:extLst>
          </p:cNvPr>
          <p:cNvSpPr/>
          <p:nvPr/>
        </p:nvSpPr>
        <p:spPr>
          <a:xfrm rot="17743123">
            <a:off x="4141252" y="3981124"/>
            <a:ext cx="1704850" cy="2614812"/>
          </a:xfrm>
          <a:custGeom>
            <a:avLst/>
            <a:gdLst>
              <a:gd name="connsiteX0" fmla="*/ 1704850 w 1704850"/>
              <a:gd name="connsiteY0" fmla="*/ 764893 h 2614812"/>
              <a:gd name="connsiteX1" fmla="*/ 1687653 w 1704850"/>
              <a:gd name="connsiteY1" fmla="*/ 798177 h 2614812"/>
              <a:gd name="connsiteX2" fmla="*/ 1593901 w 1704850"/>
              <a:gd name="connsiteY2" fmla="*/ 1827610 h 2614812"/>
              <a:gd name="connsiteX3" fmla="*/ 1606166 w 1704850"/>
              <a:gd name="connsiteY3" fmla="*/ 1867492 h 2614812"/>
              <a:gd name="connsiteX4" fmla="*/ 848243 w 1704850"/>
              <a:gd name="connsiteY4" fmla="*/ 2218727 h 2614812"/>
              <a:gd name="connsiteX5" fmla="*/ 229767 w 1704850"/>
              <a:gd name="connsiteY5" fmla="*/ 2614812 h 2614812"/>
              <a:gd name="connsiteX6" fmla="*/ 185569 w 1704850"/>
              <a:gd name="connsiteY6" fmla="*/ 2501932 h 2614812"/>
              <a:gd name="connsiteX7" fmla="*/ 283984 w 1704850"/>
              <a:gd name="connsiteY7" fmla="*/ 150141 h 2614812"/>
              <a:gd name="connsiteX8" fmla="*/ 361840 w 1704850"/>
              <a:gd name="connsiteY8" fmla="*/ 0 h 2614812"/>
              <a:gd name="connsiteX9" fmla="*/ 1039592 w 1704850"/>
              <a:gd name="connsiteY9" fmla="*/ 318557 h 2614812"/>
              <a:gd name="connsiteX10" fmla="*/ 1704850 w 1704850"/>
              <a:gd name="connsiteY10" fmla="*/ 764893 h 261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850" h="2614812">
                <a:moveTo>
                  <a:pt x="1704850" y="764893"/>
                </a:moveTo>
                <a:lnTo>
                  <a:pt x="1687653" y="798177"/>
                </a:lnTo>
                <a:cubicBezTo>
                  <a:pt x="1543177" y="1114055"/>
                  <a:pt x="1505051" y="1477048"/>
                  <a:pt x="1593901" y="1827610"/>
                </a:cubicBezTo>
                <a:lnTo>
                  <a:pt x="1606166" y="1867492"/>
                </a:lnTo>
                <a:lnTo>
                  <a:pt x="848243" y="2218727"/>
                </a:lnTo>
                <a:lnTo>
                  <a:pt x="229767" y="2614812"/>
                </a:lnTo>
                <a:lnTo>
                  <a:pt x="185569" y="2501932"/>
                </a:lnTo>
                <a:cubicBezTo>
                  <a:pt x="-100303" y="1713829"/>
                  <a:pt x="-46912" y="870763"/>
                  <a:pt x="283984" y="150141"/>
                </a:cubicBezTo>
                <a:lnTo>
                  <a:pt x="361840" y="0"/>
                </a:lnTo>
                <a:lnTo>
                  <a:pt x="1039592" y="318557"/>
                </a:lnTo>
                <a:lnTo>
                  <a:pt x="1704850" y="76489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19BA5F74-B88D-49E7-9D20-07211042DF0F}"/>
              </a:ext>
            </a:extLst>
          </p:cNvPr>
          <p:cNvSpPr/>
          <p:nvPr/>
        </p:nvSpPr>
        <p:spPr>
          <a:xfrm rot="17743123">
            <a:off x="5862463" y="4348479"/>
            <a:ext cx="2355523" cy="2419585"/>
          </a:xfrm>
          <a:custGeom>
            <a:avLst/>
            <a:gdLst>
              <a:gd name="connsiteX0" fmla="*/ 2355523 w 2355523"/>
              <a:gd name="connsiteY0" fmla="*/ 875005 h 2419585"/>
              <a:gd name="connsiteX1" fmla="*/ 2291176 w 2355523"/>
              <a:gd name="connsiteY1" fmla="*/ 870548 h 2419585"/>
              <a:gd name="connsiteX2" fmla="*/ 2171161 w 2355523"/>
              <a:gd name="connsiteY2" fmla="*/ 1691586 h 2419585"/>
              <a:gd name="connsiteX3" fmla="*/ 2176139 w 2355523"/>
              <a:gd name="connsiteY3" fmla="*/ 2419585 h 2419585"/>
              <a:gd name="connsiteX4" fmla="*/ 2043428 w 2355523"/>
              <a:gd name="connsiteY4" fmla="*/ 2393419 h 2419585"/>
              <a:gd name="connsiteX5" fmla="*/ 64041 w 2355523"/>
              <a:gd name="connsiteY5" fmla="*/ 867621 h 2419585"/>
              <a:gd name="connsiteX6" fmla="*/ 0 w 2355523"/>
              <a:gd name="connsiteY6" fmla="*/ 742811 h 2419585"/>
              <a:gd name="connsiteX7" fmla="*/ 633418 w 2355523"/>
              <a:gd name="connsiteY7" fmla="*/ 337156 h 2419585"/>
              <a:gd name="connsiteX8" fmla="*/ 1360960 w 2355523"/>
              <a:gd name="connsiteY8" fmla="*/ 0 h 2419585"/>
              <a:gd name="connsiteX9" fmla="*/ 1384000 w 2355523"/>
              <a:gd name="connsiteY9" fmla="*/ 54688 h 2419585"/>
              <a:gd name="connsiteX10" fmla="*/ 2269239 w 2355523"/>
              <a:gd name="connsiteY10" fmla="*/ 849083 h 2419585"/>
              <a:gd name="connsiteX11" fmla="*/ 2355523 w 2355523"/>
              <a:gd name="connsiteY11" fmla="*/ 875005 h 241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5523" h="2419585">
                <a:moveTo>
                  <a:pt x="2355523" y="875005"/>
                </a:moveTo>
                <a:lnTo>
                  <a:pt x="2291176" y="870548"/>
                </a:lnTo>
                <a:lnTo>
                  <a:pt x="2171161" y="1691586"/>
                </a:lnTo>
                <a:lnTo>
                  <a:pt x="2176139" y="2419585"/>
                </a:lnTo>
                <a:lnTo>
                  <a:pt x="2043428" y="2393419"/>
                </a:lnTo>
                <a:cubicBezTo>
                  <a:pt x="1225574" y="2191037"/>
                  <a:pt x="494924" y="1657530"/>
                  <a:pt x="64041" y="867621"/>
                </a:cubicBezTo>
                <a:lnTo>
                  <a:pt x="0" y="742811"/>
                </a:lnTo>
                <a:lnTo>
                  <a:pt x="633418" y="337156"/>
                </a:lnTo>
                <a:lnTo>
                  <a:pt x="1360960" y="0"/>
                </a:lnTo>
                <a:lnTo>
                  <a:pt x="1384000" y="54688"/>
                </a:lnTo>
                <a:cubicBezTo>
                  <a:pt x="1570391" y="441657"/>
                  <a:pt x="1895036" y="716899"/>
                  <a:pt x="2269239" y="849083"/>
                </a:cubicBezTo>
                <a:lnTo>
                  <a:pt x="2355523" y="87500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FE177B55-CA9E-48CD-A25E-FB07801DEA4F}"/>
              </a:ext>
            </a:extLst>
          </p:cNvPr>
          <p:cNvSpPr txBox="1"/>
          <p:nvPr/>
        </p:nvSpPr>
        <p:spPr>
          <a:xfrm>
            <a:off x="6249271" y="1016963"/>
            <a:ext cx="1988301"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Internal &amp; External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Communications</a:t>
            </a:r>
          </a:p>
        </p:txBody>
      </p:sp>
      <p:sp>
        <p:nvSpPr>
          <p:cNvPr id="10" name="TextBox 9">
            <a:extLst>
              <a:ext uri="{FF2B5EF4-FFF2-40B4-BE49-F238E27FC236}">
                <a16:creationId xmlns:a16="http://schemas.microsoft.com/office/drawing/2014/main" xmlns="" id="{29A6D468-7AB6-4EB9-9218-73B00FA609D9}"/>
              </a:ext>
            </a:extLst>
          </p:cNvPr>
          <p:cNvSpPr txBox="1"/>
          <p:nvPr/>
        </p:nvSpPr>
        <p:spPr>
          <a:xfrm>
            <a:off x="7732416" y="3018583"/>
            <a:ext cx="1324978"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Inpatient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Outpatient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Operations</a:t>
            </a:r>
          </a:p>
        </p:txBody>
      </p:sp>
      <p:sp>
        <p:nvSpPr>
          <p:cNvPr id="11" name="TextBox 10">
            <a:extLst>
              <a:ext uri="{FF2B5EF4-FFF2-40B4-BE49-F238E27FC236}">
                <a16:creationId xmlns:a16="http://schemas.microsoft.com/office/drawing/2014/main" xmlns="" id="{98F9CB61-0344-4C25-96CE-EF97203917D0}"/>
              </a:ext>
            </a:extLst>
          </p:cNvPr>
          <p:cNvSpPr txBox="1"/>
          <p:nvPr/>
        </p:nvSpPr>
        <p:spPr>
          <a:xfrm>
            <a:off x="3979410" y="4948429"/>
            <a:ext cx="171534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Infrastructure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Supply Chain</a:t>
            </a:r>
          </a:p>
        </p:txBody>
      </p:sp>
      <p:sp>
        <p:nvSpPr>
          <p:cNvPr id="12" name="TextBox 11">
            <a:extLst>
              <a:ext uri="{FF2B5EF4-FFF2-40B4-BE49-F238E27FC236}">
                <a16:creationId xmlns:a16="http://schemas.microsoft.com/office/drawing/2014/main" xmlns="" id="{5F08B902-A8F0-4C43-BB54-BAE6A2906A07}"/>
              </a:ext>
            </a:extLst>
          </p:cNvPr>
          <p:cNvSpPr txBox="1"/>
          <p:nvPr/>
        </p:nvSpPr>
        <p:spPr>
          <a:xfrm>
            <a:off x="3126459" y="3187475"/>
            <a:ext cx="130195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Finance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Compliance</a:t>
            </a:r>
          </a:p>
        </p:txBody>
      </p:sp>
      <p:sp>
        <p:nvSpPr>
          <p:cNvPr id="14" name="TextBox 13">
            <a:extLst>
              <a:ext uri="{FF2B5EF4-FFF2-40B4-BE49-F238E27FC236}">
                <a16:creationId xmlns:a16="http://schemas.microsoft.com/office/drawing/2014/main" xmlns="" id="{43304D17-1D6B-431A-9AC8-E34BDA6721A9}"/>
              </a:ext>
            </a:extLst>
          </p:cNvPr>
          <p:cNvSpPr txBox="1"/>
          <p:nvPr/>
        </p:nvSpPr>
        <p:spPr>
          <a:xfrm>
            <a:off x="3805899" y="1160229"/>
            <a:ext cx="20754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Continued Practices</a:t>
            </a:r>
          </a:p>
        </p:txBody>
      </p:sp>
      <p:sp>
        <p:nvSpPr>
          <p:cNvPr id="15" name="Arrow: Curved Left 14">
            <a:extLst>
              <a:ext uri="{FF2B5EF4-FFF2-40B4-BE49-F238E27FC236}">
                <a16:creationId xmlns:a16="http://schemas.microsoft.com/office/drawing/2014/main" xmlns="" id="{73F15FD0-A997-4C22-A07C-CE15E0375F2D}"/>
              </a:ext>
            </a:extLst>
          </p:cNvPr>
          <p:cNvSpPr/>
          <p:nvPr/>
        </p:nvSpPr>
        <p:spPr>
          <a:xfrm>
            <a:off x="6228662" y="1887691"/>
            <a:ext cx="1237945" cy="28885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Arrow: Curved Left 15">
            <a:extLst>
              <a:ext uri="{FF2B5EF4-FFF2-40B4-BE49-F238E27FC236}">
                <a16:creationId xmlns:a16="http://schemas.microsoft.com/office/drawing/2014/main" xmlns="" id="{13FC8886-82F5-445E-8D60-FA53A3926252}"/>
              </a:ext>
            </a:extLst>
          </p:cNvPr>
          <p:cNvSpPr/>
          <p:nvPr/>
        </p:nvSpPr>
        <p:spPr>
          <a:xfrm rot="10800000">
            <a:off x="4703464" y="1794717"/>
            <a:ext cx="1177875" cy="28885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xmlns="" id="{C18C144E-D08B-41E9-9170-E818B5894001}"/>
              </a:ext>
            </a:extLst>
          </p:cNvPr>
          <p:cNvSpPr txBox="1"/>
          <p:nvPr/>
        </p:nvSpPr>
        <p:spPr>
          <a:xfrm>
            <a:off x="8377690" y="140773"/>
            <a:ext cx="3107866"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Command Staff Briefings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Teammate Focused Strategies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(VS, Recorded Briefings, Careline)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General Public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Patients and Support Persons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Comprehensive Media Strategy </a:t>
            </a:r>
          </a:p>
        </p:txBody>
      </p:sp>
      <p:sp>
        <p:nvSpPr>
          <p:cNvPr id="18" name="TextBox 17">
            <a:extLst>
              <a:ext uri="{FF2B5EF4-FFF2-40B4-BE49-F238E27FC236}">
                <a16:creationId xmlns:a16="http://schemas.microsoft.com/office/drawing/2014/main" xmlns="" id="{ACD510A7-C2F8-48A1-8FAB-A71CB003D671}"/>
              </a:ext>
            </a:extLst>
          </p:cNvPr>
          <p:cNvSpPr txBox="1"/>
          <p:nvPr/>
        </p:nvSpPr>
        <p:spPr>
          <a:xfrm>
            <a:off x="8821211" y="2247055"/>
            <a:ext cx="3336850" cy="2169825"/>
          </a:xfrm>
          <a:prstGeom prst="rect">
            <a:avLst/>
          </a:prstGeom>
          <a:noFill/>
          <a:ln w="50800">
            <a:noFill/>
          </a:ln>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Drive Thru Testing Sites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COVID Inpatient Cohort Units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Telehealth Program Expansion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Patient Navigation Policy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De-escalation Policy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Testing for Procedural Areas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Visitation Policy Changes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Post Acute Care 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prstClr val="black"/>
                </a:solidFill>
                <a:effectLst/>
                <a:uLnTx/>
                <a:uFillTx/>
                <a:latin typeface="Calibri" panose="020F0502020204030204"/>
                <a:ea typeface="+mn-ea"/>
                <a:cs typeface="+mn-cs"/>
              </a:rPr>
              <a:t>HealtheAnalytics</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Data Analysis</a:t>
            </a:r>
          </a:p>
        </p:txBody>
      </p:sp>
      <p:sp>
        <p:nvSpPr>
          <p:cNvPr id="19" name="TextBox 18">
            <a:extLst>
              <a:ext uri="{FF2B5EF4-FFF2-40B4-BE49-F238E27FC236}">
                <a16:creationId xmlns:a16="http://schemas.microsoft.com/office/drawing/2014/main" xmlns="" id="{CD215DD6-750C-41EB-8773-F46EBAB595EC}"/>
              </a:ext>
            </a:extLst>
          </p:cNvPr>
          <p:cNvSpPr txBox="1"/>
          <p:nvPr/>
        </p:nvSpPr>
        <p:spPr>
          <a:xfrm>
            <a:off x="819909" y="5030700"/>
            <a:ext cx="2760877"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Negative Pressure Rooms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Security &amp; Access 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Supply Chain 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PPE Acquisition &amp; Stockpiling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PPE Guidance and Education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Ventilators &amp; Airway Supplies</a:t>
            </a:r>
          </a:p>
        </p:txBody>
      </p:sp>
      <p:sp>
        <p:nvSpPr>
          <p:cNvPr id="20" name="TextBox 19">
            <a:extLst>
              <a:ext uri="{FF2B5EF4-FFF2-40B4-BE49-F238E27FC236}">
                <a16:creationId xmlns:a16="http://schemas.microsoft.com/office/drawing/2014/main" xmlns="" id="{47781F2B-0D8D-48A6-87EF-4DD8E414F1FD}"/>
              </a:ext>
            </a:extLst>
          </p:cNvPr>
          <p:cNvSpPr txBox="1"/>
          <p:nvPr/>
        </p:nvSpPr>
        <p:spPr>
          <a:xfrm>
            <a:off x="8168841" y="5088199"/>
            <a:ext cx="3095602" cy="17721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Labor Pool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Virtual Onboarding &amp; Education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Telework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Employee Assistance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Contracted Critical Care RN’s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Exposure Advisor &amp; Teammate Health</a:t>
            </a:r>
          </a:p>
        </p:txBody>
      </p:sp>
      <p:sp>
        <p:nvSpPr>
          <p:cNvPr id="21" name="TextBox 20">
            <a:extLst>
              <a:ext uri="{FF2B5EF4-FFF2-40B4-BE49-F238E27FC236}">
                <a16:creationId xmlns:a16="http://schemas.microsoft.com/office/drawing/2014/main" xmlns="" id="{0AD2D55A-80F6-423F-BE63-9027CC33EE3F}"/>
              </a:ext>
            </a:extLst>
          </p:cNvPr>
          <p:cNvSpPr txBox="1"/>
          <p:nvPr/>
        </p:nvSpPr>
        <p:spPr>
          <a:xfrm>
            <a:off x="654895" y="2514530"/>
            <a:ext cx="2396939" cy="17081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COVID Cost 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Wage Continuation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Emergency Assistance Fund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Public Assistance Grant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CARES Act Funding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FCC COVID Telehealth Grant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State &amp; Federal Reporting </a:t>
            </a:r>
          </a:p>
        </p:txBody>
      </p:sp>
      <p:sp>
        <p:nvSpPr>
          <p:cNvPr id="22" name="TextBox 21">
            <a:extLst>
              <a:ext uri="{FF2B5EF4-FFF2-40B4-BE49-F238E27FC236}">
                <a16:creationId xmlns:a16="http://schemas.microsoft.com/office/drawing/2014/main" xmlns="" id="{6860EAD5-5CB9-46E4-B6B6-EA33B10F9FCF}"/>
              </a:ext>
            </a:extLst>
          </p:cNvPr>
          <p:cNvSpPr txBox="1"/>
          <p:nvPr/>
        </p:nvSpPr>
        <p:spPr>
          <a:xfrm>
            <a:off x="788074" y="834368"/>
            <a:ext cx="2933367"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Aggregation of lessons learned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Formalizing Actionable Knowledge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Future Incident Planning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New Normal Operations</a:t>
            </a:r>
          </a:p>
        </p:txBody>
      </p:sp>
      <p:sp>
        <p:nvSpPr>
          <p:cNvPr id="23" name="TextBox 22">
            <a:extLst>
              <a:ext uri="{FF2B5EF4-FFF2-40B4-BE49-F238E27FC236}">
                <a16:creationId xmlns:a16="http://schemas.microsoft.com/office/drawing/2014/main" xmlns="" id="{23E5234C-D8F2-4DB2-8AC2-92D211456B2A}"/>
              </a:ext>
            </a:extLst>
          </p:cNvPr>
          <p:cNvSpPr txBox="1"/>
          <p:nvPr/>
        </p:nvSpPr>
        <p:spPr>
          <a:xfrm>
            <a:off x="6446276" y="5060977"/>
            <a:ext cx="118731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Teammate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Support</a:t>
            </a:r>
          </a:p>
        </p:txBody>
      </p:sp>
      <p:sp>
        <p:nvSpPr>
          <p:cNvPr id="24" name="Title 15">
            <a:extLst>
              <a:ext uri="{FF2B5EF4-FFF2-40B4-BE49-F238E27FC236}">
                <a16:creationId xmlns:a16="http://schemas.microsoft.com/office/drawing/2014/main" xmlns="" id="{6B36C80B-3E64-4E51-8FBF-0F94000E2DD2}"/>
              </a:ext>
            </a:extLst>
          </p:cNvPr>
          <p:cNvSpPr txBox="1">
            <a:spLocks/>
          </p:cNvSpPr>
          <p:nvPr/>
        </p:nvSpPr>
        <p:spPr>
          <a:xfrm>
            <a:off x="178925" y="54493"/>
            <a:ext cx="4445641" cy="701731"/>
          </a:xfrm>
          <a:prstGeom prst="rect">
            <a:avLst/>
          </a:prstGeom>
          <a:noFill/>
        </p:spPr>
        <p:txBody>
          <a:bodyPr wrap="non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rPr>
              <a:t>Response Activities</a:t>
            </a:r>
            <a:endParaRPr kumimoji="0" lang="en-US" sz="14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840380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6FF681D-0537-4CB5-83B5-389EB4EAE572}"/>
              </a:ext>
            </a:extLst>
          </p:cNvPr>
          <p:cNvSpPr txBox="1"/>
          <p:nvPr/>
        </p:nvSpPr>
        <p:spPr>
          <a:xfrm>
            <a:off x="804673" y="1445494"/>
            <a:ext cx="3616856" cy="4376572"/>
          </a:xfrm>
          <a:prstGeom prst="rect">
            <a:avLst/>
          </a:prstGeom>
          <a:effectLst>
            <a:outerShdw blurRad="50800" dist="38100" dir="13500000" algn="br"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alibri Light" panose="020F0302020204030204"/>
                <a:ea typeface="+mn-ea"/>
                <a:cs typeface="+mn-cs"/>
              </a:rPr>
              <a:t>Exposure Advisor</a:t>
            </a:r>
          </a:p>
        </p:txBody>
      </p:sp>
      <p:sp>
        <p:nvSpPr>
          <p:cNvPr id="6" name="Freeform: Shape 8">
            <a:extLst>
              <a:ext uri="{FF2B5EF4-FFF2-40B4-BE49-F238E27FC236}">
                <a16:creationId xmlns:a16="http://schemas.microsoft.com/office/drawing/2014/main" xmlns="" id="{DFF2AC85-FAA0-4844-813F-83C04D738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10">
            <a:extLst>
              <a:ext uri="{FF2B5EF4-FFF2-40B4-BE49-F238E27FC236}">
                <a16:creationId xmlns:a16="http://schemas.microsoft.com/office/drawing/2014/main" xmlns="" id="{89CC0F1E-BAA2-47B1-8F83-7ECB9FD9E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B9E32F26-3802-4F53-A9E3-B5255D18C934}"/>
              </a:ext>
            </a:extLst>
          </p:cNvPr>
          <p:cNvSpPr txBox="1"/>
          <p:nvPr/>
        </p:nvSpPr>
        <p:spPr>
          <a:xfrm>
            <a:off x="5189558" y="1152144"/>
            <a:ext cx="6821467" cy="5854932"/>
          </a:xfrm>
          <a:prstGeom prst="rect">
            <a:avLst/>
          </a:prstGeom>
        </p:spPr>
        <p:txBody>
          <a:bodyPr vert="horz" lIns="91440" tIns="45720" rIns="91440" bIns="45720" rtlCol="0" anchor="ctr">
            <a:normAutofit/>
          </a:bodyPr>
          <a:lstStyle/>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7030A0"/>
                </a:solidFill>
                <a:effectLst/>
                <a:uLnTx/>
                <a:uFillTx/>
                <a:latin typeface="Abadi" panose="020B0604020202020204" pitchFamily="34" charset="0"/>
                <a:ea typeface="+mn-ea"/>
                <a:cs typeface="+mn-cs"/>
              </a:rPr>
              <a:t>Initial Contact Screening </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30A0"/>
                </a:solidFill>
                <a:effectLst/>
                <a:uLnTx/>
                <a:uFillTx/>
                <a:latin typeface="Abadi" panose="020B0604020202020204" pitchFamily="34" charset="0"/>
                <a:ea typeface="+mn-ea"/>
                <a:cs typeface="+mn-cs"/>
              </a:rPr>
              <a:t>Web-encounter Form  </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30A0"/>
                </a:solidFill>
                <a:effectLst/>
                <a:uLnTx/>
                <a:uFillTx/>
                <a:latin typeface="Abadi" panose="020B0604020202020204" pitchFamily="34" charset="0"/>
                <a:ea typeface="+mn-ea"/>
                <a:cs typeface="+mn-cs"/>
              </a:rPr>
              <a:t>Teammate Health Phone Line – M-F 8:00-4:00</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30A0"/>
                </a:solidFill>
                <a:effectLst/>
                <a:uLnTx/>
                <a:uFillTx/>
                <a:latin typeface="Abadi" panose="020B0604020202020204" pitchFamily="34" charset="0"/>
                <a:ea typeface="+mn-ea"/>
                <a:cs typeface="+mn-cs"/>
              </a:rPr>
              <a:t>Call Center after hours</a:t>
            </a:r>
          </a:p>
          <a:p>
            <a:pPr marL="514350" marR="0" lvl="1" indent="0" algn="just" defTabSz="914400" rtl="0" eaLnBrk="1" fontAlgn="auto" latinLnBrk="0" hangingPunct="1">
              <a:lnSpc>
                <a:spcPct val="90000"/>
              </a:lnSpc>
              <a:spcBef>
                <a:spcPts val="0"/>
              </a:spcBef>
              <a:spcAft>
                <a:spcPts val="600"/>
              </a:spcAft>
              <a:buClrTx/>
              <a:buSzTx/>
              <a:buFontTx/>
              <a:buNone/>
              <a:tabLst/>
              <a:defRPr/>
            </a:pPr>
            <a:endParaRPr kumimoji="0" lang="en-US" sz="2400" b="1" i="0" u="sng" strike="noStrike" kern="1200" cap="none" spc="0" normalizeH="0" baseline="0" noProof="0" dirty="0">
              <a:ln>
                <a:noFill/>
              </a:ln>
              <a:solidFill>
                <a:srgbClr val="7030A0"/>
              </a:solidFill>
              <a:effectLst/>
              <a:uLnTx/>
              <a:uFillTx/>
              <a:latin typeface="Abadi" panose="020B0604020202020204" pitchFamily="34" charset="0"/>
              <a:ea typeface="+mn-ea"/>
              <a:cs typeface="+mn-cs"/>
            </a:endParaRPr>
          </a:p>
          <a:p>
            <a:pPr marL="342900" marR="0" lvl="0" indent="-28575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7030A0"/>
                </a:solidFill>
                <a:effectLst/>
                <a:uLnTx/>
                <a:uFillTx/>
                <a:latin typeface="Abadi" panose="020B0604020202020204" pitchFamily="34" charset="0"/>
                <a:ea typeface="+mn-ea"/>
                <a:cs typeface="+mn-cs"/>
              </a:rPr>
              <a:t>Nurses and Occupational Medicine Team</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30A0"/>
                </a:solidFill>
                <a:effectLst/>
                <a:uLnTx/>
                <a:uFillTx/>
                <a:latin typeface="Abadi" panose="020B0604020202020204" pitchFamily="34" charset="0"/>
                <a:ea typeface="+mn-ea"/>
                <a:cs typeface="+mn-cs"/>
              </a:rPr>
              <a:t>Determines nature of call and appropriate next step</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30A0"/>
                </a:solidFill>
                <a:effectLst/>
                <a:uLnTx/>
                <a:uFillTx/>
                <a:latin typeface="Abadi" panose="020B0604020202020204" pitchFamily="34" charset="0"/>
                <a:ea typeface="+mn-ea"/>
                <a:cs typeface="+mn-cs"/>
              </a:rPr>
              <a:t>Routes to appropriate work queue for definitive management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1" descr="Logo - Email Signature">
            <a:extLst>
              <a:ext uri="{FF2B5EF4-FFF2-40B4-BE49-F238E27FC236}">
                <a16:creationId xmlns:a16="http://schemas.microsoft.com/office/drawing/2014/main" xmlns="" id="{5710FAF6-B506-4110-9066-339CFB80F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816" y="201217"/>
            <a:ext cx="2330355" cy="80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874187"/>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39" name="Rectangle 24">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26">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28">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0">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D918EAE-044C-4D9F-9BBC-823097A098A9}"/>
              </a:ext>
            </a:extLst>
          </p:cNvPr>
          <p:cNvPicPr>
            <a:picLocks noChangeAspect="1"/>
          </p:cNvPicPr>
          <p:nvPr/>
        </p:nvPicPr>
        <p:blipFill>
          <a:blip r:embed="rId2"/>
          <a:stretch>
            <a:fillRect/>
          </a:stretch>
        </p:blipFill>
        <p:spPr>
          <a:xfrm>
            <a:off x="1357745" y="129309"/>
            <a:ext cx="7420304" cy="6567055"/>
          </a:xfrm>
          <a:prstGeom prst="rect">
            <a:avLst/>
          </a:prstGeom>
        </p:spPr>
      </p:pic>
      <p:sp>
        <p:nvSpPr>
          <p:cNvPr id="2" name="Slide Number Placeholder 1">
            <a:extLst>
              <a:ext uri="{FF2B5EF4-FFF2-40B4-BE49-F238E27FC236}">
                <a16:creationId xmlns:a16="http://schemas.microsoft.com/office/drawing/2014/main" xmlns="" id="{D36FB1FF-CC54-5F4B-951D-3D9BB388B003}"/>
              </a:ext>
            </a:extLst>
          </p:cNvPr>
          <p:cNvSpPr>
            <a:spLocks noGrp="1"/>
          </p:cNvSpPr>
          <p:nvPr>
            <p:ph type="sldNum" sz="quarter" idx="12"/>
          </p:nvPr>
        </p:nvSpPr>
        <p:spPr>
          <a:xfrm>
            <a:off x="11704320" y="6455664"/>
            <a:ext cx="448056"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AB7FC5D-F966-C044-9A7B-7298D31D143B}" type="slidenum">
              <a:rPr kumimoji="0" lang="en-US" sz="11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43</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27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C6FF681D-0537-4CB5-83B5-389EB4EAE572}"/>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Exposure Advisor: Roles and Responsibilities</a:t>
            </a:r>
          </a:p>
        </p:txBody>
      </p:sp>
      <p:sp>
        <p:nvSpPr>
          <p:cNvPr id="3" name="TextBox 2">
            <a:extLst>
              <a:ext uri="{FF2B5EF4-FFF2-40B4-BE49-F238E27FC236}">
                <a16:creationId xmlns:a16="http://schemas.microsoft.com/office/drawing/2014/main" xmlns="" id="{B9E32F26-3802-4F53-A9E3-B5255D18C934}"/>
              </a:ext>
            </a:extLst>
          </p:cNvPr>
          <p:cNvSpPr txBox="1"/>
          <p:nvPr/>
        </p:nvSpPr>
        <p:spPr>
          <a:xfrm>
            <a:off x="333375" y="1704976"/>
            <a:ext cx="11534775" cy="4981574"/>
          </a:xfrm>
          <a:prstGeom prst="rect">
            <a:avLst/>
          </a:prstGeom>
        </p:spPr>
        <p:txBody>
          <a:bodyPr vert="horz" lIns="91440" tIns="45720" rIns="91440" bIns="45720" rtlCol="0" anchor="ctr">
            <a:normAutofit lnSpcReduction="10000"/>
          </a:bodyPr>
          <a:lstStyle/>
          <a:p>
            <a:pPr marL="114300" marR="0" lvl="0" indent="0" algn="just"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Conduct Initial Phone Visits with Symptomatic Teammates/Asymptomatic Teammates with Known Exposure</a:t>
            </a:r>
          </a:p>
          <a:p>
            <a:pPr marL="114300" marR="0" lvl="0" indent="0" algn="just"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endParaRPr>
          </a:p>
          <a:p>
            <a:pPr marL="34290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Evaluation Phase</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Assess for COVID-19 Related Symptoms</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Assess for Known Exposures (may be asymptomatic)</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Determine and Record Symptom Onset Date</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Testing Needed?  (Check to see if testing already performed)</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Teammate Out-of-Work and Quarantined </a:t>
            </a:r>
          </a:p>
          <a:p>
            <a:pPr marL="114300" marR="0" lvl="0" indent="0" algn="just" defTabSz="914400" rtl="0" eaLnBrk="1" fontAlgn="auto" latinLnBrk="0" hangingPunct="1">
              <a:lnSpc>
                <a:spcPct val="9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endParaRPr>
          </a:p>
          <a:p>
            <a:pPr marL="457200" marR="0" lvl="0" indent="-3429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sng"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Follow-up to Relay Results</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Teammate Result Communication by RN with Symptom Reassessment</a:t>
            </a:r>
          </a:p>
          <a:p>
            <a:pPr marL="80010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6AFCE">
                    <a:lumMod val="50000"/>
                  </a:srgbClr>
                </a:solidFill>
                <a:effectLst/>
                <a:uLnTx/>
                <a:uFillTx/>
                <a:latin typeface="Comic Sans MS" panose="030F0702030302020204" pitchFamily="66" charset="0"/>
                <a:ea typeface="+mn-ea"/>
                <a:cs typeface="+mn-cs"/>
              </a:rPr>
              <a:t>Follow-up with Positive Teammates to Assess and Determine RTW Readiness and Clearance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xmlns="" id="{19FA3CDC-83BB-447A-8E88-80D4C5CF77E2}"/>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AB7FC5D-F966-C044-9A7B-7298D31D143B}"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391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AE8C82A-320A-4338-9ADA-A153584C04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B7FC5D-F966-C044-9A7B-7298D31D14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xmlns="" id="{43B0C13A-3592-4106-B973-A989D907D445}"/>
              </a:ext>
            </a:extLst>
          </p:cNvPr>
          <p:cNvSpPr txBox="1">
            <a:spLocks/>
          </p:cNvSpPr>
          <p:nvPr/>
        </p:nvSpPr>
        <p:spPr>
          <a:xfrm>
            <a:off x="2569769" y="2900511"/>
            <a:ext cx="2124162" cy="2328303"/>
          </a:xfrm>
          <a:prstGeom prst="rect">
            <a:avLst/>
          </a:prstGeom>
          <a:noFill/>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Light" panose="020F0302020204030204"/>
                <a:ea typeface="+mj-ea"/>
                <a:cs typeface="+mj-cs"/>
              </a:rPr>
              <a:t>Employees Requesting Work Accommodation Consideration</a:t>
            </a:r>
          </a:p>
        </p:txBody>
      </p:sp>
      <p:graphicFrame>
        <p:nvGraphicFramePr>
          <p:cNvPr id="8" name="Content Placeholder 2">
            <a:extLst>
              <a:ext uri="{FF2B5EF4-FFF2-40B4-BE49-F238E27FC236}">
                <a16:creationId xmlns:a16="http://schemas.microsoft.com/office/drawing/2014/main" xmlns="" id="{20386FAC-CAC5-4CCC-8350-4C1BDE36EE79}"/>
              </a:ext>
            </a:extLst>
          </p:cNvPr>
          <p:cNvGraphicFramePr>
            <a:graphicFrameLocks/>
          </p:cNvGraphicFramePr>
          <p:nvPr/>
        </p:nvGraphicFramePr>
        <p:xfrm>
          <a:off x="5855516" y="503338"/>
          <a:ext cx="4915948" cy="6065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a:extLst>
              <a:ext uri="{FF2B5EF4-FFF2-40B4-BE49-F238E27FC236}">
                <a16:creationId xmlns:a16="http://schemas.microsoft.com/office/drawing/2014/main" xmlns="" id="{3FC1A02E-7C5E-466E-BCFC-FFC44B362C46}"/>
              </a:ext>
            </a:extLst>
          </p:cNvPr>
          <p:cNvSpPr/>
          <p:nvPr/>
        </p:nvSpPr>
        <p:spPr>
          <a:xfrm>
            <a:off x="542926" y="562061"/>
            <a:ext cx="4410074" cy="563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Employees Requesting Work Accommodation Consideration</a:t>
            </a:r>
          </a:p>
        </p:txBody>
      </p:sp>
    </p:spTree>
    <p:extLst>
      <p:ext uri="{BB962C8B-B14F-4D97-AF65-F5344CB8AC3E}">
        <p14:creationId xmlns:p14="http://schemas.microsoft.com/office/powerpoint/2010/main" val="1655281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xmlns="" id="{1CEEA06B-21E6-4D5F-A299-882E7DD644BD}"/>
              </a:ext>
            </a:extLst>
          </p:cNvPr>
          <p:cNvSpPr txBox="1">
            <a:spLocks/>
          </p:cNvSpPr>
          <p:nvPr/>
        </p:nvSpPr>
        <p:spPr>
          <a:xfrm>
            <a:off x="2019031" y="2767106"/>
            <a:ext cx="2160621" cy="307190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500" b="0" i="0" u="none" strike="noStrike" kern="1200" cap="none" spc="0" normalizeH="0" baseline="0" noProof="0">
                <a:ln>
                  <a:noFill/>
                </a:ln>
                <a:solidFill>
                  <a:srgbClr val="FFFFFF"/>
                </a:solidFill>
                <a:effectLst/>
                <a:uLnTx/>
                <a:uFillTx/>
                <a:latin typeface="Calibri Light" panose="020F0302020204030204"/>
                <a:ea typeface="+mj-ea"/>
                <a:cs typeface="+mj-cs"/>
              </a:rPr>
              <a:t>Record details of exposure</a:t>
            </a:r>
          </a:p>
        </p:txBody>
      </p:sp>
      <p:pic>
        <p:nvPicPr>
          <p:cNvPr id="17" name="Picture 16">
            <a:extLst>
              <a:ext uri="{FF2B5EF4-FFF2-40B4-BE49-F238E27FC236}">
                <a16:creationId xmlns:a16="http://schemas.microsoft.com/office/drawing/2014/main" xmlns="" id="{CFD30C87-F0DB-4403-8F8A-6EF65A27A59C}"/>
              </a:ext>
            </a:extLst>
          </p:cNvPr>
          <p:cNvPicPr>
            <a:picLocks noChangeAspect="1"/>
          </p:cNvPicPr>
          <p:nvPr/>
        </p:nvPicPr>
        <p:blipFill>
          <a:blip r:embed="rId2"/>
          <a:stretch>
            <a:fillRect/>
          </a:stretch>
        </p:blipFill>
        <p:spPr>
          <a:xfrm>
            <a:off x="4179652" y="129762"/>
            <a:ext cx="7318323" cy="6467912"/>
          </a:xfrm>
          <a:prstGeom prst="rect">
            <a:avLst/>
          </a:prstGeom>
        </p:spPr>
      </p:pic>
      <p:sp>
        <p:nvSpPr>
          <p:cNvPr id="2" name="Slide Number Placeholder 1">
            <a:extLst>
              <a:ext uri="{FF2B5EF4-FFF2-40B4-BE49-F238E27FC236}">
                <a16:creationId xmlns:a16="http://schemas.microsoft.com/office/drawing/2014/main" xmlns="" id="{33B9CDF9-07E4-4892-B19C-DDDAA8FF5EFC}"/>
              </a:ext>
            </a:extLst>
          </p:cNvPr>
          <p:cNvSpPr>
            <a:spLocks noGrp="1"/>
          </p:cNvSpPr>
          <p:nvPr>
            <p:ph type="sldNum" sz="quarter" idx="12"/>
          </p:nvPr>
        </p:nvSpPr>
        <p:spPr>
          <a:xfrm>
            <a:off x="10302239" y="6455665"/>
            <a:ext cx="336042"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AB7FC5D-F966-C044-9A7B-7298D31D143B}"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46</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9450DB0F-D3CF-46C7-88BE-B60491A10CA3}"/>
              </a:ext>
            </a:extLst>
          </p:cNvPr>
          <p:cNvSpPr/>
          <p:nvPr/>
        </p:nvSpPr>
        <p:spPr>
          <a:xfrm>
            <a:off x="511729" y="1371600"/>
            <a:ext cx="3414319" cy="4991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Abadi" panose="020B0604020104020204" pitchFamily="34" charset="0"/>
                <a:ea typeface="+mn-ea"/>
                <a:cs typeface="+mn-cs"/>
              </a:rPr>
              <a:t>Possible Work-Related Exposure?</a:t>
            </a:r>
          </a:p>
        </p:txBody>
      </p:sp>
      <p:pic>
        <p:nvPicPr>
          <p:cNvPr id="2050" name="Picture 1" descr="Logo - Email Signature">
            <a:extLst>
              <a:ext uri="{FF2B5EF4-FFF2-40B4-BE49-F238E27FC236}">
                <a16:creationId xmlns:a16="http://schemas.microsoft.com/office/drawing/2014/main" xmlns="" id="{56C84CAC-08DB-4C06-BAAE-00AD8A3EF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921" y="402340"/>
            <a:ext cx="2030135" cy="79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D21898E-86C0-4C8A-A76C-DF33E844C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5C8F04BD-D093-45D0-B54C-50FDB308B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xmlns="" id="{9ED35535-F79B-4AE1-A14A-A3CFF7F157B1}"/>
              </a:ext>
            </a:extLst>
          </p:cNvPr>
          <p:cNvSpPr/>
          <p:nvPr/>
        </p:nvSpPr>
        <p:spPr>
          <a:xfrm>
            <a:off x="2311147" y="86794"/>
            <a:ext cx="7569706" cy="14562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Light" panose="020F0302020204030204"/>
                <a:ea typeface="+mn-ea"/>
                <a:cs typeface="+mn-cs"/>
              </a:rPr>
              <a:t>Work-Related?</a:t>
            </a:r>
          </a:p>
        </p:txBody>
      </p:sp>
      <p:sp>
        <p:nvSpPr>
          <p:cNvPr id="3" name="TextBox 2">
            <a:extLst>
              <a:ext uri="{FF2B5EF4-FFF2-40B4-BE49-F238E27FC236}">
                <a16:creationId xmlns:a16="http://schemas.microsoft.com/office/drawing/2014/main" xmlns="" id="{86B31C78-6D6C-437F-8FCB-0A26DDD1E6B2}"/>
              </a:ext>
            </a:extLst>
          </p:cNvPr>
          <p:cNvSpPr txBox="1"/>
          <p:nvPr/>
        </p:nvSpPr>
        <p:spPr>
          <a:xfrm>
            <a:off x="1874798" y="1736521"/>
            <a:ext cx="8821777" cy="4854779"/>
          </a:xfrm>
          <a:prstGeom prst="rect">
            <a:avLst/>
          </a:prstGeom>
        </p:spPr>
        <p:txBody>
          <a:bodyPr vert="horz" lIns="91440" tIns="45720" rIns="91440" bIns="45720" rtlCol="0" anchor="t">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Exposure Advisor Team Conducts Telephone Interview and Reviews Completed Form </a:t>
            </a: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Case Enters a “Pending” Status While a Determination is Made.  The Employee is on Quarantine during this time.</a:t>
            </a:r>
          </a:p>
          <a:p>
            <a:pPr marL="342900" marR="0" lvl="0" indent="-3429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Panel Team (Composed of Doctors and Nurses) Make Determination on Work-Relatedness</a:t>
            </a:r>
          </a:p>
          <a:p>
            <a:pPr marL="342900" marR="0" lvl="0" indent="-3429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I.e., Did the Exposure to Covid-19 More Likely Than Not Occur at Work?</a:t>
            </a: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xmlns="" id="{78C83D3E-825C-4B6D-8B7A-9B5E96545575}"/>
              </a:ext>
            </a:extLst>
          </p:cNvPr>
          <p:cNvSpPr/>
          <p:nvPr/>
        </p:nvSpPr>
        <p:spPr>
          <a:xfrm>
            <a:off x="1096801" y="1926269"/>
            <a:ext cx="727130" cy="3755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xmlns="" id="{01F2A2D8-5F02-43E9-81F6-87E204B7A4A3}"/>
              </a:ext>
            </a:extLst>
          </p:cNvPr>
          <p:cNvSpPr/>
          <p:nvPr/>
        </p:nvSpPr>
        <p:spPr>
          <a:xfrm>
            <a:off x="5273768" y="2301783"/>
            <a:ext cx="541428" cy="71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a:extLst>
              <a:ext uri="{FF2B5EF4-FFF2-40B4-BE49-F238E27FC236}">
                <a16:creationId xmlns:a16="http://schemas.microsoft.com/office/drawing/2014/main" xmlns="" id="{BFFB79F1-8D53-4B67-8DE9-CC0FAE7DF5E2}"/>
              </a:ext>
            </a:extLst>
          </p:cNvPr>
          <p:cNvSpPr/>
          <p:nvPr/>
        </p:nvSpPr>
        <p:spPr>
          <a:xfrm>
            <a:off x="5388068" y="4232323"/>
            <a:ext cx="606915" cy="784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58900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CA16EF4-3ACA-4748-ADB0-17E20EC283CE}"/>
              </a:ext>
            </a:extLst>
          </p:cNvPr>
          <p:cNvSpPr/>
          <p:nvPr/>
        </p:nvSpPr>
        <p:spPr>
          <a:xfrm>
            <a:off x="609599" y="2105025"/>
            <a:ext cx="11077575" cy="4496616"/>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1D9A78"/>
                </a:solidFill>
                <a:effectLst/>
                <a:uLnTx/>
                <a:uFillTx/>
                <a:latin typeface="Abadi" panose="020B0604020104020204" pitchFamily="34" charset="0"/>
                <a:ea typeface="+mn-ea"/>
                <a:cs typeface="+mn-cs"/>
              </a:rPr>
              <a:t>Factors Considered by Panel</a:t>
            </a: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 </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Department employee was working in at the time of alleged exposure?</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Low Risk versus High Risk? Controlled environment? </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Known exposure to a patient or visitor?</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Known exposure to a coworker who subsequently tests positive?</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Using proper PPE/Protection at time of alleged work-related exposure?</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Following protocol and rules set by Roper St. Francis Healthcare?  (</a:t>
            </a:r>
            <a:r>
              <a:rPr kumimoji="0" lang="en-US" sz="2400" b="1" i="1" u="none" strike="noStrike" kern="1200" cap="none" spc="0" normalizeH="0" baseline="0" noProof="0" dirty="0">
                <a:ln>
                  <a:noFill/>
                </a:ln>
                <a:solidFill>
                  <a:srgbClr val="1D9A78"/>
                </a:solidFill>
                <a:effectLst/>
                <a:uLnTx/>
                <a:uFillTx/>
                <a:latin typeface="Abadi" panose="020B0604020104020204" pitchFamily="34" charset="0"/>
                <a:ea typeface="+mn-ea"/>
                <a:cs typeface="+mn-cs"/>
              </a:rPr>
              <a:t>May not change work-relatedness but could cause question about compensability</a:t>
            </a: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Exposure Outside of Work Environment? </a:t>
            </a:r>
          </a:p>
          <a:p>
            <a:pPr marL="742950" marR="0" lvl="1"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Family Members, Recent Travel, Daily Activities, Etc.</a:t>
            </a:r>
          </a:p>
          <a:p>
            <a:pPr marL="2857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1D9A78"/>
                </a:solidFill>
                <a:effectLst/>
                <a:uLnTx/>
                <a:uFillTx/>
                <a:latin typeface="Abadi" panose="020B0604020104020204" pitchFamily="34" charset="0"/>
                <a:ea typeface="+mn-ea"/>
                <a:cs typeface="+mn-cs"/>
              </a:rPr>
              <a:t>Any other information that may impact the decision </a:t>
            </a:r>
          </a:p>
        </p:txBody>
      </p:sp>
      <p:sp>
        <p:nvSpPr>
          <p:cNvPr id="3" name="Oval 2">
            <a:extLst>
              <a:ext uri="{FF2B5EF4-FFF2-40B4-BE49-F238E27FC236}">
                <a16:creationId xmlns:a16="http://schemas.microsoft.com/office/drawing/2014/main" xmlns="" id="{0E76AD19-E700-43FE-957B-609A822AD3C0}"/>
              </a:ext>
            </a:extLst>
          </p:cNvPr>
          <p:cNvSpPr/>
          <p:nvPr/>
        </p:nvSpPr>
        <p:spPr>
          <a:xfrm>
            <a:off x="2012823" y="165734"/>
            <a:ext cx="8166353" cy="193929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Light" panose="020F0302020204030204"/>
                <a:ea typeface="+mn-ea"/>
                <a:cs typeface="+mn-cs"/>
              </a:rPr>
              <a:t>Work-Related?</a:t>
            </a:r>
          </a:p>
        </p:txBody>
      </p:sp>
    </p:spTree>
    <p:extLst>
      <p:ext uri="{BB962C8B-B14F-4D97-AF65-F5344CB8AC3E}">
        <p14:creationId xmlns:p14="http://schemas.microsoft.com/office/powerpoint/2010/main" val="1590790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EA4AF402-E355-49FF-91AD-B2E082E69631}"/>
              </a:ext>
            </a:extLst>
          </p:cNvPr>
          <p:cNvGraphicFramePr/>
          <p:nvPr/>
        </p:nvGraphicFramePr>
        <p:xfrm>
          <a:off x="581025" y="209549"/>
          <a:ext cx="7371737" cy="6467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9">
            <a:extLst>
              <a:ext uri="{FF2B5EF4-FFF2-40B4-BE49-F238E27FC236}">
                <a16:creationId xmlns:a16="http://schemas.microsoft.com/office/drawing/2014/main" xmlns="" id="{AF800E13-C05C-4E05-B0A9-E612ED62DE9B}"/>
              </a:ext>
            </a:extLst>
          </p:cNvPr>
          <p:cNvGraphicFramePr>
            <a:graphicFrameLocks noGrp="1"/>
          </p:cNvGraphicFramePr>
          <p:nvPr/>
        </p:nvGraphicFramePr>
        <p:xfrm>
          <a:off x="8061820" y="1946246"/>
          <a:ext cx="4018327" cy="2256639"/>
        </p:xfrm>
        <a:graphic>
          <a:graphicData uri="http://schemas.openxmlformats.org/drawingml/2006/table">
            <a:tbl>
              <a:tblPr firstRow="1" bandRow="1">
                <a:tableStyleId>{5C22544A-7EE6-4342-B048-85BDC9FD1C3A}</a:tableStyleId>
              </a:tblPr>
              <a:tblGrid>
                <a:gridCol w="2515289">
                  <a:extLst>
                    <a:ext uri="{9D8B030D-6E8A-4147-A177-3AD203B41FA5}">
                      <a16:colId xmlns:a16="http://schemas.microsoft.com/office/drawing/2014/main" xmlns="" val="1832492720"/>
                    </a:ext>
                  </a:extLst>
                </a:gridCol>
                <a:gridCol w="1503038">
                  <a:extLst>
                    <a:ext uri="{9D8B030D-6E8A-4147-A177-3AD203B41FA5}">
                      <a16:colId xmlns:a16="http://schemas.microsoft.com/office/drawing/2014/main" xmlns="" val="1731480792"/>
                    </a:ext>
                  </a:extLst>
                </a:gridCol>
              </a:tblGrid>
              <a:tr h="439257">
                <a:tc>
                  <a:txBody>
                    <a:bodyPr/>
                    <a:lstStyle/>
                    <a:p>
                      <a:r>
                        <a:rPr lang="en-US" sz="1800" b="1" dirty="0">
                          <a:solidFill>
                            <a:schemeClr val="tx1"/>
                          </a:solidFill>
                          <a:latin typeface="+mn-lt"/>
                        </a:rPr>
                        <a:t>Total # Positive</a:t>
                      </a:r>
                    </a:p>
                  </a:txBody>
                  <a:tcPr>
                    <a:solidFill>
                      <a:schemeClr val="bg2"/>
                    </a:solidFill>
                  </a:tcPr>
                </a:tc>
                <a:tc>
                  <a:txBody>
                    <a:bodyPr/>
                    <a:lstStyle/>
                    <a:p>
                      <a:r>
                        <a:rPr lang="en-US" sz="1800" b="1" dirty="0">
                          <a:solidFill>
                            <a:schemeClr val="tx1"/>
                          </a:solidFill>
                          <a:latin typeface="+mn-lt"/>
                        </a:rPr>
                        <a:t>978</a:t>
                      </a:r>
                    </a:p>
                  </a:txBody>
                  <a:tcPr>
                    <a:solidFill>
                      <a:schemeClr val="bg2"/>
                    </a:solidFill>
                  </a:tcPr>
                </a:tc>
                <a:extLst>
                  <a:ext uri="{0D108BD9-81ED-4DB2-BD59-A6C34878D82A}">
                    <a16:rowId xmlns:a16="http://schemas.microsoft.com/office/drawing/2014/main" xmlns="" val="1739279124"/>
                  </a:ext>
                </a:extLst>
              </a:tr>
              <a:tr h="553116">
                <a:tc>
                  <a:txBody>
                    <a:bodyPr/>
                    <a:lstStyle/>
                    <a:p>
                      <a:r>
                        <a:rPr lang="en-US" sz="1800" b="1" dirty="0">
                          <a:solidFill>
                            <a:schemeClr val="tx1"/>
                          </a:solidFill>
                          <a:latin typeface="+mn-lt"/>
                        </a:rPr>
                        <a:t>Work-Related Allegation</a:t>
                      </a:r>
                    </a:p>
                  </a:txBody>
                  <a:tcPr/>
                </a:tc>
                <a:tc>
                  <a:txBody>
                    <a:bodyPr/>
                    <a:lstStyle/>
                    <a:p>
                      <a:r>
                        <a:rPr lang="en-US" sz="1800" b="1" dirty="0">
                          <a:solidFill>
                            <a:schemeClr val="tx1"/>
                          </a:solidFill>
                          <a:latin typeface="+mn-lt"/>
                        </a:rPr>
                        <a:t>65</a:t>
                      </a:r>
                    </a:p>
                  </a:txBody>
                  <a:tcPr/>
                </a:tc>
                <a:extLst>
                  <a:ext uri="{0D108BD9-81ED-4DB2-BD59-A6C34878D82A}">
                    <a16:rowId xmlns:a16="http://schemas.microsoft.com/office/drawing/2014/main" xmlns="" val="2714250446"/>
                  </a:ext>
                </a:extLst>
              </a:tr>
              <a:tr h="1264266">
                <a:tc>
                  <a:txBody>
                    <a:bodyPr/>
                    <a:lstStyle/>
                    <a:p>
                      <a:r>
                        <a:rPr lang="en-US" sz="1800" b="1" dirty="0">
                          <a:latin typeface="+mn-lt"/>
                        </a:rPr>
                        <a:t>Determined to be Work-related</a:t>
                      </a:r>
                    </a:p>
                  </a:txBody>
                  <a:tcPr/>
                </a:tc>
                <a:tc>
                  <a:txBody>
                    <a:bodyPr/>
                    <a:lstStyle/>
                    <a:p>
                      <a:r>
                        <a:rPr lang="en-US" sz="1800" b="1" dirty="0">
                          <a:latin typeface="+mn-lt"/>
                        </a:rPr>
                        <a:t>35  </a:t>
                      </a:r>
                    </a:p>
                    <a:p>
                      <a:r>
                        <a:rPr lang="en-US" sz="1800" b="1" dirty="0">
                          <a:latin typeface="+mn-lt"/>
                        </a:rPr>
                        <a:t>(pending decisions not included)</a:t>
                      </a:r>
                    </a:p>
                  </a:txBody>
                  <a:tcPr/>
                </a:tc>
                <a:extLst>
                  <a:ext uri="{0D108BD9-81ED-4DB2-BD59-A6C34878D82A}">
                    <a16:rowId xmlns:a16="http://schemas.microsoft.com/office/drawing/2014/main" xmlns="" val="872571773"/>
                  </a:ext>
                </a:extLst>
              </a:tr>
            </a:tbl>
          </a:graphicData>
        </a:graphic>
      </p:graphicFrame>
    </p:spTree>
    <p:extLst>
      <p:ext uri="{BB962C8B-B14F-4D97-AF65-F5344CB8AC3E}">
        <p14:creationId xmlns:p14="http://schemas.microsoft.com/office/powerpoint/2010/main" val="43464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1481" y="5337048"/>
            <a:ext cx="210820" cy="0"/>
          </a:xfrm>
          <a:custGeom>
            <a:avLst/>
            <a:gdLst/>
            <a:ahLst/>
            <a:cxnLst/>
            <a:rect l="l" t="t" r="r" b="b"/>
            <a:pathLst>
              <a:path w="210819">
                <a:moveTo>
                  <a:pt x="0" y="0"/>
                </a:moveTo>
                <a:lnTo>
                  <a:pt x="21038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 name="object 3"/>
          <p:cNvSpPr/>
          <p:nvPr/>
        </p:nvSpPr>
        <p:spPr>
          <a:xfrm>
            <a:off x="2913889" y="5337048"/>
            <a:ext cx="421005" cy="0"/>
          </a:xfrm>
          <a:custGeom>
            <a:avLst/>
            <a:gdLst/>
            <a:ahLst/>
            <a:cxnLst/>
            <a:rect l="l" t="t" r="r" b="b"/>
            <a:pathLst>
              <a:path w="421005">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 name="object 4"/>
          <p:cNvSpPr/>
          <p:nvPr/>
        </p:nvSpPr>
        <p:spPr>
          <a:xfrm>
            <a:off x="3526535" y="5337048"/>
            <a:ext cx="424180" cy="0"/>
          </a:xfrm>
          <a:custGeom>
            <a:avLst/>
            <a:gdLst/>
            <a:ahLst/>
            <a:cxnLst/>
            <a:rect l="l" t="t" r="r" b="b"/>
            <a:pathLst>
              <a:path w="424180">
                <a:moveTo>
                  <a:pt x="0" y="0"/>
                </a:moveTo>
                <a:lnTo>
                  <a:pt x="423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4142233" y="5337048"/>
            <a:ext cx="421005" cy="0"/>
          </a:xfrm>
          <a:custGeom>
            <a:avLst/>
            <a:gdLst/>
            <a:ahLst/>
            <a:cxnLst/>
            <a:rect l="l" t="t" r="r" b="b"/>
            <a:pathLst>
              <a:path w="421005">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 name="object 6"/>
          <p:cNvSpPr/>
          <p:nvPr/>
        </p:nvSpPr>
        <p:spPr>
          <a:xfrm>
            <a:off x="4754880" y="5337048"/>
            <a:ext cx="421005" cy="0"/>
          </a:xfrm>
          <a:custGeom>
            <a:avLst/>
            <a:gdLst/>
            <a:ahLst/>
            <a:cxnLst/>
            <a:rect l="l" t="t" r="r" b="b"/>
            <a:pathLst>
              <a:path w="421004">
                <a:moveTo>
                  <a:pt x="0" y="0"/>
                </a:moveTo>
                <a:lnTo>
                  <a:pt x="42062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 name="object 7"/>
          <p:cNvSpPr/>
          <p:nvPr/>
        </p:nvSpPr>
        <p:spPr>
          <a:xfrm>
            <a:off x="5367529" y="5337048"/>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 name="object 8"/>
          <p:cNvSpPr/>
          <p:nvPr/>
        </p:nvSpPr>
        <p:spPr>
          <a:xfrm>
            <a:off x="5980176" y="5337048"/>
            <a:ext cx="424180" cy="0"/>
          </a:xfrm>
          <a:custGeom>
            <a:avLst/>
            <a:gdLst/>
            <a:ahLst/>
            <a:cxnLst/>
            <a:rect l="l" t="t" r="r" b="b"/>
            <a:pathLst>
              <a:path w="424179">
                <a:moveTo>
                  <a:pt x="0" y="0"/>
                </a:moveTo>
                <a:lnTo>
                  <a:pt x="423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9" name="object 9"/>
          <p:cNvSpPr/>
          <p:nvPr/>
        </p:nvSpPr>
        <p:spPr>
          <a:xfrm>
            <a:off x="6595872" y="5337048"/>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0" name="object 10"/>
          <p:cNvSpPr/>
          <p:nvPr/>
        </p:nvSpPr>
        <p:spPr>
          <a:xfrm>
            <a:off x="7208521" y="5337048"/>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1" name="object 11"/>
          <p:cNvSpPr/>
          <p:nvPr/>
        </p:nvSpPr>
        <p:spPr>
          <a:xfrm>
            <a:off x="7821168" y="5337048"/>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2" name="object 12"/>
          <p:cNvSpPr/>
          <p:nvPr/>
        </p:nvSpPr>
        <p:spPr>
          <a:xfrm>
            <a:off x="8433816" y="5337048"/>
            <a:ext cx="424180" cy="0"/>
          </a:xfrm>
          <a:custGeom>
            <a:avLst/>
            <a:gdLst/>
            <a:ahLst/>
            <a:cxnLst/>
            <a:rect l="l" t="t" r="r" b="b"/>
            <a:pathLst>
              <a:path w="424179">
                <a:moveTo>
                  <a:pt x="0" y="0"/>
                </a:moveTo>
                <a:lnTo>
                  <a:pt x="423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3" name="object 13"/>
          <p:cNvSpPr/>
          <p:nvPr/>
        </p:nvSpPr>
        <p:spPr>
          <a:xfrm>
            <a:off x="9049512" y="5337048"/>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4" name="object 14"/>
          <p:cNvSpPr/>
          <p:nvPr/>
        </p:nvSpPr>
        <p:spPr>
          <a:xfrm>
            <a:off x="2511481" y="4837176"/>
            <a:ext cx="210820" cy="0"/>
          </a:xfrm>
          <a:custGeom>
            <a:avLst/>
            <a:gdLst/>
            <a:ahLst/>
            <a:cxnLst/>
            <a:rect l="l" t="t" r="r" b="b"/>
            <a:pathLst>
              <a:path w="210819">
                <a:moveTo>
                  <a:pt x="0" y="0"/>
                </a:moveTo>
                <a:lnTo>
                  <a:pt x="21038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5" name="object 15"/>
          <p:cNvSpPr/>
          <p:nvPr/>
        </p:nvSpPr>
        <p:spPr>
          <a:xfrm>
            <a:off x="2913889" y="4837176"/>
            <a:ext cx="421005" cy="0"/>
          </a:xfrm>
          <a:custGeom>
            <a:avLst/>
            <a:gdLst/>
            <a:ahLst/>
            <a:cxnLst/>
            <a:rect l="l" t="t" r="r" b="b"/>
            <a:pathLst>
              <a:path w="421005">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6" name="object 16"/>
          <p:cNvSpPr/>
          <p:nvPr/>
        </p:nvSpPr>
        <p:spPr>
          <a:xfrm>
            <a:off x="3526536" y="4837176"/>
            <a:ext cx="1036319" cy="0"/>
          </a:xfrm>
          <a:custGeom>
            <a:avLst/>
            <a:gdLst/>
            <a:ahLst/>
            <a:cxnLst/>
            <a:rect l="l" t="t" r="r" b="b"/>
            <a:pathLst>
              <a:path w="1036319">
                <a:moveTo>
                  <a:pt x="0" y="0"/>
                </a:moveTo>
                <a:lnTo>
                  <a:pt x="103631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7" name="object 17"/>
          <p:cNvSpPr/>
          <p:nvPr/>
        </p:nvSpPr>
        <p:spPr>
          <a:xfrm>
            <a:off x="4754880" y="4837176"/>
            <a:ext cx="421005" cy="0"/>
          </a:xfrm>
          <a:custGeom>
            <a:avLst/>
            <a:gdLst/>
            <a:ahLst/>
            <a:cxnLst/>
            <a:rect l="l" t="t" r="r" b="b"/>
            <a:pathLst>
              <a:path w="421004">
                <a:moveTo>
                  <a:pt x="0" y="0"/>
                </a:moveTo>
                <a:lnTo>
                  <a:pt x="42062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8" name="object 18"/>
          <p:cNvSpPr/>
          <p:nvPr/>
        </p:nvSpPr>
        <p:spPr>
          <a:xfrm>
            <a:off x="5367529" y="4837176"/>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9" name="object 19"/>
          <p:cNvSpPr/>
          <p:nvPr/>
        </p:nvSpPr>
        <p:spPr>
          <a:xfrm>
            <a:off x="5980177" y="4837176"/>
            <a:ext cx="1649095" cy="0"/>
          </a:xfrm>
          <a:custGeom>
            <a:avLst/>
            <a:gdLst/>
            <a:ahLst/>
            <a:cxnLst/>
            <a:rect l="l" t="t" r="r" b="b"/>
            <a:pathLst>
              <a:path w="1649095">
                <a:moveTo>
                  <a:pt x="0" y="0"/>
                </a:moveTo>
                <a:lnTo>
                  <a:pt x="164896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0" name="object 20"/>
          <p:cNvSpPr/>
          <p:nvPr/>
        </p:nvSpPr>
        <p:spPr>
          <a:xfrm>
            <a:off x="7821168" y="4837176"/>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1" name="object 21"/>
          <p:cNvSpPr/>
          <p:nvPr/>
        </p:nvSpPr>
        <p:spPr>
          <a:xfrm>
            <a:off x="8433816" y="4837176"/>
            <a:ext cx="424180" cy="0"/>
          </a:xfrm>
          <a:custGeom>
            <a:avLst/>
            <a:gdLst/>
            <a:ahLst/>
            <a:cxnLst/>
            <a:rect l="l" t="t" r="r" b="b"/>
            <a:pathLst>
              <a:path w="424179">
                <a:moveTo>
                  <a:pt x="0" y="0"/>
                </a:moveTo>
                <a:lnTo>
                  <a:pt x="423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2" name="object 22"/>
          <p:cNvSpPr/>
          <p:nvPr/>
        </p:nvSpPr>
        <p:spPr>
          <a:xfrm>
            <a:off x="2511482" y="4337304"/>
            <a:ext cx="2051685" cy="0"/>
          </a:xfrm>
          <a:custGeom>
            <a:avLst/>
            <a:gdLst/>
            <a:ahLst/>
            <a:cxnLst/>
            <a:rect l="l" t="t" r="r" b="b"/>
            <a:pathLst>
              <a:path w="2051685">
                <a:moveTo>
                  <a:pt x="0" y="0"/>
                </a:moveTo>
                <a:lnTo>
                  <a:pt x="205137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3" name="object 23"/>
          <p:cNvSpPr/>
          <p:nvPr/>
        </p:nvSpPr>
        <p:spPr>
          <a:xfrm>
            <a:off x="4754880" y="4337304"/>
            <a:ext cx="421005" cy="0"/>
          </a:xfrm>
          <a:custGeom>
            <a:avLst/>
            <a:gdLst/>
            <a:ahLst/>
            <a:cxnLst/>
            <a:rect l="l" t="t" r="r" b="b"/>
            <a:pathLst>
              <a:path w="421004">
                <a:moveTo>
                  <a:pt x="0" y="0"/>
                </a:moveTo>
                <a:lnTo>
                  <a:pt x="42062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4" name="object 24"/>
          <p:cNvSpPr/>
          <p:nvPr/>
        </p:nvSpPr>
        <p:spPr>
          <a:xfrm>
            <a:off x="5367529" y="4337304"/>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5" name="object 25"/>
          <p:cNvSpPr/>
          <p:nvPr/>
        </p:nvSpPr>
        <p:spPr>
          <a:xfrm>
            <a:off x="5980177" y="4337304"/>
            <a:ext cx="1649095" cy="0"/>
          </a:xfrm>
          <a:custGeom>
            <a:avLst/>
            <a:gdLst/>
            <a:ahLst/>
            <a:cxnLst/>
            <a:rect l="l" t="t" r="r" b="b"/>
            <a:pathLst>
              <a:path w="1649095">
                <a:moveTo>
                  <a:pt x="0" y="0"/>
                </a:moveTo>
                <a:lnTo>
                  <a:pt x="164896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6" name="object 26"/>
          <p:cNvSpPr/>
          <p:nvPr/>
        </p:nvSpPr>
        <p:spPr>
          <a:xfrm>
            <a:off x="7821168" y="4337304"/>
            <a:ext cx="421005" cy="0"/>
          </a:xfrm>
          <a:custGeom>
            <a:avLst/>
            <a:gdLst/>
            <a:ahLst/>
            <a:cxnLst/>
            <a:rect l="l" t="t" r="r" b="b"/>
            <a:pathLst>
              <a:path w="421004">
                <a:moveTo>
                  <a:pt x="0" y="0"/>
                </a:moveTo>
                <a:lnTo>
                  <a:pt x="420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7" name="object 27"/>
          <p:cNvSpPr/>
          <p:nvPr/>
        </p:nvSpPr>
        <p:spPr>
          <a:xfrm>
            <a:off x="8433816" y="4337304"/>
            <a:ext cx="424180" cy="0"/>
          </a:xfrm>
          <a:custGeom>
            <a:avLst/>
            <a:gdLst/>
            <a:ahLst/>
            <a:cxnLst/>
            <a:rect l="l" t="t" r="r" b="b"/>
            <a:pathLst>
              <a:path w="424179">
                <a:moveTo>
                  <a:pt x="0" y="0"/>
                </a:moveTo>
                <a:lnTo>
                  <a:pt x="423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8" name="object 28"/>
          <p:cNvSpPr/>
          <p:nvPr/>
        </p:nvSpPr>
        <p:spPr>
          <a:xfrm>
            <a:off x="9049512" y="4337304"/>
            <a:ext cx="1437005" cy="0"/>
          </a:xfrm>
          <a:custGeom>
            <a:avLst/>
            <a:gdLst/>
            <a:ahLst/>
            <a:cxnLst/>
            <a:rect l="l" t="t" r="r" b="b"/>
            <a:pathLst>
              <a:path w="1437004">
                <a:moveTo>
                  <a:pt x="0" y="0"/>
                </a:moveTo>
                <a:lnTo>
                  <a:pt x="14364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9" name="object 29"/>
          <p:cNvSpPr/>
          <p:nvPr/>
        </p:nvSpPr>
        <p:spPr>
          <a:xfrm>
            <a:off x="2511482" y="3837432"/>
            <a:ext cx="2051685" cy="0"/>
          </a:xfrm>
          <a:custGeom>
            <a:avLst/>
            <a:gdLst/>
            <a:ahLst/>
            <a:cxnLst/>
            <a:rect l="l" t="t" r="r" b="b"/>
            <a:pathLst>
              <a:path w="2051685">
                <a:moveTo>
                  <a:pt x="0" y="0"/>
                </a:moveTo>
                <a:lnTo>
                  <a:pt x="205137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0" name="object 30"/>
          <p:cNvSpPr/>
          <p:nvPr/>
        </p:nvSpPr>
        <p:spPr>
          <a:xfrm>
            <a:off x="4754880" y="3837432"/>
            <a:ext cx="421005" cy="0"/>
          </a:xfrm>
          <a:custGeom>
            <a:avLst/>
            <a:gdLst/>
            <a:ahLst/>
            <a:cxnLst/>
            <a:rect l="l" t="t" r="r" b="b"/>
            <a:pathLst>
              <a:path w="421004">
                <a:moveTo>
                  <a:pt x="0" y="0"/>
                </a:moveTo>
                <a:lnTo>
                  <a:pt x="42062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1" name="object 31"/>
          <p:cNvSpPr/>
          <p:nvPr/>
        </p:nvSpPr>
        <p:spPr>
          <a:xfrm>
            <a:off x="5367529" y="3837432"/>
            <a:ext cx="2874645" cy="0"/>
          </a:xfrm>
          <a:custGeom>
            <a:avLst/>
            <a:gdLst/>
            <a:ahLst/>
            <a:cxnLst/>
            <a:rect l="l" t="t" r="r" b="b"/>
            <a:pathLst>
              <a:path w="2874645">
                <a:moveTo>
                  <a:pt x="0" y="0"/>
                </a:moveTo>
                <a:lnTo>
                  <a:pt x="287426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2" name="object 32"/>
          <p:cNvSpPr/>
          <p:nvPr/>
        </p:nvSpPr>
        <p:spPr>
          <a:xfrm>
            <a:off x="8433816" y="3837432"/>
            <a:ext cx="424180" cy="0"/>
          </a:xfrm>
          <a:custGeom>
            <a:avLst/>
            <a:gdLst/>
            <a:ahLst/>
            <a:cxnLst/>
            <a:rect l="l" t="t" r="r" b="b"/>
            <a:pathLst>
              <a:path w="424179">
                <a:moveTo>
                  <a:pt x="0" y="0"/>
                </a:moveTo>
                <a:lnTo>
                  <a:pt x="423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3" name="object 33"/>
          <p:cNvSpPr/>
          <p:nvPr/>
        </p:nvSpPr>
        <p:spPr>
          <a:xfrm>
            <a:off x="9049512" y="3837432"/>
            <a:ext cx="1437005" cy="0"/>
          </a:xfrm>
          <a:custGeom>
            <a:avLst/>
            <a:gdLst/>
            <a:ahLst/>
            <a:cxnLst/>
            <a:rect l="l" t="t" r="r" b="b"/>
            <a:pathLst>
              <a:path w="1437004">
                <a:moveTo>
                  <a:pt x="0" y="0"/>
                </a:moveTo>
                <a:lnTo>
                  <a:pt x="14364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4" name="object 34"/>
          <p:cNvSpPr/>
          <p:nvPr/>
        </p:nvSpPr>
        <p:spPr>
          <a:xfrm>
            <a:off x="2511481" y="2834640"/>
            <a:ext cx="2664460" cy="0"/>
          </a:xfrm>
          <a:custGeom>
            <a:avLst/>
            <a:gdLst/>
            <a:ahLst/>
            <a:cxnLst/>
            <a:rect l="l" t="t" r="r" b="b"/>
            <a:pathLst>
              <a:path w="2664460">
                <a:moveTo>
                  <a:pt x="0" y="0"/>
                </a:moveTo>
                <a:lnTo>
                  <a:pt x="266402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5" name="object 35"/>
          <p:cNvSpPr/>
          <p:nvPr/>
        </p:nvSpPr>
        <p:spPr>
          <a:xfrm>
            <a:off x="5367529" y="2834640"/>
            <a:ext cx="5118735" cy="0"/>
          </a:xfrm>
          <a:custGeom>
            <a:avLst/>
            <a:gdLst/>
            <a:ahLst/>
            <a:cxnLst/>
            <a:rect l="l" t="t" r="r" b="b"/>
            <a:pathLst>
              <a:path w="5118734">
                <a:moveTo>
                  <a:pt x="0" y="0"/>
                </a:moveTo>
                <a:lnTo>
                  <a:pt x="51184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6" name="object 36"/>
          <p:cNvSpPr/>
          <p:nvPr/>
        </p:nvSpPr>
        <p:spPr>
          <a:xfrm>
            <a:off x="2511481" y="2334768"/>
            <a:ext cx="2664460" cy="0"/>
          </a:xfrm>
          <a:custGeom>
            <a:avLst/>
            <a:gdLst/>
            <a:ahLst/>
            <a:cxnLst/>
            <a:rect l="l" t="t" r="r" b="b"/>
            <a:pathLst>
              <a:path w="2664460">
                <a:moveTo>
                  <a:pt x="0" y="0"/>
                </a:moveTo>
                <a:lnTo>
                  <a:pt x="266402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7" name="object 37"/>
          <p:cNvSpPr/>
          <p:nvPr/>
        </p:nvSpPr>
        <p:spPr>
          <a:xfrm>
            <a:off x="5367529" y="2334768"/>
            <a:ext cx="5118735" cy="0"/>
          </a:xfrm>
          <a:custGeom>
            <a:avLst/>
            <a:gdLst/>
            <a:ahLst/>
            <a:cxnLst/>
            <a:rect l="l" t="t" r="r" b="b"/>
            <a:pathLst>
              <a:path w="5118734">
                <a:moveTo>
                  <a:pt x="0" y="0"/>
                </a:moveTo>
                <a:lnTo>
                  <a:pt x="51184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8" name="object 38"/>
          <p:cNvSpPr/>
          <p:nvPr/>
        </p:nvSpPr>
        <p:spPr>
          <a:xfrm>
            <a:off x="2511481" y="1834896"/>
            <a:ext cx="2664460" cy="0"/>
          </a:xfrm>
          <a:custGeom>
            <a:avLst/>
            <a:gdLst/>
            <a:ahLst/>
            <a:cxnLst/>
            <a:rect l="l" t="t" r="r" b="b"/>
            <a:pathLst>
              <a:path w="2664460">
                <a:moveTo>
                  <a:pt x="0" y="0"/>
                </a:moveTo>
                <a:lnTo>
                  <a:pt x="266402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9" name="object 39"/>
          <p:cNvSpPr/>
          <p:nvPr/>
        </p:nvSpPr>
        <p:spPr>
          <a:xfrm>
            <a:off x="5367529" y="1834896"/>
            <a:ext cx="5118735" cy="0"/>
          </a:xfrm>
          <a:custGeom>
            <a:avLst/>
            <a:gdLst/>
            <a:ahLst/>
            <a:cxnLst/>
            <a:rect l="l" t="t" r="r" b="b"/>
            <a:pathLst>
              <a:path w="5118734">
                <a:moveTo>
                  <a:pt x="0" y="0"/>
                </a:moveTo>
                <a:lnTo>
                  <a:pt x="5118420"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0" name="object 40"/>
          <p:cNvSpPr/>
          <p:nvPr/>
        </p:nvSpPr>
        <p:spPr>
          <a:xfrm>
            <a:off x="2511482" y="1333144"/>
            <a:ext cx="7974965" cy="0"/>
          </a:xfrm>
          <a:custGeom>
            <a:avLst/>
            <a:gdLst/>
            <a:ahLst/>
            <a:cxnLst/>
            <a:rect l="l" t="t" r="r" b="b"/>
            <a:pathLst>
              <a:path w="7974965">
                <a:moveTo>
                  <a:pt x="0" y="0"/>
                </a:moveTo>
                <a:lnTo>
                  <a:pt x="7974467"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1" name="object 41"/>
          <p:cNvSpPr/>
          <p:nvPr/>
        </p:nvSpPr>
        <p:spPr>
          <a:xfrm>
            <a:off x="2721864" y="4696967"/>
            <a:ext cx="192405" cy="1141730"/>
          </a:xfrm>
          <a:custGeom>
            <a:avLst/>
            <a:gdLst/>
            <a:ahLst/>
            <a:cxnLst/>
            <a:rect l="l" t="t" r="r" b="b"/>
            <a:pathLst>
              <a:path w="192405" h="1141729">
                <a:moveTo>
                  <a:pt x="192024" y="0"/>
                </a:moveTo>
                <a:lnTo>
                  <a:pt x="0" y="0"/>
                </a:lnTo>
                <a:lnTo>
                  <a:pt x="0" y="1141394"/>
                </a:lnTo>
                <a:lnTo>
                  <a:pt x="192024" y="1141394"/>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2" name="object 42"/>
          <p:cNvSpPr/>
          <p:nvPr/>
        </p:nvSpPr>
        <p:spPr>
          <a:xfrm>
            <a:off x="3334512" y="4572001"/>
            <a:ext cx="192405" cy="1266825"/>
          </a:xfrm>
          <a:custGeom>
            <a:avLst/>
            <a:gdLst/>
            <a:ahLst/>
            <a:cxnLst/>
            <a:rect l="l" t="t" r="r" b="b"/>
            <a:pathLst>
              <a:path w="192405" h="1266825">
                <a:moveTo>
                  <a:pt x="192024" y="0"/>
                </a:moveTo>
                <a:lnTo>
                  <a:pt x="0" y="0"/>
                </a:lnTo>
                <a:lnTo>
                  <a:pt x="0" y="1266362"/>
                </a:lnTo>
                <a:lnTo>
                  <a:pt x="192024" y="1266362"/>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3" name="object 43"/>
          <p:cNvSpPr/>
          <p:nvPr/>
        </p:nvSpPr>
        <p:spPr>
          <a:xfrm>
            <a:off x="3950208" y="5017008"/>
            <a:ext cx="192405" cy="821690"/>
          </a:xfrm>
          <a:custGeom>
            <a:avLst/>
            <a:gdLst/>
            <a:ahLst/>
            <a:cxnLst/>
            <a:rect l="l" t="t" r="r" b="b"/>
            <a:pathLst>
              <a:path w="192405" h="821689">
                <a:moveTo>
                  <a:pt x="192024" y="0"/>
                </a:moveTo>
                <a:lnTo>
                  <a:pt x="0" y="0"/>
                </a:lnTo>
                <a:lnTo>
                  <a:pt x="0" y="821354"/>
                </a:lnTo>
                <a:lnTo>
                  <a:pt x="192024" y="821354"/>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4" name="object 44"/>
          <p:cNvSpPr/>
          <p:nvPr/>
        </p:nvSpPr>
        <p:spPr>
          <a:xfrm>
            <a:off x="4562856" y="3517391"/>
            <a:ext cx="192405" cy="2321560"/>
          </a:xfrm>
          <a:custGeom>
            <a:avLst/>
            <a:gdLst/>
            <a:ahLst/>
            <a:cxnLst/>
            <a:rect l="l" t="t" r="r" b="b"/>
            <a:pathLst>
              <a:path w="192405" h="2321560">
                <a:moveTo>
                  <a:pt x="192024" y="0"/>
                </a:moveTo>
                <a:lnTo>
                  <a:pt x="0" y="0"/>
                </a:lnTo>
                <a:lnTo>
                  <a:pt x="0" y="2320970"/>
                </a:lnTo>
                <a:lnTo>
                  <a:pt x="192024" y="2320970"/>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5" name="object 45"/>
          <p:cNvSpPr/>
          <p:nvPr/>
        </p:nvSpPr>
        <p:spPr>
          <a:xfrm>
            <a:off x="5175504" y="1706880"/>
            <a:ext cx="192405" cy="4131945"/>
          </a:xfrm>
          <a:custGeom>
            <a:avLst/>
            <a:gdLst/>
            <a:ahLst/>
            <a:cxnLst/>
            <a:rect l="l" t="t" r="r" b="b"/>
            <a:pathLst>
              <a:path w="192404" h="4131945">
                <a:moveTo>
                  <a:pt x="192024" y="0"/>
                </a:moveTo>
                <a:lnTo>
                  <a:pt x="0" y="0"/>
                </a:lnTo>
                <a:lnTo>
                  <a:pt x="0" y="4131482"/>
                </a:lnTo>
                <a:lnTo>
                  <a:pt x="192024" y="4131482"/>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6" name="object 46"/>
          <p:cNvSpPr/>
          <p:nvPr/>
        </p:nvSpPr>
        <p:spPr>
          <a:xfrm>
            <a:off x="5788153" y="4130041"/>
            <a:ext cx="192405" cy="1708785"/>
          </a:xfrm>
          <a:custGeom>
            <a:avLst/>
            <a:gdLst/>
            <a:ahLst/>
            <a:cxnLst/>
            <a:rect l="l" t="t" r="r" b="b"/>
            <a:pathLst>
              <a:path w="192404" h="1708785">
                <a:moveTo>
                  <a:pt x="192024" y="0"/>
                </a:moveTo>
                <a:lnTo>
                  <a:pt x="0" y="0"/>
                </a:lnTo>
                <a:lnTo>
                  <a:pt x="0" y="1708322"/>
                </a:lnTo>
                <a:lnTo>
                  <a:pt x="192024" y="1708322"/>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7" name="object 47"/>
          <p:cNvSpPr/>
          <p:nvPr/>
        </p:nvSpPr>
        <p:spPr>
          <a:xfrm>
            <a:off x="6403848" y="4995671"/>
            <a:ext cx="192405" cy="843280"/>
          </a:xfrm>
          <a:custGeom>
            <a:avLst/>
            <a:gdLst/>
            <a:ahLst/>
            <a:cxnLst/>
            <a:rect l="l" t="t" r="r" b="b"/>
            <a:pathLst>
              <a:path w="192404" h="843279">
                <a:moveTo>
                  <a:pt x="192024" y="0"/>
                </a:moveTo>
                <a:lnTo>
                  <a:pt x="0" y="0"/>
                </a:lnTo>
                <a:lnTo>
                  <a:pt x="0" y="842690"/>
                </a:lnTo>
                <a:lnTo>
                  <a:pt x="192024" y="842690"/>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8" name="object 48"/>
          <p:cNvSpPr/>
          <p:nvPr/>
        </p:nvSpPr>
        <p:spPr>
          <a:xfrm>
            <a:off x="7016497" y="4949952"/>
            <a:ext cx="192405" cy="889000"/>
          </a:xfrm>
          <a:custGeom>
            <a:avLst/>
            <a:gdLst/>
            <a:ahLst/>
            <a:cxnLst/>
            <a:rect l="l" t="t" r="r" b="b"/>
            <a:pathLst>
              <a:path w="192404" h="889000">
                <a:moveTo>
                  <a:pt x="192024" y="0"/>
                </a:moveTo>
                <a:lnTo>
                  <a:pt x="0" y="0"/>
                </a:lnTo>
                <a:lnTo>
                  <a:pt x="0" y="888410"/>
                </a:lnTo>
                <a:lnTo>
                  <a:pt x="192024" y="888410"/>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49" name="object 49"/>
          <p:cNvSpPr/>
          <p:nvPr/>
        </p:nvSpPr>
        <p:spPr>
          <a:xfrm>
            <a:off x="7629145" y="4309871"/>
            <a:ext cx="192405" cy="1529080"/>
          </a:xfrm>
          <a:custGeom>
            <a:avLst/>
            <a:gdLst/>
            <a:ahLst/>
            <a:cxnLst/>
            <a:rect l="l" t="t" r="r" b="b"/>
            <a:pathLst>
              <a:path w="192404" h="1529079">
                <a:moveTo>
                  <a:pt x="192023" y="0"/>
                </a:moveTo>
                <a:lnTo>
                  <a:pt x="0" y="0"/>
                </a:lnTo>
                <a:lnTo>
                  <a:pt x="0" y="1528490"/>
                </a:lnTo>
                <a:lnTo>
                  <a:pt x="192023" y="1528490"/>
                </a:lnTo>
                <a:lnTo>
                  <a:pt x="19202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0" name="object 50"/>
          <p:cNvSpPr/>
          <p:nvPr/>
        </p:nvSpPr>
        <p:spPr>
          <a:xfrm>
            <a:off x="8241793" y="3468623"/>
            <a:ext cx="192405" cy="2369820"/>
          </a:xfrm>
          <a:custGeom>
            <a:avLst/>
            <a:gdLst/>
            <a:ahLst/>
            <a:cxnLst/>
            <a:rect l="l" t="t" r="r" b="b"/>
            <a:pathLst>
              <a:path w="192404" h="2369820">
                <a:moveTo>
                  <a:pt x="192024" y="0"/>
                </a:moveTo>
                <a:lnTo>
                  <a:pt x="0" y="0"/>
                </a:lnTo>
                <a:lnTo>
                  <a:pt x="0" y="2369738"/>
                </a:lnTo>
                <a:lnTo>
                  <a:pt x="192024" y="2369738"/>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1" name="object 51"/>
          <p:cNvSpPr/>
          <p:nvPr/>
        </p:nvSpPr>
        <p:spPr>
          <a:xfrm>
            <a:off x="8857489" y="3803904"/>
            <a:ext cx="192405" cy="2034539"/>
          </a:xfrm>
          <a:custGeom>
            <a:avLst/>
            <a:gdLst/>
            <a:ahLst/>
            <a:cxnLst/>
            <a:rect l="l" t="t" r="r" b="b"/>
            <a:pathLst>
              <a:path w="192404" h="2034539">
                <a:moveTo>
                  <a:pt x="192023" y="0"/>
                </a:moveTo>
                <a:lnTo>
                  <a:pt x="0" y="0"/>
                </a:lnTo>
                <a:lnTo>
                  <a:pt x="0" y="2034458"/>
                </a:lnTo>
                <a:lnTo>
                  <a:pt x="192023" y="2034458"/>
                </a:lnTo>
                <a:lnTo>
                  <a:pt x="19202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2" name="object 52"/>
          <p:cNvSpPr/>
          <p:nvPr/>
        </p:nvSpPr>
        <p:spPr>
          <a:xfrm>
            <a:off x="9470136" y="4946903"/>
            <a:ext cx="192405" cy="891540"/>
          </a:xfrm>
          <a:custGeom>
            <a:avLst/>
            <a:gdLst/>
            <a:ahLst/>
            <a:cxnLst/>
            <a:rect l="l" t="t" r="r" b="b"/>
            <a:pathLst>
              <a:path w="192404" h="891539">
                <a:moveTo>
                  <a:pt x="192024" y="0"/>
                </a:moveTo>
                <a:lnTo>
                  <a:pt x="0" y="0"/>
                </a:lnTo>
                <a:lnTo>
                  <a:pt x="0" y="891458"/>
                </a:lnTo>
                <a:lnTo>
                  <a:pt x="192024" y="891458"/>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grpSp>
        <p:nvGrpSpPr>
          <p:cNvPr id="53" name="object 53"/>
          <p:cNvGrpSpPr/>
          <p:nvPr/>
        </p:nvGrpSpPr>
        <p:grpSpPr>
          <a:xfrm>
            <a:off x="2511482" y="5510784"/>
            <a:ext cx="7974965" cy="332740"/>
            <a:chOff x="987481" y="5510784"/>
            <a:chExt cx="7974965" cy="332740"/>
          </a:xfrm>
        </p:grpSpPr>
        <p:sp>
          <p:nvSpPr>
            <p:cNvPr id="54" name="object 54"/>
            <p:cNvSpPr/>
            <p:nvPr/>
          </p:nvSpPr>
          <p:spPr>
            <a:xfrm>
              <a:off x="8558783" y="5510784"/>
              <a:ext cx="192405" cy="327660"/>
            </a:xfrm>
            <a:custGeom>
              <a:avLst/>
              <a:gdLst/>
              <a:ahLst/>
              <a:cxnLst/>
              <a:rect l="l" t="t" r="r" b="b"/>
              <a:pathLst>
                <a:path w="192404" h="327660">
                  <a:moveTo>
                    <a:pt x="192024" y="0"/>
                  </a:moveTo>
                  <a:lnTo>
                    <a:pt x="0" y="0"/>
                  </a:lnTo>
                  <a:lnTo>
                    <a:pt x="0" y="327578"/>
                  </a:lnTo>
                  <a:lnTo>
                    <a:pt x="192024" y="327578"/>
                  </a:lnTo>
                  <a:lnTo>
                    <a:pt x="192024"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5" name="object 55"/>
            <p:cNvSpPr/>
            <p:nvPr/>
          </p:nvSpPr>
          <p:spPr>
            <a:xfrm>
              <a:off x="987481" y="5838362"/>
              <a:ext cx="7974965" cy="0"/>
            </a:xfrm>
            <a:custGeom>
              <a:avLst/>
              <a:gdLst/>
              <a:ahLst/>
              <a:cxnLst/>
              <a:rect l="l" t="t" r="r" b="b"/>
              <a:pathLst>
                <a:path w="7974965">
                  <a:moveTo>
                    <a:pt x="0" y="0"/>
                  </a:moveTo>
                  <a:lnTo>
                    <a:pt x="7974467" y="1"/>
                  </a:lnTo>
                </a:path>
              </a:pathLst>
            </a:custGeom>
            <a:ln w="9525">
              <a:solidFill>
                <a:srgbClr val="D9D9D9"/>
              </a:solidFill>
            </a:ln>
          </p:spPr>
          <p:txBody>
            <a:bodyPr wrap="square" lIns="0" tIns="0" rIns="0" bIns="0" rtlCol="0"/>
            <a:lstStyle/>
            <a:p>
              <a:endParaRPr>
                <a:solidFill>
                  <a:prstClr val="black"/>
                </a:solidFill>
                <a:latin typeface="Calibri"/>
              </a:endParaRPr>
            </a:p>
          </p:txBody>
        </p:sp>
      </p:grpSp>
      <p:sp>
        <p:nvSpPr>
          <p:cNvPr id="56" name="object 56"/>
          <p:cNvSpPr txBox="1"/>
          <p:nvPr/>
        </p:nvSpPr>
        <p:spPr>
          <a:xfrm>
            <a:off x="2522663" y="4177284"/>
            <a:ext cx="1204595" cy="330200"/>
          </a:xfrm>
          <a:prstGeom prst="rect">
            <a:avLst/>
          </a:prstGeom>
        </p:spPr>
        <p:txBody>
          <a:bodyPr vert="horz" wrap="square" lIns="0" tIns="12700" rIns="0" bIns="0" rtlCol="0">
            <a:spAutoFit/>
          </a:bodyPr>
          <a:lstStyle/>
          <a:p>
            <a:pPr marL="38100">
              <a:spcBef>
                <a:spcPts val="100"/>
              </a:spcBef>
            </a:pPr>
            <a:r>
              <a:rPr sz="3000" spc="-7" baseline="-27777" dirty="0">
                <a:solidFill>
                  <a:srgbClr val="404040"/>
                </a:solidFill>
                <a:latin typeface="Calibri"/>
                <a:cs typeface="Calibri"/>
              </a:rPr>
              <a:t>2279</a:t>
            </a:r>
            <a:r>
              <a:rPr sz="3000" spc="382" baseline="-27777" dirty="0">
                <a:solidFill>
                  <a:srgbClr val="404040"/>
                </a:solidFill>
                <a:latin typeface="Calibri"/>
                <a:cs typeface="Calibri"/>
              </a:rPr>
              <a:t> </a:t>
            </a:r>
            <a:r>
              <a:rPr sz="2000" spc="-5" dirty="0">
                <a:solidFill>
                  <a:srgbClr val="404040"/>
                </a:solidFill>
                <a:latin typeface="Calibri"/>
                <a:cs typeface="Calibri"/>
              </a:rPr>
              <a:t>2532</a:t>
            </a:r>
            <a:endParaRPr sz="2000">
              <a:solidFill>
                <a:prstClr val="black"/>
              </a:solidFill>
              <a:latin typeface="Calibri"/>
              <a:cs typeface="Calibri"/>
            </a:endParaRPr>
          </a:p>
        </p:txBody>
      </p:sp>
      <p:sp>
        <p:nvSpPr>
          <p:cNvPr id="57" name="object 57"/>
          <p:cNvSpPr txBox="1"/>
          <p:nvPr/>
        </p:nvSpPr>
        <p:spPr>
          <a:xfrm>
            <a:off x="3774904" y="4625340"/>
            <a:ext cx="540385"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1642</a:t>
            </a:r>
            <a:endParaRPr sz="2000">
              <a:solidFill>
                <a:prstClr val="black"/>
              </a:solidFill>
              <a:latin typeface="Calibri"/>
              <a:cs typeface="Calibri"/>
            </a:endParaRPr>
          </a:p>
        </p:txBody>
      </p:sp>
      <p:sp>
        <p:nvSpPr>
          <p:cNvPr id="58" name="object 58"/>
          <p:cNvSpPr txBox="1"/>
          <p:nvPr/>
        </p:nvSpPr>
        <p:spPr>
          <a:xfrm>
            <a:off x="2498781" y="3122676"/>
            <a:ext cx="2689860" cy="330200"/>
          </a:xfrm>
          <a:prstGeom prst="rect">
            <a:avLst/>
          </a:prstGeom>
        </p:spPr>
        <p:txBody>
          <a:bodyPr vert="horz" wrap="square" lIns="0" tIns="12700" rIns="0" bIns="0" rtlCol="0">
            <a:spAutoFit/>
          </a:bodyPr>
          <a:lstStyle/>
          <a:p>
            <a:pPr marL="12700">
              <a:spcBef>
                <a:spcPts val="100"/>
              </a:spcBef>
              <a:tabLst>
                <a:tab pos="1901825" algn="l"/>
                <a:tab pos="2676525" algn="l"/>
              </a:tabLst>
            </a:pPr>
            <a:r>
              <a:rPr sz="2000" strike="sngStrike" dirty="0">
                <a:solidFill>
                  <a:srgbClr val="404040"/>
                </a:solidFill>
                <a:latin typeface="Times New Roman"/>
                <a:cs typeface="Times New Roman"/>
              </a:rPr>
              <a:t> 	</a:t>
            </a:r>
            <a:r>
              <a:rPr sz="2000" strike="sngStrike" spc="-5" dirty="0">
                <a:solidFill>
                  <a:srgbClr val="404040"/>
                </a:solidFill>
                <a:latin typeface="Calibri"/>
                <a:cs typeface="Calibri"/>
              </a:rPr>
              <a:t>4638	</a:t>
            </a:r>
            <a:endParaRPr sz="2000">
              <a:solidFill>
                <a:prstClr val="black"/>
              </a:solidFill>
              <a:latin typeface="Calibri"/>
              <a:cs typeface="Calibri"/>
            </a:endParaRPr>
          </a:p>
        </p:txBody>
      </p:sp>
      <p:sp>
        <p:nvSpPr>
          <p:cNvPr id="59" name="object 59"/>
          <p:cNvSpPr txBox="1"/>
          <p:nvPr/>
        </p:nvSpPr>
        <p:spPr>
          <a:xfrm>
            <a:off x="5001744" y="1315211"/>
            <a:ext cx="540385"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8252</a:t>
            </a:r>
            <a:endParaRPr sz="2000">
              <a:solidFill>
                <a:prstClr val="black"/>
              </a:solidFill>
              <a:latin typeface="Calibri"/>
              <a:cs typeface="Calibri"/>
            </a:endParaRPr>
          </a:p>
        </p:txBody>
      </p:sp>
      <p:sp>
        <p:nvSpPr>
          <p:cNvPr id="60" name="object 60"/>
          <p:cNvSpPr txBox="1"/>
          <p:nvPr/>
        </p:nvSpPr>
        <p:spPr>
          <a:xfrm>
            <a:off x="5615166" y="3735323"/>
            <a:ext cx="540385"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3415</a:t>
            </a:r>
            <a:endParaRPr sz="2000">
              <a:solidFill>
                <a:prstClr val="black"/>
              </a:solidFill>
              <a:latin typeface="Calibri"/>
              <a:cs typeface="Calibri"/>
            </a:endParaRPr>
          </a:p>
        </p:txBody>
      </p:sp>
      <p:sp>
        <p:nvSpPr>
          <p:cNvPr id="61" name="object 61"/>
          <p:cNvSpPr txBox="1"/>
          <p:nvPr/>
        </p:nvSpPr>
        <p:spPr>
          <a:xfrm>
            <a:off x="6203185" y="4558284"/>
            <a:ext cx="1204595" cy="330200"/>
          </a:xfrm>
          <a:prstGeom prst="rect">
            <a:avLst/>
          </a:prstGeom>
        </p:spPr>
        <p:txBody>
          <a:bodyPr vert="horz" wrap="square" lIns="0" tIns="12700" rIns="0" bIns="0" rtlCol="0">
            <a:spAutoFit/>
          </a:bodyPr>
          <a:lstStyle/>
          <a:p>
            <a:pPr marL="38100">
              <a:spcBef>
                <a:spcPts val="100"/>
              </a:spcBef>
            </a:pPr>
            <a:r>
              <a:rPr sz="3000" spc="-7" baseline="-9722" dirty="0">
                <a:solidFill>
                  <a:srgbClr val="404040"/>
                </a:solidFill>
                <a:latin typeface="Calibri"/>
                <a:cs typeface="Calibri"/>
              </a:rPr>
              <a:t>1686</a:t>
            </a:r>
            <a:r>
              <a:rPr sz="3000" spc="382" baseline="-9722" dirty="0">
                <a:solidFill>
                  <a:srgbClr val="404040"/>
                </a:solidFill>
                <a:latin typeface="Calibri"/>
                <a:cs typeface="Calibri"/>
              </a:rPr>
              <a:t> </a:t>
            </a:r>
            <a:r>
              <a:rPr sz="2000" spc="-5" dirty="0">
                <a:solidFill>
                  <a:srgbClr val="404040"/>
                </a:solidFill>
                <a:latin typeface="Calibri"/>
                <a:cs typeface="Calibri"/>
              </a:rPr>
              <a:t>1775</a:t>
            </a:r>
            <a:endParaRPr sz="2000">
              <a:solidFill>
                <a:prstClr val="black"/>
              </a:solidFill>
              <a:latin typeface="Calibri"/>
              <a:cs typeface="Calibri"/>
            </a:endParaRPr>
          </a:p>
        </p:txBody>
      </p:sp>
      <p:sp>
        <p:nvSpPr>
          <p:cNvPr id="62" name="object 62"/>
          <p:cNvSpPr txBox="1"/>
          <p:nvPr/>
        </p:nvSpPr>
        <p:spPr>
          <a:xfrm>
            <a:off x="7455426" y="3918204"/>
            <a:ext cx="540385"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3053</a:t>
            </a:r>
            <a:endParaRPr sz="2000">
              <a:solidFill>
                <a:prstClr val="black"/>
              </a:solidFill>
              <a:latin typeface="Calibri"/>
              <a:cs typeface="Calibri"/>
            </a:endParaRPr>
          </a:p>
        </p:txBody>
      </p:sp>
      <p:sp>
        <p:nvSpPr>
          <p:cNvPr id="63" name="object 63"/>
          <p:cNvSpPr txBox="1"/>
          <p:nvPr/>
        </p:nvSpPr>
        <p:spPr>
          <a:xfrm>
            <a:off x="5354829" y="3076955"/>
            <a:ext cx="5144135" cy="330200"/>
          </a:xfrm>
          <a:prstGeom prst="rect">
            <a:avLst/>
          </a:prstGeom>
        </p:spPr>
        <p:txBody>
          <a:bodyPr vert="horz" wrap="square" lIns="0" tIns="12700" rIns="0" bIns="0" rtlCol="0">
            <a:spAutoFit/>
          </a:bodyPr>
          <a:lstStyle/>
          <a:p>
            <a:pPr marL="12700">
              <a:spcBef>
                <a:spcPts val="100"/>
              </a:spcBef>
              <a:tabLst>
                <a:tab pos="2726055" algn="l"/>
                <a:tab pos="5130800" algn="l"/>
              </a:tabLst>
            </a:pPr>
            <a:r>
              <a:rPr sz="2000" u="sng" dirty="0">
                <a:solidFill>
                  <a:srgbClr val="404040"/>
                </a:solidFill>
                <a:uFill>
                  <a:solidFill>
                    <a:srgbClr val="D9D9D9"/>
                  </a:solidFill>
                </a:uFill>
                <a:latin typeface="Times New Roman"/>
                <a:cs typeface="Times New Roman"/>
              </a:rPr>
              <a:t> 	</a:t>
            </a:r>
            <a:r>
              <a:rPr sz="2000" u="sng" spc="-5" dirty="0">
                <a:solidFill>
                  <a:srgbClr val="404040"/>
                </a:solidFill>
                <a:uFill>
                  <a:solidFill>
                    <a:srgbClr val="D9D9D9"/>
                  </a:solidFill>
                </a:uFill>
                <a:latin typeface="Calibri"/>
                <a:cs typeface="Calibri"/>
              </a:rPr>
              <a:t>4734	</a:t>
            </a:r>
            <a:endParaRPr sz="2000">
              <a:solidFill>
                <a:prstClr val="black"/>
              </a:solidFill>
              <a:latin typeface="Calibri"/>
              <a:cs typeface="Calibri"/>
            </a:endParaRPr>
          </a:p>
        </p:txBody>
      </p:sp>
      <p:sp>
        <p:nvSpPr>
          <p:cNvPr id="64" name="object 64"/>
          <p:cNvSpPr txBox="1"/>
          <p:nvPr/>
        </p:nvSpPr>
        <p:spPr>
          <a:xfrm>
            <a:off x="8682268" y="3412235"/>
            <a:ext cx="540385" cy="330200"/>
          </a:xfrm>
          <a:prstGeom prst="rect">
            <a:avLst/>
          </a:prstGeom>
        </p:spPr>
        <p:txBody>
          <a:bodyPr vert="horz" wrap="square" lIns="0" tIns="12700" rIns="0" bIns="0" rtlCol="0">
            <a:spAutoFit/>
          </a:bodyPr>
          <a:lstStyle/>
          <a:p>
            <a:pPr marL="12700">
              <a:spcBef>
                <a:spcPts val="100"/>
              </a:spcBef>
            </a:pPr>
            <a:r>
              <a:rPr sz="2000" spc="-5" dirty="0">
                <a:solidFill>
                  <a:srgbClr val="404040"/>
                </a:solidFill>
                <a:latin typeface="Calibri"/>
                <a:cs typeface="Calibri"/>
              </a:rPr>
              <a:t>4063</a:t>
            </a:r>
            <a:endParaRPr sz="2000">
              <a:solidFill>
                <a:prstClr val="black"/>
              </a:solidFill>
              <a:latin typeface="Calibri"/>
              <a:cs typeface="Calibri"/>
            </a:endParaRPr>
          </a:p>
        </p:txBody>
      </p:sp>
      <p:sp>
        <p:nvSpPr>
          <p:cNvPr id="65" name="object 65"/>
          <p:cNvSpPr txBox="1"/>
          <p:nvPr/>
        </p:nvSpPr>
        <p:spPr>
          <a:xfrm>
            <a:off x="9036812" y="4555235"/>
            <a:ext cx="1462405" cy="330200"/>
          </a:xfrm>
          <a:prstGeom prst="rect">
            <a:avLst/>
          </a:prstGeom>
        </p:spPr>
        <p:txBody>
          <a:bodyPr vert="horz" wrap="square" lIns="0" tIns="12700" rIns="0" bIns="0" rtlCol="0">
            <a:spAutoFit/>
          </a:bodyPr>
          <a:lstStyle/>
          <a:p>
            <a:pPr marL="12700">
              <a:spcBef>
                <a:spcPts val="100"/>
              </a:spcBef>
              <a:tabLst>
                <a:tab pos="271145" algn="l"/>
                <a:tab pos="1449070" algn="l"/>
              </a:tabLst>
            </a:pPr>
            <a:r>
              <a:rPr sz="2000" u="sng" dirty="0">
                <a:solidFill>
                  <a:srgbClr val="404040"/>
                </a:solidFill>
                <a:uFill>
                  <a:solidFill>
                    <a:srgbClr val="D9D9D9"/>
                  </a:solidFill>
                </a:uFill>
                <a:latin typeface="Times New Roman"/>
                <a:cs typeface="Times New Roman"/>
              </a:rPr>
              <a:t> 	</a:t>
            </a:r>
            <a:r>
              <a:rPr sz="2000" u="sng" spc="-5" dirty="0">
                <a:solidFill>
                  <a:srgbClr val="404040"/>
                </a:solidFill>
                <a:uFill>
                  <a:solidFill>
                    <a:srgbClr val="D9D9D9"/>
                  </a:solidFill>
                </a:uFill>
                <a:latin typeface="Calibri"/>
                <a:cs typeface="Calibri"/>
              </a:rPr>
              <a:t>1782	</a:t>
            </a:r>
            <a:endParaRPr sz="2000">
              <a:solidFill>
                <a:prstClr val="black"/>
              </a:solidFill>
              <a:latin typeface="Calibri"/>
              <a:cs typeface="Calibri"/>
            </a:endParaRPr>
          </a:p>
        </p:txBody>
      </p:sp>
      <p:sp>
        <p:nvSpPr>
          <p:cNvPr id="66" name="object 66"/>
          <p:cNvSpPr txBox="1"/>
          <p:nvPr/>
        </p:nvSpPr>
        <p:spPr>
          <a:xfrm>
            <a:off x="9649459" y="5119116"/>
            <a:ext cx="849630" cy="330200"/>
          </a:xfrm>
          <a:prstGeom prst="rect">
            <a:avLst/>
          </a:prstGeom>
        </p:spPr>
        <p:txBody>
          <a:bodyPr vert="horz" wrap="square" lIns="0" tIns="12700" rIns="0" bIns="0" rtlCol="0">
            <a:spAutoFit/>
          </a:bodyPr>
          <a:lstStyle/>
          <a:p>
            <a:pPr marL="12700">
              <a:spcBef>
                <a:spcPts val="100"/>
              </a:spcBef>
              <a:tabLst>
                <a:tab pos="336550" algn="l"/>
              </a:tabLst>
            </a:pPr>
            <a:r>
              <a:rPr sz="2000" strike="sngStrike" dirty="0">
                <a:solidFill>
                  <a:srgbClr val="404040"/>
                </a:solidFill>
                <a:latin typeface="Times New Roman"/>
                <a:cs typeface="Times New Roman"/>
              </a:rPr>
              <a:t> 	</a:t>
            </a:r>
            <a:r>
              <a:rPr sz="2000" strike="sngStrike" spc="-5" dirty="0">
                <a:solidFill>
                  <a:srgbClr val="404040"/>
                </a:solidFill>
                <a:latin typeface="Calibri"/>
                <a:cs typeface="Calibri"/>
              </a:rPr>
              <a:t>654</a:t>
            </a:r>
            <a:r>
              <a:rPr sz="2000" strike="sngStrike" spc="-10" dirty="0">
                <a:solidFill>
                  <a:srgbClr val="404040"/>
                </a:solidFill>
                <a:latin typeface="Calibri"/>
                <a:cs typeface="Calibri"/>
              </a:rPr>
              <a:t> </a:t>
            </a:r>
            <a:endParaRPr sz="2000">
              <a:solidFill>
                <a:prstClr val="black"/>
              </a:solidFill>
              <a:latin typeface="Calibri"/>
              <a:cs typeface="Calibri"/>
            </a:endParaRPr>
          </a:p>
        </p:txBody>
      </p:sp>
      <p:sp>
        <p:nvSpPr>
          <p:cNvPr id="67" name="object 67"/>
          <p:cNvSpPr txBox="1"/>
          <p:nvPr/>
        </p:nvSpPr>
        <p:spPr>
          <a:xfrm>
            <a:off x="2243753" y="5689091"/>
            <a:ext cx="115570" cy="228268"/>
          </a:xfrm>
          <a:prstGeom prst="rect">
            <a:avLst/>
          </a:prstGeom>
        </p:spPr>
        <p:txBody>
          <a:bodyPr vert="horz" wrap="square" lIns="0" tIns="12700" rIns="0" bIns="0" rtlCol="0">
            <a:spAutoFit/>
          </a:bodyPr>
          <a:lstStyle/>
          <a:p>
            <a:pPr marL="12700">
              <a:spcBef>
                <a:spcPts val="100"/>
              </a:spcBef>
            </a:pPr>
            <a:r>
              <a:rPr sz="1400" dirty="0">
                <a:solidFill>
                  <a:srgbClr val="595959"/>
                </a:solidFill>
                <a:latin typeface="Calibri"/>
                <a:cs typeface="Calibri"/>
              </a:rPr>
              <a:t>0</a:t>
            </a:r>
            <a:endParaRPr sz="1400">
              <a:solidFill>
                <a:prstClr val="black"/>
              </a:solidFill>
              <a:latin typeface="Calibri"/>
              <a:cs typeface="Calibri"/>
            </a:endParaRPr>
          </a:p>
        </p:txBody>
      </p:sp>
      <p:sp>
        <p:nvSpPr>
          <p:cNvPr id="68" name="object 68"/>
          <p:cNvSpPr txBox="1"/>
          <p:nvPr/>
        </p:nvSpPr>
        <p:spPr>
          <a:xfrm>
            <a:off x="1973432" y="5189220"/>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1000</a:t>
            </a:r>
            <a:endParaRPr sz="1400">
              <a:solidFill>
                <a:prstClr val="black"/>
              </a:solidFill>
              <a:latin typeface="Calibri"/>
              <a:cs typeface="Calibri"/>
            </a:endParaRPr>
          </a:p>
        </p:txBody>
      </p:sp>
      <p:sp>
        <p:nvSpPr>
          <p:cNvPr id="69" name="object 69"/>
          <p:cNvSpPr txBox="1"/>
          <p:nvPr/>
        </p:nvSpPr>
        <p:spPr>
          <a:xfrm>
            <a:off x="1973432" y="4689348"/>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2000</a:t>
            </a:r>
            <a:endParaRPr sz="1400">
              <a:solidFill>
                <a:prstClr val="black"/>
              </a:solidFill>
              <a:latin typeface="Calibri"/>
              <a:cs typeface="Calibri"/>
            </a:endParaRPr>
          </a:p>
        </p:txBody>
      </p:sp>
      <p:sp>
        <p:nvSpPr>
          <p:cNvPr id="70" name="object 70"/>
          <p:cNvSpPr txBox="1"/>
          <p:nvPr/>
        </p:nvSpPr>
        <p:spPr>
          <a:xfrm>
            <a:off x="1973432" y="4189476"/>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3000</a:t>
            </a:r>
            <a:endParaRPr sz="1400">
              <a:solidFill>
                <a:prstClr val="black"/>
              </a:solidFill>
              <a:latin typeface="Calibri"/>
              <a:cs typeface="Calibri"/>
            </a:endParaRPr>
          </a:p>
        </p:txBody>
      </p:sp>
      <p:sp>
        <p:nvSpPr>
          <p:cNvPr id="71" name="object 71"/>
          <p:cNvSpPr txBox="1"/>
          <p:nvPr/>
        </p:nvSpPr>
        <p:spPr>
          <a:xfrm>
            <a:off x="1973432" y="3686555"/>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4000</a:t>
            </a:r>
            <a:endParaRPr sz="1400">
              <a:solidFill>
                <a:prstClr val="black"/>
              </a:solidFill>
              <a:latin typeface="Calibri"/>
              <a:cs typeface="Calibri"/>
            </a:endParaRPr>
          </a:p>
        </p:txBody>
      </p:sp>
      <p:sp>
        <p:nvSpPr>
          <p:cNvPr id="72" name="object 72"/>
          <p:cNvSpPr txBox="1"/>
          <p:nvPr/>
        </p:nvSpPr>
        <p:spPr>
          <a:xfrm>
            <a:off x="1973432" y="3186684"/>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5000</a:t>
            </a:r>
            <a:endParaRPr sz="1400">
              <a:solidFill>
                <a:prstClr val="black"/>
              </a:solidFill>
              <a:latin typeface="Calibri"/>
              <a:cs typeface="Calibri"/>
            </a:endParaRPr>
          </a:p>
        </p:txBody>
      </p:sp>
      <p:sp>
        <p:nvSpPr>
          <p:cNvPr id="73" name="object 73"/>
          <p:cNvSpPr txBox="1"/>
          <p:nvPr/>
        </p:nvSpPr>
        <p:spPr>
          <a:xfrm>
            <a:off x="1973432" y="1687068"/>
            <a:ext cx="381000" cy="1238885"/>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8000</a:t>
            </a:r>
            <a:endParaRPr sz="1400">
              <a:solidFill>
                <a:prstClr val="black"/>
              </a:solidFill>
              <a:latin typeface="Calibri"/>
              <a:cs typeface="Calibri"/>
            </a:endParaRPr>
          </a:p>
          <a:p>
            <a:pPr>
              <a:spcBef>
                <a:spcPts val="55"/>
              </a:spcBef>
            </a:pPr>
            <a:endParaRPr>
              <a:solidFill>
                <a:prstClr val="black"/>
              </a:solidFill>
              <a:latin typeface="Calibri"/>
              <a:cs typeface="Calibri"/>
            </a:endParaRPr>
          </a:p>
          <a:p>
            <a:pPr marL="12700"/>
            <a:r>
              <a:rPr sz="1400" spc="-10" dirty="0">
                <a:solidFill>
                  <a:srgbClr val="595959"/>
                </a:solidFill>
                <a:latin typeface="Calibri"/>
                <a:cs typeface="Calibri"/>
              </a:rPr>
              <a:t>7000</a:t>
            </a:r>
            <a:endParaRPr sz="1400">
              <a:solidFill>
                <a:prstClr val="black"/>
              </a:solidFill>
              <a:latin typeface="Calibri"/>
              <a:cs typeface="Calibri"/>
            </a:endParaRPr>
          </a:p>
          <a:p>
            <a:endParaRPr sz="1850">
              <a:solidFill>
                <a:prstClr val="black"/>
              </a:solidFill>
              <a:latin typeface="Calibri"/>
              <a:cs typeface="Calibri"/>
            </a:endParaRPr>
          </a:p>
          <a:p>
            <a:pPr marL="12700"/>
            <a:r>
              <a:rPr sz="1400" spc="-10" dirty="0">
                <a:solidFill>
                  <a:srgbClr val="595959"/>
                </a:solidFill>
                <a:latin typeface="Calibri"/>
                <a:cs typeface="Calibri"/>
              </a:rPr>
              <a:t>6000</a:t>
            </a:r>
            <a:endParaRPr sz="1400">
              <a:solidFill>
                <a:prstClr val="black"/>
              </a:solidFill>
              <a:latin typeface="Calibri"/>
              <a:cs typeface="Calibri"/>
            </a:endParaRPr>
          </a:p>
        </p:txBody>
      </p:sp>
      <p:sp>
        <p:nvSpPr>
          <p:cNvPr id="74" name="object 74"/>
          <p:cNvSpPr txBox="1"/>
          <p:nvPr/>
        </p:nvSpPr>
        <p:spPr>
          <a:xfrm>
            <a:off x="1973432" y="1184147"/>
            <a:ext cx="38100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9000</a:t>
            </a:r>
            <a:endParaRPr sz="1400">
              <a:solidFill>
                <a:prstClr val="black"/>
              </a:solidFill>
              <a:latin typeface="Calibri"/>
              <a:cs typeface="Calibri"/>
            </a:endParaRPr>
          </a:p>
        </p:txBody>
      </p:sp>
      <p:sp>
        <p:nvSpPr>
          <p:cNvPr id="75" name="object 75"/>
          <p:cNvSpPr txBox="1"/>
          <p:nvPr/>
        </p:nvSpPr>
        <p:spPr>
          <a:xfrm rot="18900000">
            <a:off x="2464472" y="6069026"/>
            <a:ext cx="426315" cy="156068"/>
          </a:xfrm>
          <a:prstGeom prst="rect">
            <a:avLst/>
          </a:prstGeom>
        </p:spPr>
        <p:txBody>
          <a:bodyPr vert="horz" wrap="square" lIns="0" tIns="0" rIns="0" bIns="0" rtlCol="0">
            <a:spAutoFit/>
          </a:bodyPr>
          <a:lstStyle/>
          <a:p>
            <a:pPr>
              <a:lnSpc>
                <a:spcPts val="1185"/>
              </a:lnSpc>
            </a:pPr>
            <a:r>
              <a:rPr sz="1200" spc="-30" dirty="0">
                <a:solidFill>
                  <a:srgbClr val="595959"/>
                </a:solidFill>
                <a:latin typeface="Calibri"/>
                <a:cs typeface="Calibri"/>
              </a:rPr>
              <a:t>M</a:t>
            </a:r>
            <a:r>
              <a:rPr sz="1200" spc="25" dirty="0">
                <a:solidFill>
                  <a:srgbClr val="595959"/>
                </a:solidFill>
                <a:latin typeface="Calibri"/>
                <a:cs typeface="Calibri"/>
              </a:rPr>
              <a:t>a</a:t>
            </a:r>
            <a:r>
              <a:rPr sz="1200" spc="-20" dirty="0">
                <a:solidFill>
                  <a:srgbClr val="595959"/>
                </a:solidFill>
                <a:latin typeface="Calibri"/>
                <a:cs typeface="Calibri"/>
              </a:rPr>
              <a:t>r</a:t>
            </a:r>
            <a:r>
              <a:rPr sz="1200" spc="-10" dirty="0">
                <a:solidFill>
                  <a:srgbClr val="595959"/>
                </a:solidFill>
                <a:latin typeface="Calibri"/>
                <a:cs typeface="Calibri"/>
              </a:rPr>
              <a:t>c</a:t>
            </a:r>
            <a:r>
              <a:rPr sz="1200" dirty="0">
                <a:solidFill>
                  <a:srgbClr val="595959"/>
                </a:solidFill>
                <a:latin typeface="Calibri"/>
                <a:cs typeface="Calibri"/>
              </a:rPr>
              <a:t>h</a:t>
            </a:r>
            <a:endParaRPr sz="1200">
              <a:solidFill>
                <a:prstClr val="black"/>
              </a:solidFill>
              <a:latin typeface="Calibri"/>
              <a:cs typeface="Calibri"/>
            </a:endParaRPr>
          </a:p>
        </p:txBody>
      </p:sp>
      <p:sp>
        <p:nvSpPr>
          <p:cNvPr id="76" name="object 76"/>
          <p:cNvSpPr txBox="1"/>
          <p:nvPr/>
        </p:nvSpPr>
        <p:spPr>
          <a:xfrm rot="18900000">
            <a:off x="3166521" y="6028096"/>
            <a:ext cx="327216" cy="156068"/>
          </a:xfrm>
          <a:prstGeom prst="rect">
            <a:avLst/>
          </a:prstGeom>
        </p:spPr>
        <p:txBody>
          <a:bodyPr vert="horz" wrap="square" lIns="0" tIns="0" rIns="0" bIns="0" rtlCol="0">
            <a:spAutoFit/>
          </a:bodyPr>
          <a:lstStyle/>
          <a:p>
            <a:pPr>
              <a:lnSpc>
                <a:spcPts val="1185"/>
              </a:lnSpc>
            </a:pPr>
            <a:r>
              <a:rPr sz="1200" spc="5" dirty="0">
                <a:solidFill>
                  <a:srgbClr val="595959"/>
                </a:solidFill>
                <a:latin typeface="Calibri"/>
                <a:cs typeface="Calibri"/>
              </a:rPr>
              <a:t>A</a:t>
            </a:r>
            <a:r>
              <a:rPr sz="1200" spc="-30" dirty="0">
                <a:solidFill>
                  <a:srgbClr val="595959"/>
                </a:solidFill>
                <a:latin typeface="Calibri"/>
                <a:cs typeface="Calibri"/>
              </a:rPr>
              <a:t>p</a:t>
            </a:r>
            <a:r>
              <a:rPr sz="1200" spc="-20" dirty="0">
                <a:solidFill>
                  <a:srgbClr val="595959"/>
                </a:solidFill>
                <a:latin typeface="Calibri"/>
                <a:cs typeface="Calibri"/>
              </a:rPr>
              <a:t>r</a:t>
            </a:r>
            <a:r>
              <a:rPr sz="1200" spc="25" dirty="0">
                <a:solidFill>
                  <a:srgbClr val="595959"/>
                </a:solidFill>
                <a:latin typeface="Calibri"/>
                <a:cs typeface="Calibri"/>
              </a:rPr>
              <a:t>i</a:t>
            </a:r>
            <a:r>
              <a:rPr sz="1200" dirty="0">
                <a:solidFill>
                  <a:srgbClr val="595959"/>
                </a:solidFill>
                <a:latin typeface="Calibri"/>
                <a:cs typeface="Calibri"/>
              </a:rPr>
              <a:t>l</a:t>
            </a:r>
            <a:endParaRPr sz="1200">
              <a:solidFill>
                <a:prstClr val="black"/>
              </a:solidFill>
              <a:latin typeface="Calibri"/>
              <a:cs typeface="Calibri"/>
            </a:endParaRPr>
          </a:p>
        </p:txBody>
      </p:sp>
      <p:sp>
        <p:nvSpPr>
          <p:cNvPr id="77" name="object 77"/>
          <p:cNvSpPr txBox="1"/>
          <p:nvPr/>
        </p:nvSpPr>
        <p:spPr>
          <a:xfrm rot="18900000">
            <a:off x="3794902" y="6021896"/>
            <a:ext cx="312146" cy="156068"/>
          </a:xfrm>
          <a:prstGeom prst="rect">
            <a:avLst/>
          </a:prstGeom>
        </p:spPr>
        <p:txBody>
          <a:bodyPr vert="horz" wrap="square" lIns="0" tIns="0" rIns="0" bIns="0" rtlCol="0">
            <a:spAutoFit/>
          </a:bodyPr>
          <a:lstStyle/>
          <a:p>
            <a:pPr>
              <a:lnSpc>
                <a:spcPts val="1185"/>
              </a:lnSpc>
            </a:pPr>
            <a:r>
              <a:rPr sz="1200" spc="-30" dirty="0">
                <a:solidFill>
                  <a:srgbClr val="595959"/>
                </a:solidFill>
                <a:latin typeface="Calibri"/>
                <a:cs typeface="Calibri"/>
              </a:rPr>
              <a:t>M</a:t>
            </a:r>
            <a:r>
              <a:rPr sz="1200" spc="25" dirty="0">
                <a:solidFill>
                  <a:srgbClr val="595959"/>
                </a:solidFill>
                <a:latin typeface="Calibri"/>
                <a:cs typeface="Calibri"/>
              </a:rPr>
              <a:t>a</a:t>
            </a:r>
            <a:r>
              <a:rPr sz="1200" dirty="0">
                <a:solidFill>
                  <a:srgbClr val="595959"/>
                </a:solidFill>
                <a:latin typeface="Calibri"/>
                <a:cs typeface="Calibri"/>
              </a:rPr>
              <a:t>y</a:t>
            </a:r>
            <a:endParaRPr sz="1200">
              <a:solidFill>
                <a:prstClr val="black"/>
              </a:solidFill>
              <a:latin typeface="Calibri"/>
              <a:cs typeface="Calibri"/>
            </a:endParaRPr>
          </a:p>
        </p:txBody>
      </p:sp>
      <p:sp>
        <p:nvSpPr>
          <p:cNvPr id="78" name="object 78"/>
          <p:cNvSpPr txBox="1"/>
          <p:nvPr/>
        </p:nvSpPr>
        <p:spPr>
          <a:xfrm rot="18900000">
            <a:off x="4399072" y="6028575"/>
            <a:ext cx="318261" cy="156068"/>
          </a:xfrm>
          <a:prstGeom prst="rect">
            <a:avLst/>
          </a:prstGeom>
        </p:spPr>
        <p:txBody>
          <a:bodyPr vert="horz" wrap="square" lIns="0" tIns="0" rIns="0" bIns="0" rtlCol="0">
            <a:spAutoFit/>
          </a:bodyPr>
          <a:lstStyle/>
          <a:p>
            <a:pPr>
              <a:lnSpc>
                <a:spcPts val="1185"/>
              </a:lnSpc>
            </a:pPr>
            <a:r>
              <a:rPr sz="1200" spc="15" dirty="0">
                <a:solidFill>
                  <a:srgbClr val="595959"/>
                </a:solidFill>
                <a:latin typeface="Calibri"/>
                <a:cs typeface="Calibri"/>
              </a:rPr>
              <a:t>J</a:t>
            </a:r>
            <a:r>
              <a:rPr sz="1200" spc="-30" dirty="0">
                <a:solidFill>
                  <a:srgbClr val="595959"/>
                </a:solidFill>
                <a:latin typeface="Calibri"/>
                <a:cs typeface="Calibri"/>
              </a:rPr>
              <a:t>u</a:t>
            </a:r>
            <a:r>
              <a:rPr sz="1200" spc="-35" dirty="0">
                <a:solidFill>
                  <a:srgbClr val="595959"/>
                </a:solidFill>
                <a:latin typeface="Calibri"/>
                <a:cs typeface="Calibri"/>
              </a:rPr>
              <a:t>n</a:t>
            </a:r>
            <a:r>
              <a:rPr sz="1200" dirty="0">
                <a:solidFill>
                  <a:srgbClr val="595959"/>
                </a:solidFill>
                <a:latin typeface="Calibri"/>
                <a:cs typeface="Calibri"/>
              </a:rPr>
              <a:t>e</a:t>
            </a:r>
            <a:endParaRPr sz="1200">
              <a:solidFill>
                <a:prstClr val="black"/>
              </a:solidFill>
              <a:latin typeface="Calibri"/>
              <a:cs typeface="Calibri"/>
            </a:endParaRPr>
          </a:p>
        </p:txBody>
      </p:sp>
      <p:sp>
        <p:nvSpPr>
          <p:cNvPr id="79" name="object 79"/>
          <p:cNvSpPr txBox="1"/>
          <p:nvPr/>
        </p:nvSpPr>
        <p:spPr>
          <a:xfrm rot="18900000">
            <a:off x="5052631" y="6007890"/>
            <a:ext cx="279516" cy="156068"/>
          </a:xfrm>
          <a:prstGeom prst="rect">
            <a:avLst/>
          </a:prstGeom>
        </p:spPr>
        <p:txBody>
          <a:bodyPr vert="horz" wrap="square" lIns="0" tIns="0" rIns="0" bIns="0" rtlCol="0">
            <a:spAutoFit/>
          </a:bodyPr>
          <a:lstStyle/>
          <a:p>
            <a:pPr>
              <a:lnSpc>
                <a:spcPts val="1185"/>
              </a:lnSpc>
            </a:pPr>
            <a:r>
              <a:rPr sz="1200" spc="15" dirty="0">
                <a:solidFill>
                  <a:srgbClr val="595959"/>
                </a:solidFill>
                <a:latin typeface="Calibri"/>
                <a:cs typeface="Calibri"/>
              </a:rPr>
              <a:t>J</a:t>
            </a:r>
            <a:r>
              <a:rPr sz="1200" spc="-30" dirty="0">
                <a:solidFill>
                  <a:srgbClr val="595959"/>
                </a:solidFill>
                <a:latin typeface="Calibri"/>
                <a:cs typeface="Calibri"/>
              </a:rPr>
              <a:t>u</a:t>
            </a:r>
            <a:r>
              <a:rPr sz="1200" spc="25" dirty="0">
                <a:solidFill>
                  <a:srgbClr val="595959"/>
                </a:solidFill>
                <a:latin typeface="Calibri"/>
                <a:cs typeface="Calibri"/>
              </a:rPr>
              <a:t>l</a:t>
            </a:r>
            <a:r>
              <a:rPr sz="1200" dirty="0">
                <a:solidFill>
                  <a:srgbClr val="595959"/>
                </a:solidFill>
                <a:latin typeface="Calibri"/>
                <a:cs typeface="Calibri"/>
              </a:rPr>
              <a:t>y</a:t>
            </a:r>
            <a:endParaRPr sz="1200">
              <a:solidFill>
                <a:prstClr val="black"/>
              </a:solidFill>
              <a:latin typeface="Calibri"/>
              <a:cs typeface="Calibri"/>
            </a:endParaRPr>
          </a:p>
        </p:txBody>
      </p:sp>
      <p:sp>
        <p:nvSpPr>
          <p:cNvPr id="80" name="object 80"/>
          <p:cNvSpPr txBox="1"/>
          <p:nvPr/>
        </p:nvSpPr>
        <p:spPr>
          <a:xfrm rot="18900000">
            <a:off x="5482107" y="6102481"/>
            <a:ext cx="458503" cy="156068"/>
          </a:xfrm>
          <a:prstGeom prst="rect">
            <a:avLst/>
          </a:prstGeom>
        </p:spPr>
        <p:txBody>
          <a:bodyPr vert="horz" wrap="square" lIns="0" tIns="0" rIns="0" bIns="0" rtlCol="0">
            <a:spAutoFit/>
          </a:bodyPr>
          <a:lstStyle/>
          <a:p>
            <a:pPr>
              <a:lnSpc>
                <a:spcPts val="1185"/>
              </a:lnSpc>
            </a:pPr>
            <a:r>
              <a:rPr sz="1200" spc="5" dirty="0">
                <a:solidFill>
                  <a:srgbClr val="595959"/>
                </a:solidFill>
                <a:latin typeface="Calibri"/>
                <a:cs typeface="Calibri"/>
              </a:rPr>
              <a:t>A</a:t>
            </a:r>
            <a:r>
              <a:rPr sz="1200" spc="-30" dirty="0">
                <a:solidFill>
                  <a:srgbClr val="595959"/>
                </a:solidFill>
                <a:latin typeface="Calibri"/>
                <a:cs typeface="Calibri"/>
              </a:rPr>
              <a:t>u</a:t>
            </a:r>
            <a:r>
              <a:rPr sz="1200" spc="35" dirty="0">
                <a:solidFill>
                  <a:srgbClr val="595959"/>
                </a:solidFill>
                <a:latin typeface="Calibri"/>
                <a:cs typeface="Calibri"/>
              </a:rPr>
              <a:t>g</a:t>
            </a:r>
            <a:r>
              <a:rPr sz="1200" spc="-35" dirty="0">
                <a:solidFill>
                  <a:srgbClr val="595959"/>
                </a:solidFill>
                <a:latin typeface="Calibri"/>
                <a:cs typeface="Calibri"/>
              </a:rPr>
              <a:t>u</a:t>
            </a:r>
            <a:r>
              <a:rPr sz="1200" spc="30" dirty="0">
                <a:solidFill>
                  <a:srgbClr val="595959"/>
                </a:solidFill>
                <a:latin typeface="Calibri"/>
                <a:cs typeface="Calibri"/>
              </a:rPr>
              <a:t>s</a:t>
            </a:r>
            <a:r>
              <a:rPr sz="1200" dirty="0">
                <a:solidFill>
                  <a:srgbClr val="595959"/>
                </a:solidFill>
                <a:latin typeface="Calibri"/>
                <a:cs typeface="Calibri"/>
              </a:rPr>
              <a:t>t</a:t>
            </a:r>
            <a:endParaRPr sz="1200">
              <a:solidFill>
                <a:prstClr val="black"/>
              </a:solidFill>
              <a:latin typeface="Calibri"/>
              <a:cs typeface="Calibri"/>
            </a:endParaRPr>
          </a:p>
        </p:txBody>
      </p:sp>
      <p:sp>
        <p:nvSpPr>
          <p:cNvPr id="81" name="object 81"/>
          <p:cNvSpPr txBox="1"/>
          <p:nvPr/>
        </p:nvSpPr>
        <p:spPr>
          <a:xfrm rot="18900000">
            <a:off x="5908416" y="6164496"/>
            <a:ext cx="705009" cy="156068"/>
          </a:xfrm>
          <a:prstGeom prst="rect">
            <a:avLst/>
          </a:prstGeom>
        </p:spPr>
        <p:txBody>
          <a:bodyPr vert="horz" wrap="square" lIns="0" tIns="0" rIns="0" bIns="0" rtlCol="0">
            <a:spAutoFit/>
          </a:bodyPr>
          <a:lstStyle/>
          <a:p>
            <a:pPr>
              <a:lnSpc>
                <a:spcPts val="1185"/>
              </a:lnSpc>
            </a:pPr>
            <a:r>
              <a:rPr sz="1200" spc="45" dirty="0">
                <a:solidFill>
                  <a:srgbClr val="595959"/>
                </a:solidFill>
                <a:latin typeface="Calibri"/>
                <a:cs typeface="Calibri"/>
              </a:rPr>
              <a:t>S</a:t>
            </a:r>
            <a:r>
              <a:rPr sz="1200" spc="-100" dirty="0">
                <a:solidFill>
                  <a:srgbClr val="595959"/>
                </a:solidFill>
                <a:latin typeface="Calibri"/>
                <a:cs typeface="Calibri"/>
              </a:rPr>
              <a:t>e</a:t>
            </a:r>
            <a:r>
              <a:rPr sz="1200" spc="65" dirty="0">
                <a:solidFill>
                  <a:srgbClr val="595959"/>
                </a:solidFill>
                <a:latin typeface="Calibri"/>
                <a:cs typeface="Calibri"/>
              </a:rPr>
              <a:t>p</a:t>
            </a:r>
            <a:r>
              <a:rPr sz="1200" spc="-5" dirty="0">
                <a:solidFill>
                  <a:srgbClr val="595959"/>
                </a:solidFill>
                <a:latin typeface="Calibri"/>
                <a:cs typeface="Calibri"/>
              </a:rPr>
              <a:t>t</a:t>
            </a:r>
            <a:r>
              <a:rPr sz="1200" dirty="0">
                <a:solidFill>
                  <a:srgbClr val="595959"/>
                </a:solidFill>
                <a:latin typeface="Calibri"/>
                <a:cs typeface="Calibri"/>
              </a:rPr>
              <a:t>e</a:t>
            </a:r>
            <a:r>
              <a:rPr sz="1200" spc="-60" dirty="0">
                <a:solidFill>
                  <a:srgbClr val="595959"/>
                </a:solidFill>
                <a:latin typeface="Calibri"/>
                <a:cs typeface="Calibri"/>
              </a:rPr>
              <a:t>m</a:t>
            </a:r>
            <a:r>
              <a:rPr sz="1200" spc="6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82" name="object 82"/>
          <p:cNvSpPr txBox="1"/>
          <p:nvPr/>
        </p:nvSpPr>
        <p:spPr>
          <a:xfrm rot="18900000">
            <a:off x="6670724" y="6102308"/>
            <a:ext cx="532800" cy="156068"/>
          </a:xfrm>
          <a:prstGeom prst="rect">
            <a:avLst/>
          </a:prstGeom>
        </p:spPr>
        <p:txBody>
          <a:bodyPr vert="horz" wrap="square" lIns="0" tIns="0" rIns="0" bIns="0" rtlCol="0">
            <a:spAutoFit/>
          </a:bodyPr>
          <a:lstStyle/>
          <a:p>
            <a:pPr>
              <a:lnSpc>
                <a:spcPts val="1185"/>
              </a:lnSpc>
            </a:pPr>
            <a:r>
              <a:rPr sz="1200" spc="5" dirty="0">
                <a:solidFill>
                  <a:srgbClr val="595959"/>
                </a:solidFill>
                <a:latin typeface="Calibri"/>
                <a:cs typeface="Calibri"/>
              </a:rPr>
              <a:t>O</a:t>
            </a:r>
            <a:r>
              <a:rPr sz="1200" spc="-10" dirty="0">
                <a:solidFill>
                  <a:srgbClr val="595959"/>
                </a:solidFill>
                <a:latin typeface="Calibri"/>
                <a:cs typeface="Calibri"/>
              </a:rPr>
              <a:t>c</a:t>
            </a:r>
            <a:r>
              <a:rPr sz="1200" spc="-5" dirty="0">
                <a:solidFill>
                  <a:srgbClr val="595959"/>
                </a:solidFill>
                <a:latin typeface="Calibri"/>
                <a:cs typeface="Calibri"/>
              </a:rPr>
              <a:t>t</a:t>
            </a:r>
            <a:r>
              <a:rPr sz="1200" spc="-35" dirty="0">
                <a:solidFill>
                  <a:srgbClr val="595959"/>
                </a:solidFill>
                <a:latin typeface="Calibri"/>
                <a:cs typeface="Calibri"/>
              </a:rPr>
              <a:t>o</a:t>
            </a:r>
            <a:r>
              <a:rPr sz="1200" spc="70"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83" name="object 83"/>
          <p:cNvSpPr txBox="1"/>
          <p:nvPr/>
        </p:nvSpPr>
        <p:spPr>
          <a:xfrm rot="18900000">
            <a:off x="7161114" y="6156542"/>
            <a:ext cx="667860" cy="156068"/>
          </a:xfrm>
          <a:prstGeom prst="rect">
            <a:avLst/>
          </a:prstGeom>
        </p:spPr>
        <p:txBody>
          <a:bodyPr vert="horz" wrap="square" lIns="0" tIns="0" rIns="0" bIns="0" rtlCol="0">
            <a:spAutoFit/>
          </a:bodyPr>
          <a:lstStyle/>
          <a:p>
            <a:pPr>
              <a:lnSpc>
                <a:spcPts val="1185"/>
              </a:lnSpc>
            </a:pPr>
            <a:r>
              <a:rPr sz="1200" spc="25" dirty="0">
                <a:solidFill>
                  <a:srgbClr val="595959"/>
                </a:solidFill>
                <a:latin typeface="Calibri"/>
                <a:cs typeface="Calibri"/>
              </a:rPr>
              <a:t>N</a:t>
            </a:r>
            <a:r>
              <a:rPr sz="1200" spc="-35" dirty="0">
                <a:solidFill>
                  <a:srgbClr val="595959"/>
                </a:solidFill>
                <a:latin typeface="Calibri"/>
                <a:cs typeface="Calibri"/>
              </a:rPr>
              <a:t>o</a:t>
            </a:r>
            <a:r>
              <a:rPr sz="1200" spc="-45" dirty="0">
                <a:solidFill>
                  <a:srgbClr val="595959"/>
                </a:solidFill>
                <a:latin typeface="Calibri"/>
                <a:cs typeface="Calibri"/>
              </a:rPr>
              <a:t>v</a:t>
            </a:r>
            <a:r>
              <a:rPr sz="1200" dirty="0">
                <a:solidFill>
                  <a:srgbClr val="595959"/>
                </a:solidFill>
                <a:latin typeface="Calibri"/>
                <a:cs typeface="Calibri"/>
              </a:rPr>
              <a:t>e</a:t>
            </a:r>
            <a:r>
              <a:rPr sz="1200" spc="40" dirty="0">
                <a:solidFill>
                  <a:srgbClr val="595959"/>
                </a:solidFill>
                <a:latin typeface="Calibri"/>
                <a:cs typeface="Calibri"/>
              </a:rPr>
              <a:t>m</a:t>
            </a:r>
            <a:r>
              <a:rPr sz="1200" spc="-3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84" name="object 84"/>
          <p:cNvSpPr txBox="1"/>
          <p:nvPr/>
        </p:nvSpPr>
        <p:spPr>
          <a:xfrm rot="18900000">
            <a:off x="7785787" y="6151887"/>
            <a:ext cx="655502" cy="156068"/>
          </a:xfrm>
          <a:prstGeom prst="rect">
            <a:avLst/>
          </a:prstGeom>
        </p:spPr>
        <p:txBody>
          <a:bodyPr vert="horz" wrap="square" lIns="0" tIns="0" rIns="0" bIns="0" rtlCol="0">
            <a:spAutoFit/>
          </a:bodyPr>
          <a:lstStyle/>
          <a:p>
            <a:pPr>
              <a:lnSpc>
                <a:spcPts val="1185"/>
              </a:lnSpc>
            </a:pPr>
            <a:r>
              <a:rPr sz="1200" spc="-40" dirty="0">
                <a:solidFill>
                  <a:srgbClr val="595959"/>
                </a:solidFill>
                <a:latin typeface="Calibri"/>
                <a:cs typeface="Calibri"/>
              </a:rPr>
              <a:t>D</a:t>
            </a:r>
            <a:r>
              <a:rPr sz="1200" dirty="0">
                <a:solidFill>
                  <a:srgbClr val="595959"/>
                </a:solidFill>
                <a:latin typeface="Calibri"/>
                <a:cs typeface="Calibri"/>
              </a:rPr>
              <a:t>e</a:t>
            </a:r>
            <a:r>
              <a:rPr sz="1200" spc="-10" dirty="0">
                <a:solidFill>
                  <a:srgbClr val="595959"/>
                </a:solidFill>
                <a:latin typeface="Calibri"/>
                <a:cs typeface="Calibri"/>
              </a:rPr>
              <a:t>c</a:t>
            </a:r>
            <a:r>
              <a:rPr sz="1200" dirty="0">
                <a:solidFill>
                  <a:srgbClr val="595959"/>
                </a:solidFill>
                <a:latin typeface="Calibri"/>
                <a:cs typeface="Calibri"/>
              </a:rPr>
              <a:t>e</a:t>
            </a:r>
            <a:r>
              <a:rPr sz="1200" spc="40" dirty="0">
                <a:solidFill>
                  <a:srgbClr val="595959"/>
                </a:solidFill>
                <a:latin typeface="Calibri"/>
                <a:cs typeface="Calibri"/>
              </a:rPr>
              <a:t>m</a:t>
            </a:r>
            <a:r>
              <a:rPr sz="1200" spc="-35" dirty="0">
                <a:solidFill>
                  <a:srgbClr val="595959"/>
                </a:solidFill>
                <a:latin typeface="Calibri"/>
                <a:cs typeface="Calibri"/>
              </a:rPr>
              <a:t>b</a:t>
            </a:r>
            <a:r>
              <a:rPr sz="1200" dirty="0">
                <a:solidFill>
                  <a:srgbClr val="595959"/>
                </a:solidFill>
                <a:latin typeface="Calibri"/>
                <a:cs typeface="Calibri"/>
              </a:rPr>
              <a:t>er</a:t>
            </a:r>
            <a:endParaRPr sz="1200">
              <a:solidFill>
                <a:prstClr val="black"/>
              </a:solidFill>
              <a:latin typeface="Calibri"/>
              <a:cs typeface="Calibri"/>
            </a:endParaRPr>
          </a:p>
        </p:txBody>
      </p:sp>
      <p:sp>
        <p:nvSpPr>
          <p:cNvPr id="85" name="object 85"/>
          <p:cNvSpPr txBox="1"/>
          <p:nvPr/>
        </p:nvSpPr>
        <p:spPr>
          <a:xfrm rot="18900000">
            <a:off x="8535769" y="6093256"/>
            <a:ext cx="499435" cy="156068"/>
          </a:xfrm>
          <a:prstGeom prst="rect">
            <a:avLst/>
          </a:prstGeom>
        </p:spPr>
        <p:txBody>
          <a:bodyPr vert="horz" wrap="square" lIns="0" tIns="0" rIns="0" bIns="0" rtlCol="0">
            <a:spAutoFit/>
          </a:bodyPr>
          <a:lstStyle/>
          <a:p>
            <a:pPr>
              <a:lnSpc>
                <a:spcPts val="1185"/>
              </a:lnSpc>
            </a:pPr>
            <a:r>
              <a:rPr sz="1200" spc="15" dirty="0">
                <a:solidFill>
                  <a:srgbClr val="595959"/>
                </a:solidFill>
                <a:latin typeface="Calibri"/>
                <a:cs typeface="Calibri"/>
              </a:rPr>
              <a:t>J</a:t>
            </a:r>
            <a:r>
              <a:rPr sz="1200" spc="25" dirty="0">
                <a:solidFill>
                  <a:srgbClr val="595959"/>
                </a:solidFill>
                <a:latin typeface="Calibri"/>
                <a:cs typeface="Calibri"/>
              </a:rPr>
              <a:t>a</a:t>
            </a:r>
            <a:r>
              <a:rPr sz="1200" spc="-35" dirty="0">
                <a:solidFill>
                  <a:srgbClr val="595959"/>
                </a:solidFill>
                <a:latin typeface="Calibri"/>
                <a:cs typeface="Calibri"/>
              </a:rPr>
              <a:t>nu</a:t>
            </a:r>
            <a:r>
              <a:rPr sz="1200" spc="25" dirty="0">
                <a:solidFill>
                  <a:srgbClr val="595959"/>
                </a:solidFill>
                <a:latin typeface="Calibri"/>
                <a:cs typeface="Calibri"/>
              </a:rPr>
              <a:t>a</a:t>
            </a:r>
            <a:r>
              <a:rPr sz="1200" spc="-20" dirty="0">
                <a:solidFill>
                  <a:srgbClr val="595959"/>
                </a:solidFill>
                <a:latin typeface="Calibri"/>
                <a:cs typeface="Calibri"/>
              </a:rPr>
              <a:t>r</a:t>
            </a:r>
            <a:r>
              <a:rPr sz="1200" dirty="0">
                <a:solidFill>
                  <a:srgbClr val="595959"/>
                </a:solidFill>
                <a:latin typeface="Calibri"/>
                <a:cs typeface="Calibri"/>
              </a:rPr>
              <a:t>y</a:t>
            </a:r>
            <a:endParaRPr sz="1200">
              <a:solidFill>
                <a:prstClr val="black"/>
              </a:solidFill>
              <a:latin typeface="Calibri"/>
              <a:cs typeface="Calibri"/>
            </a:endParaRPr>
          </a:p>
        </p:txBody>
      </p:sp>
      <p:sp>
        <p:nvSpPr>
          <p:cNvPr id="86" name="object 86"/>
          <p:cNvSpPr txBox="1"/>
          <p:nvPr/>
        </p:nvSpPr>
        <p:spPr>
          <a:xfrm rot="18900000">
            <a:off x="9084942" y="6121334"/>
            <a:ext cx="572473" cy="156068"/>
          </a:xfrm>
          <a:prstGeom prst="rect">
            <a:avLst/>
          </a:prstGeom>
        </p:spPr>
        <p:txBody>
          <a:bodyPr vert="horz" wrap="square" lIns="0" tIns="0" rIns="0" bIns="0" rtlCol="0">
            <a:spAutoFit/>
          </a:bodyPr>
          <a:lstStyle/>
          <a:p>
            <a:pPr>
              <a:lnSpc>
                <a:spcPts val="1185"/>
              </a:lnSpc>
            </a:pPr>
            <a:r>
              <a:rPr sz="1200" spc="45" dirty="0">
                <a:solidFill>
                  <a:srgbClr val="595959"/>
                </a:solidFill>
                <a:latin typeface="Calibri"/>
                <a:cs typeface="Calibri"/>
              </a:rPr>
              <a:t>F</a:t>
            </a:r>
            <a:r>
              <a:rPr sz="1200" spc="-100" dirty="0">
                <a:solidFill>
                  <a:srgbClr val="595959"/>
                </a:solidFill>
                <a:latin typeface="Calibri"/>
                <a:cs typeface="Calibri"/>
              </a:rPr>
              <a:t>e</a:t>
            </a:r>
            <a:r>
              <a:rPr sz="1200" spc="65" dirty="0">
                <a:solidFill>
                  <a:srgbClr val="595959"/>
                </a:solidFill>
                <a:latin typeface="Calibri"/>
                <a:cs typeface="Calibri"/>
              </a:rPr>
              <a:t>b</a:t>
            </a:r>
            <a:r>
              <a:rPr sz="1200" spc="-20" dirty="0">
                <a:solidFill>
                  <a:srgbClr val="595959"/>
                </a:solidFill>
                <a:latin typeface="Calibri"/>
                <a:cs typeface="Calibri"/>
              </a:rPr>
              <a:t>r</a:t>
            </a:r>
            <a:r>
              <a:rPr sz="1200" spc="-35" dirty="0">
                <a:solidFill>
                  <a:srgbClr val="595959"/>
                </a:solidFill>
                <a:latin typeface="Calibri"/>
                <a:cs typeface="Calibri"/>
              </a:rPr>
              <a:t>u</a:t>
            </a:r>
            <a:r>
              <a:rPr sz="1200" spc="25" dirty="0">
                <a:solidFill>
                  <a:srgbClr val="595959"/>
                </a:solidFill>
                <a:latin typeface="Calibri"/>
                <a:cs typeface="Calibri"/>
              </a:rPr>
              <a:t>a</a:t>
            </a:r>
            <a:r>
              <a:rPr sz="1200" spc="-20" dirty="0">
                <a:solidFill>
                  <a:srgbClr val="595959"/>
                </a:solidFill>
                <a:latin typeface="Calibri"/>
                <a:cs typeface="Calibri"/>
              </a:rPr>
              <a:t>r</a:t>
            </a:r>
            <a:r>
              <a:rPr sz="1200" dirty="0">
                <a:solidFill>
                  <a:srgbClr val="595959"/>
                </a:solidFill>
                <a:latin typeface="Calibri"/>
                <a:cs typeface="Calibri"/>
              </a:rPr>
              <a:t>y</a:t>
            </a:r>
            <a:endParaRPr sz="1200">
              <a:solidFill>
                <a:prstClr val="black"/>
              </a:solidFill>
              <a:latin typeface="Calibri"/>
              <a:cs typeface="Calibri"/>
            </a:endParaRPr>
          </a:p>
        </p:txBody>
      </p:sp>
      <p:sp>
        <p:nvSpPr>
          <p:cNvPr id="87" name="object 87"/>
          <p:cNvSpPr txBox="1"/>
          <p:nvPr/>
        </p:nvSpPr>
        <p:spPr>
          <a:xfrm rot="18900000">
            <a:off x="9825521" y="6069026"/>
            <a:ext cx="426315" cy="156068"/>
          </a:xfrm>
          <a:prstGeom prst="rect">
            <a:avLst/>
          </a:prstGeom>
        </p:spPr>
        <p:txBody>
          <a:bodyPr vert="horz" wrap="square" lIns="0" tIns="0" rIns="0" bIns="0" rtlCol="0">
            <a:spAutoFit/>
          </a:bodyPr>
          <a:lstStyle/>
          <a:p>
            <a:pPr>
              <a:lnSpc>
                <a:spcPts val="1185"/>
              </a:lnSpc>
            </a:pPr>
            <a:r>
              <a:rPr sz="1200" spc="-30" dirty="0">
                <a:solidFill>
                  <a:srgbClr val="595959"/>
                </a:solidFill>
                <a:latin typeface="Calibri"/>
                <a:cs typeface="Calibri"/>
              </a:rPr>
              <a:t>M</a:t>
            </a:r>
            <a:r>
              <a:rPr sz="1200" spc="25" dirty="0">
                <a:solidFill>
                  <a:srgbClr val="595959"/>
                </a:solidFill>
                <a:latin typeface="Calibri"/>
                <a:cs typeface="Calibri"/>
              </a:rPr>
              <a:t>a</a:t>
            </a:r>
            <a:r>
              <a:rPr sz="1200" spc="-20" dirty="0">
                <a:solidFill>
                  <a:srgbClr val="595959"/>
                </a:solidFill>
                <a:latin typeface="Calibri"/>
                <a:cs typeface="Calibri"/>
              </a:rPr>
              <a:t>r</a:t>
            </a:r>
            <a:r>
              <a:rPr sz="1200" spc="-10" dirty="0">
                <a:solidFill>
                  <a:srgbClr val="595959"/>
                </a:solidFill>
                <a:latin typeface="Calibri"/>
                <a:cs typeface="Calibri"/>
              </a:rPr>
              <a:t>c</a:t>
            </a:r>
            <a:r>
              <a:rPr sz="1200" dirty="0">
                <a:solidFill>
                  <a:srgbClr val="595959"/>
                </a:solidFill>
                <a:latin typeface="Calibri"/>
                <a:cs typeface="Calibri"/>
              </a:rPr>
              <a:t>h</a:t>
            </a:r>
            <a:endParaRPr sz="1200">
              <a:solidFill>
                <a:prstClr val="black"/>
              </a:solidFill>
              <a:latin typeface="Calibri"/>
              <a:cs typeface="Calibri"/>
            </a:endParaRPr>
          </a:p>
        </p:txBody>
      </p:sp>
      <p:sp>
        <p:nvSpPr>
          <p:cNvPr id="88" name="object 88"/>
          <p:cNvSpPr txBox="1"/>
          <p:nvPr/>
        </p:nvSpPr>
        <p:spPr>
          <a:xfrm>
            <a:off x="1565172" y="1359913"/>
            <a:ext cx="360163" cy="4940935"/>
          </a:xfrm>
          <a:prstGeom prst="rect">
            <a:avLst/>
          </a:prstGeom>
        </p:spPr>
        <p:txBody>
          <a:bodyPr vert="vert270" wrap="square" lIns="0" tIns="0" rIns="0" bIns="0" rtlCol="0">
            <a:spAutoFit/>
          </a:bodyPr>
          <a:lstStyle/>
          <a:p>
            <a:pPr marL="12700">
              <a:lnSpc>
                <a:spcPts val="2865"/>
              </a:lnSpc>
            </a:pPr>
            <a:r>
              <a:rPr sz="2400" spc="-5" dirty="0">
                <a:solidFill>
                  <a:srgbClr val="595959"/>
                </a:solidFill>
                <a:latin typeface="Calibri"/>
                <a:cs typeface="Calibri"/>
              </a:rPr>
              <a:t>Number</a:t>
            </a:r>
            <a:r>
              <a:rPr sz="2400" spc="-10" dirty="0">
                <a:solidFill>
                  <a:srgbClr val="595959"/>
                </a:solidFill>
                <a:latin typeface="Calibri"/>
                <a:cs typeface="Calibri"/>
              </a:rPr>
              <a:t> </a:t>
            </a:r>
            <a:r>
              <a:rPr sz="2400" spc="-5" dirty="0">
                <a:solidFill>
                  <a:srgbClr val="595959"/>
                </a:solidFill>
                <a:latin typeface="Calibri"/>
                <a:cs typeface="Calibri"/>
              </a:rPr>
              <a:t>of</a:t>
            </a:r>
            <a:r>
              <a:rPr sz="2400" spc="-10" dirty="0">
                <a:solidFill>
                  <a:srgbClr val="595959"/>
                </a:solidFill>
                <a:latin typeface="Calibri"/>
                <a:cs typeface="Calibri"/>
              </a:rPr>
              <a:t> </a:t>
            </a:r>
            <a:r>
              <a:rPr sz="2400" spc="-15" dirty="0">
                <a:solidFill>
                  <a:srgbClr val="595959"/>
                </a:solidFill>
                <a:latin typeface="Calibri"/>
                <a:cs typeface="Calibri"/>
              </a:rPr>
              <a:t>COVID</a:t>
            </a:r>
            <a:r>
              <a:rPr sz="2400" spc="-10" dirty="0">
                <a:solidFill>
                  <a:srgbClr val="595959"/>
                </a:solidFill>
                <a:latin typeface="Calibri"/>
                <a:cs typeface="Calibri"/>
              </a:rPr>
              <a:t> </a:t>
            </a:r>
            <a:r>
              <a:rPr sz="2400" spc="-15" dirty="0">
                <a:solidFill>
                  <a:srgbClr val="595959"/>
                </a:solidFill>
                <a:latin typeface="Calibri"/>
                <a:cs typeface="Calibri"/>
              </a:rPr>
              <a:t>WC</a:t>
            </a:r>
            <a:r>
              <a:rPr sz="2400" spc="-5" dirty="0">
                <a:solidFill>
                  <a:srgbClr val="595959"/>
                </a:solidFill>
                <a:latin typeface="Calibri"/>
                <a:cs typeface="Calibri"/>
              </a:rPr>
              <a:t> Indemnity</a:t>
            </a:r>
            <a:r>
              <a:rPr sz="2400" spc="-10" dirty="0">
                <a:solidFill>
                  <a:srgbClr val="595959"/>
                </a:solidFill>
                <a:latin typeface="Calibri"/>
                <a:cs typeface="Calibri"/>
              </a:rPr>
              <a:t> </a:t>
            </a:r>
            <a:r>
              <a:rPr sz="2400" spc="-5" dirty="0">
                <a:solidFill>
                  <a:srgbClr val="595959"/>
                </a:solidFill>
                <a:latin typeface="Calibri"/>
                <a:cs typeface="Calibri"/>
              </a:rPr>
              <a:t>Claims</a:t>
            </a:r>
            <a:endParaRPr sz="2400">
              <a:solidFill>
                <a:prstClr val="black"/>
              </a:solidFill>
              <a:latin typeface="Calibri"/>
              <a:cs typeface="Calibri"/>
            </a:endParaRPr>
          </a:p>
        </p:txBody>
      </p:sp>
      <p:sp>
        <p:nvSpPr>
          <p:cNvPr id="89" name="object 89"/>
          <p:cNvSpPr txBox="1">
            <a:spLocks noGrp="1"/>
          </p:cNvSpPr>
          <p:nvPr>
            <p:ph type="title"/>
          </p:nvPr>
        </p:nvSpPr>
        <p:spPr>
          <a:xfrm>
            <a:off x="3161370" y="56389"/>
            <a:ext cx="8917259" cy="1009251"/>
          </a:xfrm>
          <a:prstGeom prst="rect">
            <a:avLst/>
          </a:prstGeom>
        </p:spPr>
        <p:txBody>
          <a:bodyPr vert="horz" wrap="square" lIns="0" tIns="3175" rIns="0" bIns="0" rtlCol="0">
            <a:spAutoFit/>
          </a:bodyPr>
          <a:lstStyle/>
          <a:p>
            <a:pPr marL="1170940" marR="5080" indent="-749935">
              <a:lnSpc>
                <a:spcPts val="4010"/>
              </a:lnSpc>
              <a:spcBef>
                <a:spcPts val="25"/>
              </a:spcBef>
            </a:pPr>
            <a:r>
              <a:rPr sz="3200" spc="-5" dirty="0"/>
              <a:t>Number of </a:t>
            </a:r>
            <a:r>
              <a:rPr sz="3200" spc="-15" dirty="0"/>
              <a:t>COVID </a:t>
            </a:r>
            <a:r>
              <a:rPr sz="3200" dirty="0"/>
              <a:t>Claims in </a:t>
            </a:r>
            <a:r>
              <a:rPr sz="3200" spc="-5" dirty="0"/>
              <a:t>Florida, </a:t>
            </a:r>
            <a:r>
              <a:rPr sz="3200" spc="-710" dirty="0"/>
              <a:t> </a:t>
            </a:r>
            <a:r>
              <a:rPr sz="3200" spc="-15" dirty="0"/>
              <a:t>March</a:t>
            </a:r>
            <a:r>
              <a:rPr sz="3200" spc="-5" dirty="0"/>
              <a:t> </a:t>
            </a:r>
            <a:r>
              <a:rPr sz="3200" dirty="0"/>
              <a:t>2020</a:t>
            </a:r>
            <a:r>
              <a:rPr sz="3200" spc="-10" dirty="0"/>
              <a:t> </a:t>
            </a:r>
            <a:r>
              <a:rPr sz="3200" dirty="0"/>
              <a:t>–</a:t>
            </a:r>
            <a:r>
              <a:rPr sz="3200" spc="-5" dirty="0"/>
              <a:t> </a:t>
            </a:r>
            <a:r>
              <a:rPr sz="3200" spc="-15" dirty="0"/>
              <a:t>March</a:t>
            </a:r>
            <a:r>
              <a:rPr sz="3200" spc="-5" dirty="0"/>
              <a:t> </a:t>
            </a:r>
            <a:r>
              <a:rPr sz="3200" dirty="0"/>
              <a:t>2021</a:t>
            </a:r>
            <a:endParaRPr sz="3200"/>
          </a:p>
        </p:txBody>
      </p:sp>
      <p:sp>
        <p:nvSpPr>
          <p:cNvPr id="90" name="object 90"/>
          <p:cNvSpPr txBox="1"/>
          <p:nvPr/>
        </p:nvSpPr>
        <p:spPr>
          <a:xfrm>
            <a:off x="1740540" y="6531865"/>
            <a:ext cx="6374765" cy="182101"/>
          </a:xfrm>
          <a:prstGeom prst="rect">
            <a:avLst/>
          </a:prstGeom>
        </p:spPr>
        <p:txBody>
          <a:bodyPr vert="horz" wrap="square" lIns="0" tIns="12700" rIns="0" bIns="0" rtlCol="0">
            <a:spAutoFit/>
          </a:bodyPr>
          <a:lstStyle/>
          <a:p>
            <a:pPr marL="12700">
              <a:spcBef>
                <a:spcPts val="100"/>
              </a:spcBef>
            </a:pPr>
            <a:r>
              <a:rPr sz="1100" spc="-5" dirty="0">
                <a:solidFill>
                  <a:prstClr val="black"/>
                </a:solidFill>
                <a:latin typeface="Calibri"/>
                <a:cs typeface="Calibri"/>
              </a:rPr>
              <a:t>Source:</a:t>
            </a:r>
            <a:r>
              <a:rPr sz="1100" spc="5" dirty="0">
                <a:solidFill>
                  <a:prstClr val="black"/>
                </a:solidFill>
                <a:latin typeface="Calibri"/>
                <a:cs typeface="Calibri"/>
              </a:rPr>
              <a:t> </a:t>
            </a:r>
            <a:r>
              <a:rPr sz="1100" spc="-5" dirty="0">
                <a:solidFill>
                  <a:prstClr val="black"/>
                </a:solidFill>
                <a:latin typeface="Calibri"/>
                <a:cs typeface="Calibri"/>
              </a:rPr>
              <a:t>Florida</a:t>
            </a:r>
            <a:r>
              <a:rPr sz="1100" dirty="0">
                <a:solidFill>
                  <a:prstClr val="black"/>
                </a:solidFill>
                <a:latin typeface="Calibri"/>
                <a:cs typeface="Calibri"/>
              </a:rPr>
              <a:t> </a:t>
            </a:r>
            <a:r>
              <a:rPr sz="1100" spc="-5" dirty="0">
                <a:solidFill>
                  <a:prstClr val="black"/>
                </a:solidFill>
                <a:latin typeface="Calibri"/>
                <a:cs typeface="Calibri"/>
              </a:rPr>
              <a:t>Division</a:t>
            </a:r>
            <a:r>
              <a:rPr sz="1100" dirty="0">
                <a:solidFill>
                  <a:prstClr val="black"/>
                </a:solidFill>
                <a:latin typeface="Calibri"/>
                <a:cs typeface="Calibri"/>
              </a:rPr>
              <a:t> </a:t>
            </a:r>
            <a:r>
              <a:rPr sz="1100" spc="-5" dirty="0">
                <a:solidFill>
                  <a:prstClr val="black"/>
                </a:solidFill>
                <a:latin typeface="Calibri"/>
                <a:cs typeface="Calibri"/>
              </a:rPr>
              <a:t>of</a:t>
            </a:r>
            <a:r>
              <a:rPr sz="1100" spc="5" dirty="0">
                <a:solidFill>
                  <a:prstClr val="black"/>
                </a:solidFill>
                <a:latin typeface="Calibri"/>
                <a:cs typeface="Calibri"/>
              </a:rPr>
              <a:t> </a:t>
            </a:r>
            <a:r>
              <a:rPr sz="1100" spc="-5" dirty="0">
                <a:solidFill>
                  <a:prstClr val="black"/>
                </a:solidFill>
                <a:latin typeface="Calibri"/>
                <a:cs typeface="Calibri"/>
              </a:rPr>
              <a:t>Workers'</a:t>
            </a:r>
            <a:r>
              <a:rPr sz="1100" dirty="0">
                <a:solidFill>
                  <a:prstClr val="black"/>
                </a:solidFill>
                <a:latin typeface="Calibri"/>
                <a:cs typeface="Calibri"/>
              </a:rPr>
              <a:t> </a:t>
            </a:r>
            <a:r>
              <a:rPr sz="1100" spc="-10" dirty="0">
                <a:solidFill>
                  <a:prstClr val="black"/>
                </a:solidFill>
                <a:latin typeface="Calibri"/>
                <a:cs typeface="Calibri"/>
              </a:rPr>
              <a:t>Compensation</a:t>
            </a:r>
            <a:r>
              <a:rPr sz="1100" dirty="0">
                <a:solidFill>
                  <a:prstClr val="black"/>
                </a:solidFill>
                <a:latin typeface="Calibri"/>
                <a:cs typeface="Calibri"/>
              </a:rPr>
              <a:t> 2020</a:t>
            </a:r>
            <a:r>
              <a:rPr sz="1100" spc="10" dirty="0">
                <a:solidFill>
                  <a:prstClr val="black"/>
                </a:solidFill>
                <a:latin typeface="Calibri"/>
                <a:cs typeface="Calibri"/>
              </a:rPr>
              <a:t> </a:t>
            </a:r>
            <a:r>
              <a:rPr sz="1100" spc="-5" dirty="0">
                <a:solidFill>
                  <a:prstClr val="black"/>
                </a:solidFill>
                <a:latin typeface="Calibri"/>
                <a:cs typeface="Calibri"/>
              </a:rPr>
              <a:t>COVID-19</a:t>
            </a:r>
            <a:r>
              <a:rPr sz="1100" spc="10" dirty="0">
                <a:solidFill>
                  <a:prstClr val="black"/>
                </a:solidFill>
                <a:latin typeface="Calibri"/>
                <a:cs typeface="Calibri"/>
              </a:rPr>
              <a:t> </a:t>
            </a:r>
            <a:r>
              <a:rPr sz="1100" spc="-5" dirty="0">
                <a:solidFill>
                  <a:prstClr val="black"/>
                </a:solidFill>
                <a:latin typeface="Calibri"/>
                <a:cs typeface="Calibri"/>
              </a:rPr>
              <a:t>Report,</a:t>
            </a:r>
            <a:r>
              <a:rPr sz="1100" spc="5" dirty="0">
                <a:solidFill>
                  <a:prstClr val="black"/>
                </a:solidFill>
                <a:latin typeface="Calibri"/>
                <a:cs typeface="Calibri"/>
              </a:rPr>
              <a:t> </a:t>
            </a:r>
            <a:r>
              <a:rPr sz="1100" spc="-5" dirty="0">
                <a:solidFill>
                  <a:prstClr val="black"/>
                </a:solidFill>
                <a:latin typeface="Calibri"/>
                <a:cs typeface="Calibri"/>
              </a:rPr>
              <a:t>Data</a:t>
            </a:r>
            <a:r>
              <a:rPr sz="1100" dirty="0">
                <a:solidFill>
                  <a:prstClr val="black"/>
                </a:solidFill>
                <a:latin typeface="Calibri"/>
                <a:cs typeface="Calibri"/>
              </a:rPr>
              <a:t> </a:t>
            </a:r>
            <a:r>
              <a:rPr sz="1100" spc="-5" dirty="0">
                <a:solidFill>
                  <a:prstClr val="black"/>
                </a:solidFill>
                <a:latin typeface="Calibri"/>
                <a:cs typeface="Calibri"/>
              </a:rPr>
              <a:t>Summary</a:t>
            </a:r>
            <a:r>
              <a:rPr sz="1100" spc="5" dirty="0">
                <a:solidFill>
                  <a:prstClr val="black"/>
                </a:solidFill>
                <a:latin typeface="Calibri"/>
                <a:cs typeface="Calibri"/>
              </a:rPr>
              <a:t> </a:t>
            </a:r>
            <a:r>
              <a:rPr sz="1100" spc="-5" dirty="0">
                <a:solidFill>
                  <a:prstClr val="black"/>
                </a:solidFill>
                <a:latin typeface="Calibri"/>
                <a:cs typeface="Calibri"/>
              </a:rPr>
              <a:t>as of</a:t>
            </a:r>
            <a:r>
              <a:rPr sz="1100" spc="5" dirty="0">
                <a:solidFill>
                  <a:prstClr val="black"/>
                </a:solidFill>
                <a:latin typeface="Calibri"/>
                <a:cs typeface="Calibri"/>
              </a:rPr>
              <a:t> </a:t>
            </a:r>
            <a:r>
              <a:rPr sz="1100" spc="-5" dirty="0">
                <a:solidFill>
                  <a:prstClr val="black"/>
                </a:solidFill>
                <a:latin typeface="Calibri"/>
                <a:cs typeface="Calibri"/>
              </a:rPr>
              <a:t>March</a:t>
            </a:r>
            <a:r>
              <a:rPr sz="1100" dirty="0">
                <a:solidFill>
                  <a:prstClr val="black"/>
                </a:solidFill>
                <a:latin typeface="Calibri"/>
                <a:cs typeface="Calibri"/>
              </a:rPr>
              <a:t> 31,</a:t>
            </a:r>
            <a:r>
              <a:rPr sz="1100" spc="5" dirty="0">
                <a:solidFill>
                  <a:prstClr val="black"/>
                </a:solidFill>
                <a:latin typeface="Calibri"/>
                <a:cs typeface="Calibri"/>
              </a:rPr>
              <a:t> </a:t>
            </a:r>
            <a:r>
              <a:rPr sz="1100" dirty="0">
                <a:solidFill>
                  <a:prstClr val="black"/>
                </a:solidFill>
                <a:latin typeface="Calibri"/>
                <a:cs typeface="Calibri"/>
              </a:rPr>
              <a:t>2021.</a:t>
            </a:r>
            <a:endParaRPr sz="1100">
              <a:solidFill>
                <a:prstClr val="black"/>
              </a:solidFill>
              <a:latin typeface="Calibri"/>
              <a:cs typeface="Calibri"/>
            </a:endParaRPr>
          </a:p>
        </p:txBody>
      </p:sp>
      <p:sp>
        <p:nvSpPr>
          <p:cNvPr id="91" name="object 91"/>
          <p:cNvSpPr txBox="1"/>
          <p:nvPr/>
        </p:nvSpPr>
        <p:spPr>
          <a:xfrm>
            <a:off x="985615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5</a:t>
            </a:r>
            <a:endParaRPr sz="1200">
              <a:solidFill>
                <a:prstClr val="black"/>
              </a:solidFill>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4B4656-3836-4D09-A548-6CC1DB0F88FF}"/>
              </a:ext>
            </a:extLst>
          </p:cNvPr>
          <p:cNvSpPr>
            <a:spLocks noGrp="1"/>
          </p:cNvSpPr>
          <p:nvPr>
            <p:ph type="title"/>
          </p:nvPr>
        </p:nvSpPr>
        <p:spPr>
          <a:xfrm>
            <a:off x="1653363" y="365760"/>
            <a:ext cx="9367203" cy="1188720"/>
          </a:xfrm>
        </p:spPr>
        <p:txBody>
          <a:bodyPr>
            <a:normAutofit/>
          </a:bodyPr>
          <a:lstStyle/>
          <a:p>
            <a:r>
              <a:rPr lang="en-US" sz="5400" b="1" dirty="0"/>
              <a:t>Mandating The Vaccine</a:t>
            </a:r>
          </a:p>
        </p:txBody>
      </p:sp>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7AF91618-8512-4101-812E-EFD6E64E70AB}"/>
              </a:ext>
            </a:extLst>
          </p:cNvPr>
          <p:cNvSpPr>
            <a:spLocks noGrp="1"/>
          </p:cNvSpPr>
          <p:nvPr>
            <p:ph idx="1"/>
          </p:nvPr>
        </p:nvSpPr>
        <p:spPr>
          <a:xfrm>
            <a:off x="1323974" y="1828800"/>
            <a:ext cx="10329545" cy="5029200"/>
          </a:xfrm>
        </p:spPr>
        <p:txBody>
          <a:bodyPr anchor="t">
            <a:normAutofit/>
          </a:bodyPr>
          <a:lstStyle/>
          <a:p>
            <a:pPr algn="just"/>
            <a:r>
              <a:rPr lang="en-US" dirty="0">
                <a:latin typeface="Arial Narrow" panose="020B0606020202030204" pitchFamily="34" charset="0"/>
              </a:rPr>
              <a:t>Federal Equal Employment Opportunity laws (EEO) do NOT prevent an employer from requiring all employees physically entering the workplace to be vaccinated for Covid-19, but they must offer certain exemptions: </a:t>
            </a:r>
          </a:p>
          <a:p>
            <a:pPr lvl="1" algn="just"/>
            <a:r>
              <a:rPr lang="en-US" sz="2800" dirty="0">
                <a:latin typeface="Arial Narrow" panose="020B0606020202030204" pitchFamily="34" charset="0"/>
              </a:rPr>
              <a:t>Medical/Disability</a:t>
            </a:r>
          </a:p>
          <a:p>
            <a:pPr lvl="1" algn="just"/>
            <a:r>
              <a:rPr lang="en-US" sz="2800" dirty="0">
                <a:latin typeface="Arial Narrow" panose="020B0606020202030204" pitchFamily="34" charset="0"/>
              </a:rPr>
              <a:t>Religious </a:t>
            </a:r>
          </a:p>
          <a:p>
            <a:pPr marL="457200" lvl="1" indent="0" algn="just">
              <a:buNone/>
            </a:pPr>
            <a:endParaRPr lang="en-US" sz="2800" dirty="0"/>
          </a:p>
          <a:p>
            <a:pPr algn="just"/>
            <a:r>
              <a:rPr lang="en-US" dirty="0">
                <a:latin typeface="Arial Narrow" panose="020B0606020202030204" pitchFamily="34" charset="0"/>
              </a:rPr>
              <a:t>Reasonable Accommodations for Employees who do not get vaccinated due to disability/medical or religious beliefs as long as they do not pose an undue hardship to the employer or others. </a:t>
            </a:r>
          </a:p>
          <a:p>
            <a:pPr lvl="1" algn="just"/>
            <a:r>
              <a:rPr lang="en-US" sz="2800" dirty="0">
                <a:latin typeface="Arial Narrow" panose="020B0606020202030204" pitchFamily="34" charset="0"/>
              </a:rPr>
              <a:t>RSFH: must always wear a mask when on the property </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727531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B3C55-8DA5-4047-ABFD-9FB653277831}"/>
              </a:ext>
            </a:extLst>
          </p:cNvPr>
          <p:cNvSpPr>
            <a:spLocks noGrp="1"/>
          </p:cNvSpPr>
          <p:nvPr>
            <p:ph type="title"/>
          </p:nvPr>
        </p:nvSpPr>
        <p:spPr>
          <a:xfrm>
            <a:off x="781050" y="365125"/>
            <a:ext cx="11068050" cy="1292225"/>
          </a:xfrm>
        </p:spPr>
        <p:txBody>
          <a:bodyPr>
            <a:normAutofit/>
          </a:bodyPr>
          <a:lstStyle/>
          <a:p>
            <a:pPr algn="ctr"/>
            <a:r>
              <a:rPr lang="en-US" sz="4000" b="1" dirty="0">
                <a:solidFill>
                  <a:schemeClr val="bg2">
                    <a:lumMod val="50000"/>
                  </a:schemeClr>
                </a:solidFill>
              </a:rPr>
              <a:t>Workers’ Compensation Liability for Adverse Reactions from Mandatory Vaccines?</a:t>
            </a:r>
          </a:p>
        </p:txBody>
      </p:sp>
      <p:sp>
        <p:nvSpPr>
          <p:cNvPr id="3" name="Content Placeholder 2">
            <a:extLst>
              <a:ext uri="{FF2B5EF4-FFF2-40B4-BE49-F238E27FC236}">
                <a16:creationId xmlns:a16="http://schemas.microsoft.com/office/drawing/2014/main" xmlns="" id="{182B34FB-6B10-46A9-AD71-5618659815A0}"/>
              </a:ext>
            </a:extLst>
          </p:cNvPr>
          <p:cNvSpPr>
            <a:spLocks noGrp="1"/>
          </p:cNvSpPr>
          <p:nvPr>
            <p:ph idx="1"/>
          </p:nvPr>
        </p:nvSpPr>
        <p:spPr>
          <a:xfrm>
            <a:off x="781050" y="1657350"/>
            <a:ext cx="10572750" cy="5120955"/>
          </a:xfrm>
        </p:spPr>
        <p:txBody>
          <a:bodyPr>
            <a:normAutofit lnSpcReduction="10000"/>
          </a:bodyPr>
          <a:lstStyle/>
          <a:p>
            <a:pPr marL="0" indent="0">
              <a:buNone/>
            </a:pPr>
            <a:r>
              <a:rPr lang="en-US" b="1" i="1" dirty="0"/>
              <a:t>Lee v. Wentworth Manufacturing Company (1962)</a:t>
            </a:r>
          </a:p>
          <a:p>
            <a:r>
              <a:rPr lang="en-US" sz="2400" dirty="0"/>
              <a:t>TB test while at work; Claimant subsequently developed infection at site where the test was administered </a:t>
            </a:r>
          </a:p>
          <a:p>
            <a:r>
              <a:rPr lang="en-US" sz="2400" dirty="0"/>
              <a:t>Commission determined this constituted an injury by accident which arose out of and in the course of her employment</a:t>
            </a:r>
          </a:p>
          <a:p>
            <a:r>
              <a:rPr lang="en-US" sz="2400" dirty="0"/>
              <a:t>Decision says the general rule is </a:t>
            </a:r>
            <a:r>
              <a:rPr lang="en-US" sz="2400" b="1" dirty="0"/>
              <a:t>“incapacity caused by illness from vaccination or inoculation may properly be found to have arisen out of the employment where such treatment is submitted to pursuant to the direction or for the benefit of the employer, but the rule is otherwise where the employee voluntarily avails himself of such treatment solely for his own benefit.”  </a:t>
            </a:r>
          </a:p>
          <a:p>
            <a:pPr lvl="1"/>
            <a:r>
              <a:rPr lang="en-US" dirty="0"/>
              <a:t>Mutual benefit of both employee and employer (similar to finding in </a:t>
            </a:r>
            <a:r>
              <a:rPr lang="en-US" i="1" dirty="0"/>
              <a:t>Portee v. South Carolina State Hospital</a:t>
            </a:r>
            <a:r>
              <a:rPr lang="en-US" dirty="0"/>
              <a:t>)</a:t>
            </a:r>
          </a:p>
          <a:p>
            <a:r>
              <a:rPr lang="en-US" sz="2400" dirty="0"/>
              <a:t>May be a different outcome if the state of South Carolina/DHEC mandates the vaccine for everyone due to the pandemic</a:t>
            </a:r>
          </a:p>
        </p:txBody>
      </p:sp>
    </p:spTree>
    <p:extLst>
      <p:ext uri="{BB962C8B-B14F-4D97-AF65-F5344CB8AC3E}">
        <p14:creationId xmlns:p14="http://schemas.microsoft.com/office/powerpoint/2010/main" val="1873348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0">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7386F27-2F6C-45B2-B0C9-0FCBEEEBC430}"/>
              </a:ext>
            </a:extLst>
          </p:cNvPr>
          <p:cNvSpPr>
            <a:spLocks noGrp="1"/>
          </p:cNvSpPr>
          <p:nvPr>
            <p:ph type="title"/>
          </p:nvPr>
        </p:nvSpPr>
        <p:spPr>
          <a:xfrm>
            <a:off x="643467" y="321734"/>
            <a:ext cx="10905066" cy="1135737"/>
          </a:xfrm>
        </p:spPr>
        <p:txBody>
          <a:bodyPr>
            <a:normAutofit/>
          </a:bodyPr>
          <a:lstStyle/>
          <a:p>
            <a:r>
              <a:rPr lang="en-US" sz="4000" b="1" i="1" u="sng" dirty="0">
                <a:solidFill>
                  <a:srgbClr val="00B0F0"/>
                </a:solidFill>
              </a:rPr>
              <a:t>Covid-19 &amp; Workers’ Compensation Claims</a:t>
            </a:r>
          </a:p>
        </p:txBody>
      </p:sp>
      <p:sp>
        <p:nvSpPr>
          <p:cNvPr id="3" name="Content Placeholder 2">
            <a:extLst>
              <a:ext uri="{FF2B5EF4-FFF2-40B4-BE49-F238E27FC236}">
                <a16:creationId xmlns:a16="http://schemas.microsoft.com/office/drawing/2014/main" xmlns="" id="{533B9C26-74C2-47D4-A440-F601248C2533}"/>
              </a:ext>
            </a:extLst>
          </p:cNvPr>
          <p:cNvSpPr>
            <a:spLocks noGrp="1"/>
          </p:cNvSpPr>
          <p:nvPr>
            <p:ph idx="1"/>
          </p:nvPr>
        </p:nvSpPr>
        <p:spPr>
          <a:xfrm>
            <a:off x="643467" y="1562100"/>
            <a:ext cx="10905066" cy="4974166"/>
          </a:xfrm>
        </p:spPr>
        <p:txBody>
          <a:bodyPr>
            <a:normAutofit/>
          </a:bodyPr>
          <a:lstStyle/>
          <a:p>
            <a:pPr marL="0" indent="0" algn="just">
              <a:buNone/>
            </a:pPr>
            <a:r>
              <a:rPr lang="en-US" b="1" u="sng" dirty="0">
                <a:solidFill>
                  <a:schemeClr val="accent4">
                    <a:lumMod val="50000"/>
                  </a:schemeClr>
                </a:solidFill>
                <a:latin typeface="Arial Narrow" panose="020B0606020202030204" pitchFamily="34" charset="0"/>
              </a:rPr>
              <a:t>Covid-19 claims are unique, and no two are exactly the same</a:t>
            </a:r>
          </a:p>
          <a:p>
            <a:pPr algn="just"/>
            <a:r>
              <a:rPr lang="en-US" dirty="0">
                <a:solidFill>
                  <a:schemeClr val="accent4">
                    <a:lumMod val="50000"/>
                  </a:schemeClr>
                </a:solidFill>
                <a:latin typeface="Arial Narrow" panose="020B0606020202030204" pitchFamily="34" charset="0"/>
              </a:rPr>
              <a:t>Covid-19 symptoms are constantly being updated/changed as medical professionals continue to learn/ New variants (Delta)</a:t>
            </a:r>
          </a:p>
          <a:p>
            <a:pPr algn="just"/>
            <a:r>
              <a:rPr lang="en-US" dirty="0">
                <a:solidFill>
                  <a:schemeClr val="accent4">
                    <a:lumMod val="50000"/>
                  </a:schemeClr>
                </a:solidFill>
                <a:latin typeface="Arial Narrow" panose="020B0606020202030204" pitchFamily="34" charset="0"/>
              </a:rPr>
              <a:t>Growing number of people who have the virus experience mild to moderate symptoms for a prolonged period of time (aka </a:t>
            </a:r>
            <a:r>
              <a:rPr lang="en-US" b="1" dirty="0">
                <a:solidFill>
                  <a:schemeClr val="accent4">
                    <a:lumMod val="50000"/>
                  </a:schemeClr>
                </a:solidFill>
                <a:latin typeface="Arial Narrow" panose="020B0606020202030204" pitchFamily="34" charset="0"/>
              </a:rPr>
              <a:t>“long-haulers</a:t>
            </a:r>
            <a:r>
              <a:rPr lang="en-US" dirty="0">
                <a:solidFill>
                  <a:schemeClr val="accent4">
                    <a:lumMod val="50000"/>
                  </a:schemeClr>
                </a:solidFill>
                <a:latin typeface="Arial Narrow" panose="020B0606020202030204" pitchFamily="34" charset="0"/>
              </a:rPr>
              <a:t>”)</a:t>
            </a:r>
          </a:p>
          <a:p>
            <a:pPr marL="0" indent="0" algn="just">
              <a:buNone/>
            </a:pPr>
            <a:endParaRPr lang="en-US" dirty="0">
              <a:solidFill>
                <a:schemeClr val="accent4">
                  <a:lumMod val="50000"/>
                </a:schemeClr>
              </a:solidFill>
              <a:latin typeface="Arial Narrow" panose="020B0606020202030204" pitchFamily="34" charset="0"/>
            </a:endParaRPr>
          </a:p>
          <a:p>
            <a:pPr marL="0" indent="0" algn="just">
              <a:buNone/>
            </a:pPr>
            <a:r>
              <a:rPr lang="en-US" b="1" u="sng" dirty="0">
                <a:solidFill>
                  <a:schemeClr val="accent4">
                    <a:lumMod val="50000"/>
                  </a:schemeClr>
                </a:solidFill>
                <a:latin typeface="Arial Narrow" panose="020B0606020202030204" pitchFamily="34" charset="0"/>
              </a:rPr>
              <a:t>Treatment often involves medical specialists that do not typically treat workers’ compensation patients </a:t>
            </a:r>
          </a:p>
          <a:p>
            <a:pPr algn="just"/>
            <a:r>
              <a:rPr lang="en-US" dirty="0">
                <a:solidFill>
                  <a:schemeClr val="accent4">
                    <a:lumMod val="50000"/>
                  </a:schemeClr>
                </a:solidFill>
                <a:latin typeface="Arial Narrow" panose="020B0606020202030204" pitchFamily="34" charset="0"/>
              </a:rPr>
              <a:t>Cardiologist, Pulmonologist, Gastroenterologist, ENT, Infectious Disease, etc.  </a:t>
            </a:r>
          </a:p>
          <a:p>
            <a:pPr algn="just"/>
            <a:r>
              <a:rPr lang="en-US" dirty="0">
                <a:solidFill>
                  <a:schemeClr val="accent4">
                    <a:lumMod val="50000"/>
                  </a:schemeClr>
                </a:solidFill>
                <a:latin typeface="Arial Narrow" panose="020B0606020202030204" pitchFamily="34" charset="0"/>
              </a:rPr>
              <a:t>Difficult to find providers willing to treat a WC patient; Difficult to obtain Form 14B</a:t>
            </a:r>
          </a:p>
          <a:p>
            <a:pPr marL="0" indent="0">
              <a:buNone/>
            </a:pPr>
            <a:endParaRPr lang="en-US" sz="2000" dirty="0"/>
          </a:p>
        </p:txBody>
      </p:sp>
      <p:sp>
        <p:nvSpPr>
          <p:cNvPr id="30" name="Rectangle 2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24">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582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7386F27-2F6C-45B2-B0C9-0FCBEEEBC430}"/>
              </a:ext>
            </a:extLst>
          </p:cNvPr>
          <p:cNvSpPr>
            <a:spLocks noGrp="1"/>
          </p:cNvSpPr>
          <p:nvPr>
            <p:ph type="title"/>
          </p:nvPr>
        </p:nvSpPr>
        <p:spPr>
          <a:xfrm>
            <a:off x="643467" y="97217"/>
            <a:ext cx="10905066" cy="1135737"/>
          </a:xfrm>
        </p:spPr>
        <p:txBody>
          <a:bodyPr>
            <a:normAutofit/>
          </a:bodyPr>
          <a:lstStyle/>
          <a:p>
            <a:r>
              <a:rPr lang="en-US" sz="4000" b="1" i="1" u="sng" dirty="0">
                <a:solidFill>
                  <a:schemeClr val="accent4">
                    <a:lumMod val="60000"/>
                    <a:lumOff val="40000"/>
                  </a:schemeClr>
                </a:solidFill>
              </a:rPr>
              <a:t>Covid-19 &amp; Workers’ Compensation Claims</a:t>
            </a:r>
          </a:p>
        </p:txBody>
      </p:sp>
      <p:sp>
        <p:nvSpPr>
          <p:cNvPr id="3" name="Content Placeholder 2">
            <a:extLst>
              <a:ext uri="{FF2B5EF4-FFF2-40B4-BE49-F238E27FC236}">
                <a16:creationId xmlns:a16="http://schemas.microsoft.com/office/drawing/2014/main" xmlns="" id="{533B9C26-74C2-47D4-A440-F601248C2533}"/>
              </a:ext>
            </a:extLst>
          </p:cNvPr>
          <p:cNvSpPr>
            <a:spLocks noGrp="1"/>
          </p:cNvSpPr>
          <p:nvPr>
            <p:ph idx="1"/>
          </p:nvPr>
        </p:nvSpPr>
        <p:spPr>
          <a:xfrm>
            <a:off x="1" y="1057276"/>
            <a:ext cx="11933028" cy="5657850"/>
          </a:xfrm>
        </p:spPr>
        <p:txBody>
          <a:bodyPr>
            <a:normAutofit fontScale="92500" lnSpcReduction="20000"/>
          </a:bodyPr>
          <a:lstStyle/>
          <a:p>
            <a:pPr marL="0" indent="0" algn="just">
              <a:buNone/>
            </a:pPr>
            <a:r>
              <a:rPr lang="en-US" sz="2500" b="1" u="sng" dirty="0">
                <a:solidFill>
                  <a:schemeClr val="accent4">
                    <a:lumMod val="50000"/>
                  </a:schemeClr>
                </a:solidFill>
                <a:latin typeface="Arial Narrow" panose="020B0606020202030204" pitchFamily="34" charset="0"/>
              </a:rPr>
              <a:t>Medical Causation often not straightforward</a:t>
            </a:r>
          </a:p>
          <a:p>
            <a:pPr algn="just"/>
            <a:r>
              <a:rPr lang="en-US" sz="2500" dirty="0">
                <a:solidFill>
                  <a:schemeClr val="accent4">
                    <a:lumMod val="50000"/>
                  </a:schemeClr>
                </a:solidFill>
                <a:latin typeface="Arial Narrow" panose="020B0606020202030204" pitchFamily="34" charset="0"/>
              </a:rPr>
              <a:t>Pre-existing conditions/Comorbidities</a:t>
            </a:r>
          </a:p>
          <a:p>
            <a:pPr algn="just"/>
            <a:r>
              <a:rPr lang="en-US" sz="2500" dirty="0">
                <a:solidFill>
                  <a:schemeClr val="accent4">
                    <a:lumMod val="50000"/>
                  </a:schemeClr>
                </a:solidFill>
                <a:latin typeface="Arial Narrow" panose="020B0606020202030204" pitchFamily="34" charset="0"/>
              </a:rPr>
              <a:t>Objective versus Subjective Conditions</a:t>
            </a:r>
          </a:p>
          <a:p>
            <a:pPr lvl="1" algn="just"/>
            <a:r>
              <a:rPr lang="en-US" sz="2500" dirty="0">
                <a:solidFill>
                  <a:schemeClr val="accent4">
                    <a:lumMod val="50000"/>
                  </a:schemeClr>
                </a:solidFill>
                <a:latin typeface="Arial Narrow" panose="020B0606020202030204" pitchFamily="34" charset="0"/>
              </a:rPr>
              <a:t>Symptoms reported by Covid-19 patients which can be </a:t>
            </a:r>
            <a:r>
              <a:rPr lang="en-US" sz="2500" b="1" dirty="0">
                <a:solidFill>
                  <a:schemeClr val="accent4">
                    <a:lumMod val="50000"/>
                  </a:schemeClr>
                </a:solidFill>
                <a:latin typeface="Arial Narrow" panose="020B0606020202030204" pitchFamily="34" charset="0"/>
              </a:rPr>
              <a:t>visibly observed </a:t>
            </a:r>
            <a:r>
              <a:rPr lang="en-US" sz="2500" dirty="0">
                <a:solidFill>
                  <a:schemeClr val="accent4">
                    <a:lumMod val="50000"/>
                  </a:schemeClr>
                </a:solidFill>
                <a:latin typeface="Arial Narrow" panose="020B0606020202030204" pitchFamily="34" charset="0"/>
              </a:rPr>
              <a:t>and/or are </a:t>
            </a:r>
            <a:r>
              <a:rPr lang="en-US" sz="2500" b="1" dirty="0">
                <a:solidFill>
                  <a:schemeClr val="accent4">
                    <a:lumMod val="50000"/>
                  </a:schemeClr>
                </a:solidFill>
                <a:latin typeface="Arial Narrow" panose="020B0606020202030204" pitchFamily="34" charset="0"/>
              </a:rPr>
              <a:t>quantifiable</a:t>
            </a:r>
            <a:r>
              <a:rPr lang="en-US" sz="2500" dirty="0">
                <a:solidFill>
                  <a:schemeClr val="accent4">
                    <a:lumMod val="50000"/>
                  </a:schemeClr>
                </a:solidFill>
                <a:latin typeface="Arial Narrow" panose="020B0606020202030204" pitchFamily="34" charset="0"/>
              </a:rPr>
              <a:t> and diagnosed with some type of </a:t>
            </a:r>
            <a:r>
              <a:rPr lang="en-US" sz="2500" b="1" dirty="0">
                <a:solidFill>
                  <a:schemeClr val="accent4">
                    <a:lumMod val="50000"/>
                  </a:schemeClr>
                </a:solidFill>
                <a:latin typeface="Arial Narrow" panose="020B0606020202030204" pitchFamily="34" charset="0"/>
              </a:rPr>
              <a:t>diagnostic testing  </a:t>
            </a:r>
            <a:r>
              <a:rPr lang="en-US" sz="2500" dirty="0">
                <a:solidFill>
                  <a:schemeClr val="accent4">
                    <a:lumMod val="50000"/>
                  </a:schemeClr>
                </a:solidFill>
                <a:latin typeface="Arial Narrow" panose="020B0606020202030204" pitchFamily="34" charset="0"/>
              </a:rPr>
              <a:t>(objective) tend to be easier to manage.  </a:t>
            </a:r>
          </a:p>
          <a:p>
            <a:pPr lvl="2" algn="just"/>
            <a:r>
              <a:rPr lang="en-US" sz="2500" i="1" dirty="0">
                <a:solidFill>
                  <a:schemeClr val="accent4">
                    <a:lumMod val="50000"/>
                  </a:schemeClr>
                </a:solidFill>
                <a:latin typeface="Arial Narrow" panose="020B0606020202030204" pitchFamily="34" charset="0"/>
              </a:rPr>
              <a:t>Examples: shortness of breath, scarring of lungs, rapid heartbeat, inflammation of the heart, hair loss</a:t>
            </a:r>
          </a:p>
          <a:p>
            <a:pPr lvl="2" algn="just"/>
            <a:r>
              <a:rPr lang="en-US" sz="2500" dirty="0">
                <a:solidFill>
                  <a:schemeClr val="accent4">
                    <a:lumMod val="50000"/>
                  </a:schemeClr>
                </a:solidFill>
                <a:latin typeface="Arial Narrow" panose="020B0606020202030204" pitchFamily="34" charset="0"/>
              </a:rPr>
              <a:t>Medical causation can be better addressed when quantifiable information to review (although still difficult while Covid-19 continues to evolve) </a:t>
            </a:r>
          </a:p>
          <a:p>
            <a:pPr lvl="2" algn="just"/>
            <a:r>
              <a:rPr lang="en-US" sz="2500" dirty="0">
                <a:solidFill>
                  <a:schemeClr val="accent4">
                    <a:lumMod val="50000"/>
                  </a:schemeClr>
                </a:solidFill>
                <a:latin typeface="Arial Narrow" panose="020B0606020202030204" pitchFamily="34" charset="0"/>
              </a:rPr>
              <a:t>Aggravation of pre-existing condition easier to determine if doctor has prior quantifiable information available to compare to updated testing.</a:t>
            </a:r>
          </a:p>
          <a:p>
            <a:pPr lvl="1" algn="just"/>
            <a:r>
              <a:rPr lang="en-US" sz="2500" dirty="0">
                <a:solidFill>
                  <a:schemeClr val="accent4">
                    <a:lumMod val="50000"/>
                  </a:schemeClr>
                </a:solidFill>
                <a:latin typeface="Arial Narrow" panose="020B0606020202030204" pitchFamily="34" charset="0"/>
              </a:rPr>
              <a:t>Symptoms reported by Covid-19 patients which cannot be visibly observed or diagnosed by testing/imaging (subjective) often harder to manage. </a:t>
            </a:r>
          </a:p>
          <a:p>
            <a:pPr lvl="2" algn="just"/>
            <a:r>
              <a:rPr lang="en-US" sz="2500" i="1" dirty="0">
                <a:solidFill>
                  <a:schemeClr val="accent4">
                    <a:lumMod val="50000"/>
                  </a:schemeClr>
                </a:solidFill>
                <a:latin typeface="Arial Narrow" panose="020B0606020202030204" pitchFamily="34" charset="0"/>
              </a:rPr>
              <a:t>Examples: “brain fog,” memory issues, fatigue, headaches, difficulty concentrating, depression/anxiety, etc. </a:t>
            </a:r>
          </a:p>
          <a:p>
            <a:pPr lvl="2" algn="just"/>
            <a:r>
              <a:rPr lang="en-US" sz="2500" dirty="0">
                <a:solidFill>
                  <a:schemeClr val="accent4">
                    <a:lumMod val="50000"/>
                  </a:schemeClr>
                </a:solidFill>
                <a:latin typeface="Arial Narrow" panose="020B0606020202030204" pitchFamily="34" charset="0"/>
              </a:rPr>
              <a:t>Medical causation can be difficult for doctors to address when no objective evidence, but their patient continues to report subjective symptoms.</a:t>
            </a:r>
          </a:p>
          <a:p>
            <a:pPr lvl="2" algn="just"/>
            <a:r>
              <a:rPr lang="en-US" sz="2500" dirty="0">
                <a:solidFill>
                  <a:schemeClr val="accent4">
                    <a:lumMod val="50000"/>
                  </a:schemeClr>
                </a:solidFill>
                <a:latin typeface="Arial Narrow" panose="020B0606020202030204" pitchFamily="34" charset="0"/>
              </a:rPr>
              <a:t>More difficult to state with medical certainty that patient suffered an aggravation of a pre-existing condition without objective measures (patients' credibility often plays a big role)</a:t>
            </a:r>
          </a:p>
          <a:p>
            <a:pPr marL="0" indent="0">
              <a:buNone/>
            </a:pPr>
            <a:endParaRPr lang="en-US" sz="1600" dirty="0"/>
          </a:p>
        </p:txBody>
      </p:sp>
      <p:sp>
        <p:nvSpPr>
          <p:cNvPr id="23" name="Rectangle 2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Isosceles Triangle 24">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5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51488" y="5233416"/>
            <a:ext cx="166370" cy="0"/>
          </a:xfrm>
          <a:custGeom>
            <a:avLst/>
            <a:gdLst/>
            <a:ahLst/>
            <a:cxnLst/>
            <a:rect l="l" t="t" r="r" b="b"/>
            <a:pathLst>
              <a:path w="166369">
                <a:moveTo>
                  <a:pt x="0" y="0"/>
                </a:moveTo>
                <a:lnTo>
                  <a:pt x="16615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 name="object 3"/>
          <p:cNvSpPr/>
          <p:nvPr/>
        </p:nvSpPr>
        <p:spPr>
          <a:xfrm>
            <a:off x="2670048" y="5233416"/>
            <a:ext cx="40005" cy="0"/>
          </a:xfrm>
          <a:custGeom>
            <a:avLst/>
            <a:gdLst/>
            <a:ahLst/>
            <a:cxnLst/>
            <a:rect l="l" t="t" r="r" b="b"/>
            <a:pathLst>
              <a:path w="40005">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 name="object 4"/>
          <p:cNvSpPr/>
          <p:nvPr/>
        </p:nvSpPr>
        <p:spPr>
          <a:xfrm>
            <a:off x="2862072" y="5233416"/>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 name="object 5"/>
          <p:cNvSpPr/>
          <p:nvPr/>
        </p:nvSpPr>
        <p:spPr>
          <a:xfrm>
            <a:off x="3346704" y="5233416"/>
            <a:ext cx="43180" cy="0"/>
          </a:xfrm>
          <a:custGeom>
            <a:avLst/>
            <a:gdLst/>
            <a:ahLst/>
            <a:cxnLst/>
            <a:rect l="l" t="t" r="r" b="b"/>
            <a:pathLst>
              <a:path w="43180">
                <a:moveTo>
                  <a:pt x="0" y="0"/>
                </a:moveTo>
                <a:lnTo>
                  <a:pt x="42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 name="object 6"/>
          <p:cNvSpPr/>
          <p:nvPr/>
        </p:nvSpPr>
        <p:spPr>
          <a:xfrm>
            <a:off x="3541776" y="523341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 name="object 7"/>
          <p:cNvSpPr/>
          <p:nvPr/>
        </p:nvSpPr>
        <p:spPr>
          <a:xfrm>
            <a:off x="4026408" y="5233416"/>
            <a:ext cx="40005" cy="0"/>
          </a:xfrm>
          <a:custGeom>
            <a:avLst/>
            <a:gdLst/>
            <a:ahLst/>
            <a:cxnLst/>
            <a:rect l="l" t="t" r="r" b="b"/>
            <a:pathLst>
              <a:path w="40005">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 name="object 8"/>
          <p:cNvSpPr/>
          <p:nvPr/>
        </p:nvSpPr>
        <p:spPr>
          <a:xfrm>
            <a:off x="4218432" y="523341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9" name="object 9"/>
          <p:cNvSpPr/>
          <p:nvPr/>
        </p:nvSpPr>
        <p:spPr>
          <a:xfrm>
            <a:off x="4703064" y="5233416"/>
            <a:ext cx="43180" cy="0"/>
          </a:xfrm>
          <a:custGeom>
            <a:avLst/>
            <a:gdLst/>
            <a:ahLst/>
            <a:cxnLst/>
            <a:rect l="l" t="t" r="r" b="b"/>
            <a:pathLst>
              <a:path w="43180">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0" name="object 10"/>
          <p:cNvSpPr/>
          <p:nvPr/>
        </p:nvSpPr>
        <p:spPr>
          <a:xfrm>
            <a:off x="4898135" y="523341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1" name="object 11"/>
          <p:cNvSpPr/>
          <p:nvPr/>
        </p:nvSpPr>
        <p:spPr>
          <a:xfrm>
            <a:off x="5382768" y="523341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2" name="object 12"/>
          <p:cNvSpPr/>
          <p:nvPr/>
        </p:nvSpPr>
        <p:spPr>
          <a:xfrm>
            <a:off x="5574791" y="5233416"/>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3" name="object 13"/>
          <p:cNvSpPr/>
          <p:nvPr/>
        </p:nvSpPr>
        <p:spPr>
          <a:xfrm>
            <a:off x="6059424" y="523341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4" name="object 14"/>
          <p:cNvSpPr/>
          <p:nvPr/>
        </p:nvSpPr>
        <p:spPr>
          <a:xfrm>
            <a:off x="6251447" y="5233416"/>
            <a:ext cx="335280" cy="0"/>
          </a:xfrm>
          <a:custGeom>
            <a:avLst/>
            <a:gdLst/>
            <a:ahLst/>
            <a:cxnLst/>
            <a:rect l="l" t="t" r="r" b="b"/>
            <a:pathLst>
              <a:path w="335279">
                <a:moveTo>
                  <a:pt x="0" y="0"/>
                </a:moveTo>
                <a:lnTo>
                  <a:pt x="33527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5" name="object 15"/>
          <p:cNvSpPr/>
          <p:nvPr/>
        </p:nvSpPr>
        <p:spPr>
          <a:xfrm>
            <a:off x="6736079" y="5233416"/>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6" name="object 16"/>
          <p:cNvSpPr/>
          <p:nvPr/>
        </p:nvSpPr>
        <p:spPr>
          <a:xfrm>
            <a:off x="6931152" y="5233416"/>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7" name="object 17"/>
          <p:cNvSpPr/>
          <p:nvPr/>
        </p:nvSpPr>
        <p:spPr>
          <a:xfrm>
            <a:off x="7415785" y="523341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8" name="object 18"/>
          <p:cNvSpPr/>
          <p:nvPr/>
        </p:nvSpPr>
        <p:spPr>
          <a:xfrm>
            <a:off x="7607808" y="523341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19" name="object 19"/>
          <p:cNvSpPr/>
          <p:nvPr/>
        </p:nvSpPr>
        <p:spPr>
          <a:xfrm>
            <a:off x="8092440" y="5233416"/>
            <a:ext cx="43180" cy="0"/>
          </a:xfrm>
          <a:custGeom>
            <a:avLst/>
            <a:gdLst/>
            <a:ahLst/>
            <a:cxnLst/>
            <a:rect l="l" t="t" r="r" b="b"/>
            <a:pathLst>
              <a:path w="43179">
                <a:moveTo>
                  <a:pt x="0" y="0"/>
                </a:moveTo>
                <a:lnTo>
                  <a:pt x="42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0" name="object 20"/>
          <p:cNvSpPr/>
          <p:nvPr/>
        </p:nvSpPr>
        <p:spPr>
          <a:xfrm>
            <a:off x="8287511" y="5233416"/>
            <a:ext cx="332740" cy="0"/>
          </a:xfrm>
          <a:custGeom>
            <a:avLst/>
            <a:gdLst/>
            <a:ahLst/>
            <a:cxnLst/>
            <a:rect l="l" t="t" r="r" b="b"/>
            <a:pathLst>
              <a:path w="332740">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1" name="object 21"/>
          <p:cNvSpPr/>
          <p:nvPr/>
        </p:nvSpPr>
        <p:spPr>
          <a:xfrm>
            <a:off x="8772144" y="523341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2" name="object 22"/>
          <p:cNvSpPr/>
          <p:nvPr/>
        </p:nvSpPr>
        <p:spPr>
          <a:xfrm>
            <a:off x="8964168" y="5233416"/>
            <a:ext cx="332740" cy="0"/>
          </a:xfrm>
          <a:custGeom>
            <a:avLst/>
            <a:gdLst/>
            <a:ahLst/>
            <a:cxnLst/>
            <a:rect l="l" t="t" r="r" b="b"/>
            <a:pathLst>
              <a:path w="332740">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3" name="object 23"/>
          <p:cNvSpPr/>
          <p:nvPr/>
        </p:nvSpPr>
        <p:spPr>
          <a:xfrm>
            <a:off x="9448800" y="5233416"/>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4" name="object 24"/>
          <p:cNvSpPr/>
          <p:nvPr/>
        </p:nvSpPr>
        <p:spPr>
          <a:xfrm>
            <a:off x="9640823" y="5233416"/>
            <a:ext cx="335280" cy="0"/>
          </a:xfrm>
          <a:custGeom>
            <a:avLst/>
            <a:gdLst/>
            <a:ahLst/>
            <a:cxnLst/>
            <a:rect l="l" t="t" r="r" b="b"/>
            <a:pathLst>
              <a:path w="335279">
                <a:moveTo>
                  <a:pt x="0" y="0"/>
                </a:moveTo>
                <a:lnTo>
                  <a:pt x="33527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5" name="object 25"/>
          <p:cNvSpPr/>
          <p:nvPr/>
        </p:nvSpPr>
        <p:spPr>
          <a:xfrm>
            <a:off x="10125456" y="5233416"/>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6" name="object 26"/>
          <p:cNvSpPr/>
          <p:nvPr/>
        </p:nvSpPr>
        <p:spPr>
          <a:xfrm>
            <a:off x="10320528" y="5233416"/>
            <a:ext cx="166370" cy="0"/>
          </a:xfrm>
          <a:custGeom>
            <a:avLst/>
            <a:gdLst/>
            <a:ahLst/>
            <a:cxnLst/>
            <a:rect l="l" t="t" r="r" b="b"/>
            <a:pathLst>
              <a:path w="166370">
                <a:moveTo>
                  <a:pt x="0" y="0"/>
                </a:moveTo>
                <a:lnTo>
                  <a:pt x="16574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7" name="object 27"/>
          <p:cNvSpPr/>
          <p:nvPr/>
        </p:nvSpPr>
        <p:spPr>
          <a:xfrm>
            <a:off x="2351488" y="4541520"/>
            <a:ext cx="166370" cy="0"/>
          </a:xfrm>
          <a:custGeom>
            <a:avLst/>
            <a:gdLst/>
            <a:ahLst/>
            <a:cxnLst/>
            <a:rect l="l" t="t" r="r" b="b"/>
            <a:pathLst>
              <a:path w="166369">
                <a:moveTo>
                  <a:pt x="0" y="0"/>
                </a:moveTo>
                <a:lnTo>
                  <a:pt x="16615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8" name="object 28"/>
          <p:cNvSpPr/>
          <p:nvPr/>
        </p:nvSpPr>
        <p:spPr>
          <a:xfrm>
            <a:off x="2670048" y="4541520"/>
            <a:ext cx="40005" cy="0"/>
          </a:xfrm>
          <a:custGeom>
            <a:avLst/>
            <a:gdLst/>
            <a:ahLst/>
            <a:cxnLst/>
            <a:rect l="l" t="t" r="r" b="b"/>
            <a:pathLst>
              <a:path w="40005">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29" name="object 29"/>
          <p:cNvSpPr/>
          <p:nvPr/>
        </p:nvSpPr>
        <p:spPr>
          <a:xfrm>
            <a:off x="2862072" y="4541520"/>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0" name="object 30"/>
          <p:cNvSpPr/>
          <p:nvPr/>
        </p:nvSpPr>
        <p:spPr>
          <a:xfrm>
            <a:off x="3346704" y="4541520"/>
            <a:ext cx="43180" cy="0"/>
          </a:xfrm>
          <a:custGeom>
            <a:avLst/>
            <a:gdLst/>
            <a:ahLst/>
            <a:cxnLst/>
            <a:rect l="l" t="t" r="r" b="b"/>
            <a:pathLst>
              <a:path w="43180">
                <a:moveTo>
                  <a:pt x="0" y="0"/>
                </a:moveTo>
                <a:lnTo>
                  <a:pt x="42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1" name="object 31"/>
          <p:cNvSpPr/>
          <p:nvPr/>
        </p:nvSpPr>
        <p:spPr>
          <a:xfrm>
            <a:off x="3541776" y="4541520"/>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2" name="object 32"/>
          <p:cNvSpPr/>
          <p:nvPr/>
        </p:nvSpPr>
        <p:spPr>
          <a:xfrm>
            <a:off x="4026408" y="4541520"/>
            <a:ext cx="40005" cy="0"/>
          </a:xfrm>
          <a:custGeom>
            <a:avLst/>
            <a:gdLst/>
            <a:ahLst/>
            <a:cxnLst/>
            <a:rect l="l" t="t" r="r" b="b"/>
            <a:pathLst>
              <a:path w="40005">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3" name="object 33"/>
          <p:cNvSpPr/>
          <p:nvPr/>
        </p:nvSpPr>
        <p:spPr>
          <a:xfrm>
            <a:off x="4218432" y="4541520"/>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4" name="object 34"/>
          <p:cNvSpPr/>
          <p:nvPr/>
        </p:nvSpPr>
        <p:spPr>
          <a:xfrm>
            <a:off x="4703064" y="4541520"/>
            <a:ext cx="43180" cy="0"/>
          </a:xfrm>
          <a:custGeom>
            <a:avLst/>
            <a:gdLst/>
            <a:ahLst/>
            <a:cxnLst/>
            <a:rect l="l" t="t" r="r" b="b"/>
            <a:pathLst>
              <a:path w="43180">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5" name="object 35"/>
          <p:cNvSpPr/>
          <p:nvPr/>
        </p:nvSpPr>
        <p:spPr>
          <a:xfrm>
            <a:off x="4898135" y="4541520"/>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6" name="object 36"/>
          <p:cNvSpPr/>
          <p:nvPr/>
        </p:nvSpPr>
        <p:spPr>
          <a:xfrm>
            <a:off x="5382768" y="4541520"/>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7" name="object 37"/>
          <p:cNvSpPr/>
          <p:nvPr/>
        </p:nvSpPr>
        <p:spPr>
          <a:xfrm>
            <a:off x="5574791" y="4541520"/>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8" name="object 38"/>
          <p:cNvSpPr/>
          <p:nvPr/>
        </p:nvSpPr>
        <p:spPr>
          <a:xfrm>
            <a:off x="6059424" y="4541520"/>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39" name="object 39"/>
          <p:cNvSpPr/>
          <p:nvPr/>
        </p:nvSpPr>
        <p:spPr>
          <a:xfrm>
            <a:off x="6251447" y="4541520"/>
            <a:ext cx="335280" cy="0"/>
          </a:xfrm>
          <a:custGeom>
            <a:avLst/>
            <a:gdLst/>
            <a:ahLst/>
            <a:cxnLst/>
            <a:rect l="l" t="t" r="r" b="b"/>
            <a:pathLst>
              <a:path w="335279">
                <a:moveTo>
                  <a:pt x="0" y="0"/>
                </a:moveTo>
                <a:lnTo>
                  <a:pt x="33527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0" name="object 40"/>
          <p:cNvSpPr/>
          <p:nvPr/>
        </p:nvSpPr>
        <p:spPr>
          <a:xfrm>
            <a:off x="6736079" y="4541520"/>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1" name="object 41"/>
          <p:cNvSpPr/>
          <p:nvPr/>
        </p:nvSpPr>
        <p:spPr>
          <a:xfrm>
            <a:off x="6931152" y="4541520"/>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2" name="object 42"/>
          <p:cNvSpPr/>
          <p:nvPr/>
        </p:nvSpPr>
        <p:spPr>
          <a:xfrm>
            <a:off x="7415785" y="4541520"/>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3" name="object 43"/>
          <p:cNvSpPr/>
          <p:nvPr/>
        </p:nvSpPr>
        <p:spPr>
          <a:xfrm>
            <a:off x="7607808" y="4541520"/>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4" name="object 44"/>
          <p:cNvSpPr/>
          <p:nvPr/>
        </p:nvSpPr>
        <p:spPr>
          <a:xfrm>
            <a:off x="8092440" y="4541520"/>
            <a:ext cx="43180" cy="0"/>
          </a:xfrm>
          <a:custGeom>
            <a:avLst/>
            <a:gdLst/>
            <a:ahLst/>
            <a:cxnLst/>
            <a:rect l="l" t="t" r="r" b="b"/>
            <a:pathLst>
              <a:path w="43179">
                <a:moveTo>
                  <a:pt x="0" y="0"/>
                </a:moveTo>
                <a:lnTo>
                  <a:pt x="42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5" name="object 45"/>
          <p:cNvSpPr/>
          <p:nvPr/>
        </p:nvSpPr>
        <p:spPr>
          <a:xfrm>
            <a:off x="8287511" y="4541520"/>
            <a:ext cx="332740" cy="0"/>
          </a:xfrm>
          <a:custGeom>
            <a:avLst/>
            <a:gdLst/>
            <a:ahLst/>
            <a:cxnLst/>
            <a:rect l="l" t="t" r="r" b="b"/>
            <a:pathLst>
              <a:path w="332740">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6" name="object 46"/>
          <p:cNvSpPr/>
          <p:nvPr/>
        </p:nvSpPr>
        <p:spPr>
          <a:xfrm>
            <a:off x="8772144" y="4541520"/>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7" name="object 47"/>
          <p:cNvSpPr/>
          <p:nvPr/>
        </p:nvSpPr>
        <p:spPr>
          <a:xfrm>
            <a:off x="8964168" y="4541520"/>
            <a:ext cx="332740" cy="0"/>
          </a:xfrm>
          <a:custGeom>
            <a:avLst/>
            <a:gdLst/>
            <a:ahLst/>
            <a:cxnLst/>
            <a:rect l="l" t="t" r="r" b="b"/>
            <a:pathLst>
              <a:path w="332740">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8" name="object 48"/>
          <p:cNvSpPr/>
          <p:nvPr/>
        </p:nvSpPr>
        <p:spPr>
          <a:xfrm>
            <a:off x="9448800" y="4541520"/>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49" name="object 49"/>
          <p:cNvSpPr/>
          <p:nvPr/>
        </p:nvSpPr>
        <p:spPr>
          <a:xfrm>
            <a:off x="9640823" y="4541520"/>
            <a:ext cx="335280" cy="0"/>
          </a:xfrm>
          <a:custGeom>
            <a:avLst/>
            <a:gdLst/>
            <a:ahLst/>
            <a:cxnLst/>
            <a:rect l="l" t="t" r="r" b="b"/>
            <a:pathLst>
              <a:path w="335279">
                <a:moveTo>
                  <a:pt x="0" y="0"/>
                </a:moveTo>
                <a:lnTo>
                  <a:pt x="33527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0" name="object 50"/>
          <p:cNvSpPr/>
          <p:nvPr/>
        </p:nvSpPr>
        <p:spPr>
          <a:xfrm>
            <a:off x="2351488" y="3846576"/>
            <a:ext cx="166370" cy="0"/>
          </a:xfrm>
          <a:custGeom>
            <a:avLst/>
            <a:gdLst/>
            <a:ahLst/>
            <a:cxnLst/>
            <a:rect l="l" t="t" r="r" b="b"/>
            <a:pathLst>
              <a:path w="166369">
                <a:moveTo>
                  <a:pt x="0" y="0"/>
                </a:moveTo>
                <a:lnTo>
                  <a:pt x="16615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1" name="object 51"/>
          <p:cNvSpPr/>
          <p:nvPr/>
        </p:nvSpPr>
        <p:spPr>
          <a:xfrm>
            <a:off x="2670048" y="3846576"/>
            <a:ext cx="40005" cy="0"/>
          </a:xfrm>
          <a:custGeom>
            <a:avLst/>
            <a:gdLst/>
            <a:ahLst/>
            <a:cxnLst/>
            <a:rect l="l" t="t" r="r" b="b"/>
            <a:pathLst>
              <a:path w="40005">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2" name="object 52"/>
          <p:cNvSpPr/>
          <p:nvPr/>
        </p:nvSpPr>
        <p:spPr>
          <a:xfrm>
            <a:off x="2862072" y="3846576"/>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3" name="object 53"/>
          <p:cNvSpPr/>
          <p:nvPr/>
        </p:nvSpPr>
        <p:spPr>
          <a:xfrm>
            <a:off x="3346704" y="3846576"/>
            <a:ext cx="43180" cy="0"/>
          </a:xfrm>
          <a:custGeom>
            <a:avLst/>
            <a:gdLst/>
            <a:ahLst/>
            <a:cxnLst/>
            <a:rect l="l" t="t" r="r" b="b"/>
            <a:pathLst>
              <a:path w="43180">
                <a:moveTo>
                  <a:pt x="0" y="0"/>
                </a:moveTo>
                <a:lnTo>
                  <a:pt x="42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4" name="object 54"/>
          <p:cNvSpPr/>
          <p:nvPr/>
        </p:nvSpPr>
        <p:spPr>
          <a:xfrm>
            <a:off x="3541776" y="384657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5" name="object 55"/>
          <p:cNvSpPr/>
          <p:nvPr/>
        </p:nvSpPr>
        <p:spPr>
          <a:xfrm>
            <a:off x="4026408" y="3846576"/>
            <a:ext cx="40005" cy="0"/>
          </a:xfrm>
          <a:custGeom>
            <a:avLst/>
            <a:gdLst/>
            <a:ahLst/>
            <a:cxnLst/>
            <a:rect l="l" t="t" r="r" b="b"/>
            <a:pathLst>
              <a:path w="40005">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6" name="object 56"/>
          <p:cNvSpPr/>
          <p:nvPr/>
        </p:nvSpPr>
        <p:spPr>
          <a:xfrm>
            <a:off x="4218432" y="384657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7" name="object 57"/>
          <p:cNvSpPr/>
          <p:nvPr/>
        </p:nvSpPr>
        <p:spPr>
          <a:xfrm>
            <a:off x="4703064" y="3846576"/>
            <a:ext cx="43180" cy="0"/>
          </a:xfrm>
          <a:custGeom>
            <a:avLst/>
            <a:gdLst/>
            <a:ahLst/>
            <a:cxnLst/>
            <a:rect l="l" t="t" r="r" b="b"/>
            <a:pathLst>
              <a:path w="43180">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8" name="object 58"/>
          <p:cNvSpPr/>
          <p:nvPr/>
        </p:nvSpPr>
        <p:spPr>
          <a:xfrm>
            <a:off x="4898135" y="384657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59" name="object 59"/>
          <p:cNvSpPr/>
          <p:nvPr/>
        </p:nvSpPr>
        <p:spPr>
          <a:xfrm>
            <a:off x="5382768" y="384657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0" name="object 60"/>
          <p:cNvSpPr/>
          <p:nvPr/>
        </p:nvSpPr>
        <p:spPr>
          <a:xfrm>
            <a:off x="5574791" y="3846576"/>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1" name="object 61"/>
          <p:cNvSpPr/>
          <p:nvPr/>
        </p:nvSpPr>
        <p:spPr>
          <a:xfrm>
            <a:off x="6059424" y="384657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2" name="object 62"/>
          <p:cNvSpPr/>
          <p:nvPr/>
        </p:nvSpPr>
        <p:spPr>
          <a:xfrm>
            <a:off x="6251447" y="3846576"/>
            <a:ext cx="335280" cy="0"/>
          </a:xfrm>
          <a:custGeom>
            <a:avLst/>
            <a:gdLst/>
            <a:ahLst/>
            <a:cxnLst/>
            <a:rect l="l" t="t" r="r" b="b"/>
            <a:pathLst>
              <a:path w="335279">
                <a:moveTo>
                  <a:pt x="0" y="0"/>
                </a:moveTo>
                <a:lnTo>
                  <a:pt x="33527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3" name="object 63"/>
          <p:cNvSpPr/>
          <p:nvPr/>
        </p:nvSpPr>
        <p:spPr>
          <a:xfrm>
            <a:off x="6736079" y="3846576"/>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4" name="object 64"/>
          <p:cNvSpPr/>
          <p:nvPr/>
        </p:nvSpPr>
        <p:spPr>
          <a:xfrm>
            <a:off x="6931152" y="3846576"/>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5" name="object 65"/>
          <p:cNvSpPr/>
          <p:nvPr/>
        </p:nvSpPr>
        <p:spPr>
          <a:xfrm>
            <a:off x="7415785" y="384657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6" name="object 66"/>
          <p:cNvSpPr/>
          <p:nvPr/>
        </p:nvSpPr>
        <p:spPr>
          <a:xfrm>
            <a:off x="7607808" y="3846576"/>
            <a:ext cx="332740" cy="0"/>
          </a:xfrm>
          <a:custGeom>
            <a:avLst/>
            <a:gdLst/>
            <a:ahLst/>
            <a:cxnLst/>
            <a:rect l="l" t="t" r="r" b="b"/>
            <a:pathLst>
              <a:path w="332739">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7" name="object 67"/>
          <p:cNvSpPr/>
          <p:nvPr/>
        </p:nvSpPr>
        <p:spPr>
          <a:xfrm>
            <a:off x="8092440" y="3846576"/>
            <a:ext cx="43180" cy="0"/>
          </a:xfrm>
          <a:custGeom>
            <a:avLst/>
            <a:gdLst/>
            <a:ahLst/>
            <a:cxnLst/>
            <a:rect l="l" t="t" r="r" b="b"/>
            <a:pathLst>
              <a:path w="43179">
                <a:moveTo>
                  <a:pt x="0" y="0"/>
                </a:moveTo>
                <a:lnTo>
                  <a:pt x="4267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8" name="object 68"/>
          <p:cNvSpPr/>
          <p:nvPr/>
        </p:nvSpPr>
        <p:spPr>
          <a:xfrm>
            <a:off x="8287511" y="3846576"/>
            <a:ext cx="332740" cy="0"/>
          </a:xfrm>
          <a:custGeom>
            <a:avLst/>
            <a:gdLst/>
            <a:ahLst/>
            <a:cxnLst/>
            <a:rect l="l" t="t" r="r" b="b"/>
            <a:pathLst>
              <a:path w="332740">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69" name="object 69"/>
          <p:cNvSpPr/>
          <p:nvPr/>
        </p:nvSpPr>
        <p:spPr>
          <a:xfrm>
            <a:off x="8772144" y="3846576"/>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0" name="object 70"/>
          <p:cNvSpPr/>
          <p:nvPr/>
        </p:nvSpPr>
        <p:spPr>
          <a:xfrm>
            <a:off x="8964168" y="3846576"/>
            <a:ext cx="332740" cy="0"/>
          </a:xfrm>
          <a:custGeom>
            <a:avLst/>
            <a:gdLst/>
            <a:ahLst/>
            <a:cxnLst/>
            <a:rect l="l" t="t" r="r" b="b"/>
            <a:pathLst>
              <a:path w="332740">
                <a:moveTo>
                  <a:pt x="0" y="0"/>
                </a:moveTo>
                <a:lnTo>
                  <a:pt x="33223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1" name="object 71"/>
          <p:cNvSpPr/>
          <p:nvPr/>
        </p:nvSpPr>
        <p:spPr>
          <a:xfrm>
            <a:off x="9448800" y="3846576"/>
            <a:ext cx="43180" cy="0"/>
          </a:xfrm>
          <a:custGeom>
            <a:avLst/>
            <a:gdLst/>
            <a:ahLst/>
            <a:cxnLst/>
            <a:rect l="l" t="t" r="r" b="b"/>
            <a:pathLst>
              <a:path w="43179">
                <a:moveTo>
                  <a:pt x="0" y="0"/>
                </a:moveTo>
                <a:lnTo>
                  <a:pt x="4267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2" name="object 72"/>
          <p:cNvSpPr/>
          <p:nvPr/>
        </p:nvSpPr>
        <p:spPr>
          <a:xfrm>
            <a:off x="9640823" y="3846576"/>
            <a:ext cx="335280" cy="0"/>
          </a:xfrm>
          <a:custGeom>
            <a:avLst/>
            <a:gdLst/>
            <a:ahLst/>
            <a:cxnLst/>
            <a:rect l="l" t="t" r="r" b="b"/>
            <a:pathLst>
              <a:path w="335279">
                <a:moveTo>
                  <a:pt x="0" y="0"/>
                </a:moveTo>
                <a:lnTo>
                  <a:pt x="33527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3" name="object 73"/>
          <p:cNvSpPr/>
          <p:nvPr/>
        </p:nvSpPr>
        <p:spPr>
          <a:xfrm>
            <a:off x="10125457" y="3846576"/>
            <a:ext cx="361315" cy="0"/>
          </a:xfrm>
          <a:custGeom>
            <a:avLst/>
            <a:gdLst/>
            <a:ahLst/>
            <a:cxnLst/>
            <a:rect l="l" t="t" r="r" b="b"/>
            <a:pathLst>
              <a:path w="361315">
                <a:moveTo>
                  <a:pt x="0" y="0"/>
                </a:moveTo>
                <a:lnTo>
                  <a:pt x="360821"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4" name="object 74"/>
          <p:cNvSpPr/>
          <p:nvPr/>
        </p:nvSpPr>
        <p:spPr>
          <a:xfrm>
            <a:off x="6931152" y="3154680"/>
            <a:ext cx="332740" cy="0"/>
          </a:xfrm>
          <a:custGeom>
            <a:avLst/>
            <a:gdLst/>
            <a:ahLst/>
            <a:cxnLst/>
            <a:rect l="l" t="t" r="r" b="b"/>
            <a:pathLst>
              <a:path w="332739">
                <a:moveTo>
                  <a:pt x="0" y="0"/>
                </a:moveTo>
                <a:lnTo>
                  <a:pt x="332232"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5" name="object 75"/>
          <p:cNvSpPr/>
          <p:nvPr/>
        </p:nvSpPr>
        <p:spPr>
          <a:xfrm>
            <a:off x="7415785" y="3154680"/>
            <a:ext cx="40005" cy="0"/>
          </a:xfrm>
          <a:custGeom>
            <a:avLst/>
            <a:gdLst/>
            <a:ahLst/>
            <a:cxnLst/>
            <a:rect l="l" t="t" r="r" b="b"/>
            <a:pathLst>
              <a:path w="40004">
                <a:moveTo>
                  <a:pt x="0" y="0"/>
                </a:moveTo>
                <a:lnTo>
                  <a:pt x="39624"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6" name="object 76"/>
          <p:cNvSpPr/>
          <p:nvPr/>
        </p:nvSpPr>
        <p:spPr>
          <a:xfrm>
            <a:off x="7607808" y="3154680"/>
            <a:ext cx="1012190" cy="0"/>
          </a:xfrm>
          <a:custGeom>
            <a:avLst/>
            <a:gdLst/>
            <a:ahLst/>
            <a:cxnLst/>
            <a:rect l="l" t="t" r="r" b="b"/>
            <a:pathLst>
              <a:path w="1012190">
                <a:moveTo>
                  <a:pt x="0" y="0"/>
                </a:moveTo>
                <a:lnTo>
                  <a:pt x="101193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7" name="object 77"/>
          <p:cNvSpPr/>
          <p:nvPr/>
        </p:nvSpPr>
        <p:spPr>
          <a:xfrm>
            <a:off x="8772143" y="3154680"/>
            <a:ext cx="1714500" cy="0"/>
          </a:xfrm>
          <a:custGeom>
            <a:avLst/>
            <a:gdLst/>
            <a:ahLst/>
            <a:cxnLst/>
            <a:rect l="l" t="t" r="r" b="b"/>
            <a:pathLst>
              <a:path w="1714500">
                <a:moveTo>
                  <a:pt x="0" y="0"/>
                </a:moveTo>
                <a:lnTo>
                  <a:pt x="171413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8" name="object 78"/>
          <p:cNvSpPr/>
          <p:nvPr/>
        </p:nvSpPr>
        <p:spPr>
          <a:xfrm>
            <a:off x="2351489" y="3154680"/>
            <a:ext cx="1715135" cy="0"/>
          </a:xfrm>
          <a:custGeom>
            <a:avLst/>
            <a:gdLst/>
            <a:ahLst/>
            <a:cxnLst/>
            <a:rect l="l" t="t" r="r" b="b"/>
            <a:pathLst>
              <a:path w="1715135">
                <a:moveTo>
                  <a:pt x="0" y="0"/>
                </a:moveTo>
                <a:lnTo>
                  <a:pt x="171454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79" name="object 79"/>
          <p:cNvSpPr/>
          <p:nvPr/>
        </p:nvSpPr>
        <p:spPr>
          <a:xfrm>
            <a:off x="4218432" y="3154680"/>
            <a:ext cx="1880870" cy="0"/>
          </a:xfrm>
          <a:custGeom>
            <a:avLst/>
            <a:gdLst/>
            <a:ahLst/>
            <a:cxnLst/>
            <a:rect l="l" t="t" r="r" b="b"/>
            <a:pathLst>
              <a:path w="1880870">
                <a:moveTo>
                  <a:pt x="0" y="0"/>
                </a:moveTo>
                <a:lnTo>
                  <a:pt x="1880616"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0" name="object 80"/>
          <p:cNvSpPr/>
          <p:nvPr/>
        </p:nvSpPr>
        <p:spPr>
          <a:xfrm>
            <a:off x="6251448" y="3154680"/>
            <a:ext cx="527685" cy="0"/>
          </a:xfrm>
          <a:custGeom>
            <a:avLst/>
            <a:gdLst/>
            <a:ahLst/>
            <a:cxnLst/>
            <a:rect l="l" t="t" r="r" b="b"/>
            <a:pathLst>
              <a:path w="527685">
                <a:moveTo>
                  <a:pt x="0" y="0"/>
                </a:moveTo>
                <a:lnTo>
                  <a:pt x="52730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1" name="object 81"/>
          <p:cNvSpPr/>
          <p:nvPr/>
        </p:nvSpPr>
        <p:spPr>
          <a:xfrm>
            <a:off x="2351488" y="2459736"/>
            <a:ext cx="3747770" cy="0"/>
          </a:xfrm>
          <a:custGeom>
            <a:avLst/>
            <a:gdLst/>
            <a:ahLst/>
            <a:cxnLst/>
            <a:rect l="l" t="t" r="r" b="b"/>
            <a:pathLst>
              <a:path w="3747770">
                <a:moveTo>
                  <a:pt x="0" y="0"/>
                </a:moveTo>
                <a:lnTo>
                  <a:pt x="3747559"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2" name="object 82"/>
          <p:cNvSpPr/>
          <p:nvPr/>
        </p:nvSpPr>
        <p:spPr>
          <a:xfrm>
            <a:off x="6251448" y="2459736"/>
            <a:ext cx="527685" cy="0"/>
          </a:xfrm>
          <a:custGeom>
            <a:avLst/>
            <a:gdLst/>
            <a:ahLst/>
            <a:cxnLst/>
            <a:rect l="l" t="t" r="r" b="b"/>
            <a:pathLst>
              <a:path w="527685">
                <a:moveTo>
                  <a:pt x="0" y="0"/>
                </a:moveTo>
                <a:lnTo>
                  <a:pt x="52730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3" name="object 83"/>
          <p:cNvSpPr/>
          <p:nvPr/>
        </p:nvSpPr>
        <p:spPr>
          <a:xfrm>
            <a:off x="6931153" y="2459736"/>
            <a:ext cx="3555365" cy="0"/>
          </a:xfrm>
          <a:custGeom>
            <a:avLst/>
            <a:gdLst/>
            <a:ahLst/>
            <a:cxnLst/>
            <a:rect l="l" t="t" r="r" b="b"/>
            <a:pathLst>
              <a:path w="3555365">
                <a:moveTo>
                  <a:pt x="0" y="0"/>
                </a:moveTo>
                <a:lnTo>
                  <a:pt x="355512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4" name="object 84"/>
          <p:cNvSpPr/>
          <p:nvPr/>
        </p:nvSpPr>
        <p:spPr>
          <a:xfrm>
            <a:off x="2351489" y="1764792"/>
            <a:ext cx="4427855" cy="0"/>
          </a:xfrm>
          <a:custGeom>
            <a:avLst/>
            <a:gdLst/>
            <a:ahLst/>
            <a:cxnLst/>
            <a:rect l="l" t="t" r="r" b="b"/>
            <a:pathLst>
              <a:path w="4427855">
                <a:moveTo>
                  <a:pt x="0" y="0"/>
                </a:moveTo>
                <a:lnTo>
                  <a:pt x="4427263"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5" name="object 85"/>
          <p:cNvSpPr/>
          <p:nvPr/>
        </p:nvSpPr>
        <p:spPr>
          <a:xfrm>
            <a:off x="6931153" y="1764792"/>
            <a:ext cx="3555365" cy="0"/>
          </a:xfrm>
          <a:custGeom>
            <a:avLst/>
            <a:gdLst/>
            <a:ahLst/>
            <a:cxnLst/>
            <a:rect l="l" t="t" r="r" b="b"/>
            <a:pathLst>
              <a:path w="3555365">
                <a:moveTo>
                  <a:pt x="0" y="0"/>
                </a:moveTo>
                <a:lnTo>
                  <a:pt x="3555125"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6" name="object 86"/>
          <p:cNvSpPr/>
          <p:nvPr/>
        </p:nvSpPr>
        <p:spPr>
          <a:xfrm>
            <a:off x="2351488" y="1072342"/>
            <a:ext cx="8134984" cy="0"/>
          </a:xfrm>
          <a:custGeom>
            <a:avLst/>
            <a:gdLst/>
            <a:ahLst/>
            <a:cxnLst/>
            <a:rect l="l" t="t" r="r" b="b"/>
            <a:pathLst>
              <a:path w="8134984">
                <a:moveTo>
                  <a:pt x="0" y="0"/>
                </a:moveTo>
                <a:lnTo>
                  <a:pt x="8134788" y="0"/>
                </a:lnTo>
              </a:path>
            </a:pathLst>
          </a:custGeom>
          <a:ln w="9525">
            <a:solidFill>
              <a:srgbClr val="D9D9D9"/>
            </a:solidFill>
          </a:ln>
        </p:spPr>
        <p:txBody>
          <a:bodyPr wrap="square" lIns="0" tIns="0" rIns="0" bIns="0" rtlCol="0"/>
          <a:lstStyle/>
          <a:p>
            <a:endParaRPr>
              <a:solidFill>
                <a:prstClr val="black"/>
              </a:solidFill>
              <a:latin typeface="Calibri"/>
            </a:endParaRPr>
          </a:p>
        </p:txBody>
      </p:sp>
      <p:sp>
        <p:nvSpPr>
          <p:cNvPr id="87" name="object 87"/>
          <p:cNvSpPr/>
          <p:nvPr/>
        </p:nvSpPr>
        <p:spPr>
          <a:xfrm>
            <a:off x="2517647" y="3340609"/>
            <a:ext cx="152400" cy="2587625"/>
          </a:xfrm>
          <a:custGeom>
            <a:avLst/>
            <a:gdLst/>
            <a:ahLst/>
            <a:cxnLst/>
            <a:rect l="l" t="t" r="r" b="b"/>
            <a:pathLst>
              <a:path w="152400" h="2587625">
                <a:moveTo>
                  <a:pt x="152400" y="0"/>
                </a:moveTo>
                <a:lnTo>
                  <a:pt x="0" y="0"/>
                </a:lnTo>
                <a:lnTo>
                  <a:pt x="0" y="2587442"/>
                </a:lnTo>
                <a:lnTo>
                  <a:pt x="152400" y="2587442"/>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88" name="object 88"/>
          <p:cNvSpPr/>
          <p:nvPr/>
        </p:nvSpPr>
        <p:spPr>
          <a:xfrm>
            <a:off x="3194304" y="3474720"/>
            <a:ext cx="152400" cy="2453640"/>
          </a:xfrm>
          <a:custGeom>
            <a:avLst/>
            <a:gdLst/>
            <a:ahLst/>
            <a:cxnLst/>
            <a:rect l="l" t="t" r="r" b="b"/>
            <a:pathLst>
              <a:path w="152400" h="2453640">
                <a:moveTo>
                  <a:pt x="152400" y="0"/>
                </a:moveTo>
                <a:lnTo>
                  <a:pt x="0" y="0"/>
                </a:lnTo>
                <a:lnTo>
                  <a:pt x="0" y="2453330"/>
                </a:lnTo>
                <a:lnTo>
                  <a:pt x="152400" y="2453330"/>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89" name="object 89"/>
          <p:cNvSpPr/>
          <p:nvPr/>
        </p:nvSpPr>
        <p:spPr>
          <a:xfrm>
            <a:off x="3874007" y="3200400"/>
            <a:ext cx="152400" cy="2727960"/>
          </a:xfrm>
          <a:custGeom>
            <a:avLst/>
            <a:gdLst/>
            <a:ahLst/>
            <a:cxnLst/>
            <a:rect l="l" t="t" r="r" b="b"/>
            <a:pathLst>
              <a:path w="152400" h="2727960">
                <a:moveTo>
                  <a:pt x="152400" y="0"/>
                </a:moveTo>
                <a:lnTo>
                  <a:pt x="0" y="0"/>
                </a:lnTo>
                <a:lnTo>
                  <a:pt x="0" y="2727650"/>
                </a:lnTo>
                <a:lnTo>
                  <a:pt x="152400" y="2727650"/>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0" name="object 90"/>
          <p:cNvSpPr/>
          <p:nvPr/>
        </p:nvSpPr>
        <p:spPr>
          <a:xfrm>
            <a:off x="4550664" y="3188208"/>
            <a:ext cx="152400" cy="2740025"/>
          </a:xfrm>
          <a:custGeom>
            <a:avLst/>
            <a:gdLst/>
            <a:ahLst/>
            <a:cxnLst/>
            <a:rect l="l" t="t" r="r" b="b"/>
            <a:pathLst>
              <a:path w="152400" h="2740025">
                <a:moveTo>
                  <a:pt x="152400" y="0"/>
                </a:moveTo>
                <a:lnTo>
                  <a:pt x="0" y="0"/>
                </a:lnTo>
                <a:lnTo>
                  <a:pt x="0" y="2739842"/>
                </a:lnTo>
                <a:lnTo>
                  <a:pt x="152400" y="2739842"/>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1" name="object 91"/>
          <p:cNvSpPr/>
          <p:nvPr/>
        </p:nvSpPr>
        <p:spPr>
          <a:xfrm>
            <a:off x="5230367" y="3212593"/>
            <a:ext cx="152400" cy="2715895"/>
          </a:xfrm>
          <a:custGeom>
            <a:avLst/>
            <a:gdLst/>
            <a:ahLst/>
            <a:cxnLst/>
            <a:rect l="l" t="t" r="r" b="b"/>
            <a:pathLst>
              <a:path w="152400" h="2715895">
                <a:moveTo>
                  <a:pt x="152400" y="0"/>
                </a:moveTo>
                <a:lnTo>
                  <a:pt x="0" y="0"/>
                </a:lnTo>
                <a:lnTo>
                  <a:pt x="0" y="2715458"/>
                </a:lnTo>
                <a:lnTo>
                  <a:pt x="152400" y="2715458"/>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2" name="object 92"/>
          <p:cNvSpPr/>
          <p:nvPr/>
        </p:nvSpPr>
        <p:spPr>
          <a:xfrm>
            <a:off x="5907023" y="3334512"/>
            <a:ext cx="152400" cy="2593975"/>
          </a:xfrm>
          <a:custGeom>
            <a:avLst/>
            <a:gdLst/>
            <a:ahLst/>
            <a:cxnLst/>
            <a:rect l="l" t="t" r="r" b="b"/>
            <a:pathLst>
              <a:path w="152400" h="2593975">
                <a:moveTo>
                  <a:pt x="152400" y="0"/>
                </a:moveTo>
                <a:lnTo>
                  <a:pt x="0" y="0"/>
                </a:lnTo>
                <a:lnTo>
                  <a:pt x="0" y="2593538"/>
                </a:lnTo>
                <a:lnTo>
                  <a:pt x="152400" y="2593538"/>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3" name="object 93"/>
          <p:cNvSpPr/>
          <p:nvPr/>
        </p:nvSpPr>
        <p:spPr>
          <a:xfrm>
            <a:off x="6586728" y="3261359"/>
            <a:ext cx="149860" cy="2667000"/>
          </a:xfrm>
          <a:custGeom>
            <a:avLst/>
            <a:gdLst/>
            <a:ahLst/>
            <a:cxnLst/>
            <a:rect l="l" t="t" r="r" b="b"/>
            <a:pathLst>
              <a:path w="149860" h="2667000">
                <a:moveTo>
                  <a:pt x="149351" y="0"/>
                </a:moveTo>
                <a:lnTo>
                  <a:pt x="0" y="0"/>
                </a:lnTo>
                <a:lnTo>
                  <a:pt x="0" y="2666690"/>
                </a:lnTo>
                <a:lnTo>
                  <a:pt x="149351" y="2666690"/>
                </a:lnTo>
                <a:lnTo>
                  <a:pt x="14935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4" name="object 94"/>
          <p:cNvSpPr/>
          <p:nvPr/>
        </p:nvSpPr>
        <p:spPr>
          <a:xfrm>
            <a:off x="7263384" y="3139439"/>
            <a:ext cx="152400" cy="2788920"/>
          </a:xfrm>
          <a:custGeom>
            <a:avLst/>
            <a:gdLst/>
            <a:ahLst/>
            <a:cxnLst/>
            <a:rect l="l" t="t" r="r" b="b"/>
            <a:pathLst>
              <a:path w="152400" h="2788920">
                <a:moveTo>
                  <a:pt x="152400" y="0"/>
                </a:moveTo>
                <a:lnTo>
                  <a:pt x="0" y="0"/>
                </a:lnTo>
                <a:lnTo>
                  <a:pt x="0" y="2788610"/>
                </a:lnTo>
                <a:lnTo>
                  <a:pt x="152400" y="2788610"/>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5" name="object 95"/>
          <p:cNvSpPr/>
          <p:nvPr/>
        </p:nvSpPr>
        <p:spPr>
          <a:xfrm>
            <a:off x="7940040" y="3432048"/>
            <a:ext cx="152400" cy="2496185"/>
          </a:xfrm>
          <a:custGeom>
            <a:avLst/>
            <a:gdLst/>
            <a:ahLst/>
            <a:cxnLst/>
            <a:rect l="l" t="t" r="r" b="b"/>
            <a:pathLst>
              <a:path w="152400" h="2496185">
                <a:moveTo>
                  <a:pt x="152400" y="0"/>
                </a:moveTo>
                <a:lnTo>
                  <a:pt x="0" y="0"/>
                </a:lnTo>
                <a:lnTo>
                  <a:pt x="0" y="2496002"/>
                </a:lnTo>
                <a:lnTo>
                  <a:pt x="152400" y="2496002"/>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6" name="object 96"/>
          <p:cNvSpPr/>
          <p:nvPr/>
        </p:nvSpPr>
        <p:spPr>
          <a:xfrm>
            <a:off x="8619743" y="3118104"/>
            <a:ext cx="152400" cy="2810510"/>
          </a:xfrm>
          <a:custGeom>
            <a:avLst/>
            <a:gdLst/>
            <a:ahLst/>
            <a:cxnLst/>
            <a:rect l="l" t="t" r="r" b="b"/>
            <a:pathLst>
              <a:path w="152400" h="2810510">
                <a:moveTo>
                  <a:pt x="152400" y="0"/>
                </a:moveTo>
                <a:lnTo>
                  <a:pt x="0" y="0"/>
                </a:lnTo>
                <a:lnTo>
                  <a:pt x="0" y="2809946"/>
                </a:lnTo>
                <a:lnTo>
                  <a:pt x="152400" y="2809946"/>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7" name="object 97"/>
          <p:cNvSpPr/>
          <p:nvPr/>
        </p:nvSpPr>
        <p:spPr>
          <a:xfrm>
            <a:off x="9296400" y="3621023"/>
            <a:ext cx="152400" cy="2307590"/>
          </a:xfrm>
          <a:custGeom>
            <a:avLst/>
            <a:gdLst/>
            <a:ahLst/>
            <a:cxnLst/>
            <a:rect l="l" t="t" r="r" b="b"/>
            <a:pathLst>
              <a:path w="152400" h="2307590">
                <a:moveTo>
                  <a:pt x="152400" y="0"/>
                </a:moveTo>
                <a:lnTo>
                  <a:pt x="0" y="0"/>
                </a:lnTo>
                <a:lnTo>
                  <a:pt x="0" y="2307026"/>
                </a:lnTo>
                <a:lnTo>
                  <a:pt x="152400" y="2307026"/>
                </a:lnTo>
                <a:lnTo>
                  <a:pt x="15240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8" name="object 98"/>
          <p:cNvSpPr/>
          <p:nvPr/>
        </p:nvSpPr>
        <p:spPr>
          <a:xfrm>
            <a:off x="9976104" y="3581400"/>
            <a:ext cx="149860" cy="2346960"/>
          </a:xfrm>
          <a:custGeom>
            <a:avLst/>
            <a:gdLst/>
            <a:ahLst/>
            <a:cxnLst/>
            <a:rect l="l" t="t" r="r" b="b"/>
            <a:pathLst>
              <a:path w="149859" h="2346960">
                <a:moveTo>
                  <a:pt x="149351" y="0"/>
                </a:moveTo>
                <a:lnTo>
                  <a:pt x="0" y="0"/>
                </a:lnTo>
                <a:lnTo>
                  <a:pt x="0" y="2346650"/>
                </a:lnTo>
                <a:lnTo>
                  <a:pt x="149351" y="2346650"/>
                </a:lnTo>
                <a:lnTo>
                  <a:pt x="14935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99" name="object 99"/>
          <p:cNvSpPr/>
          <p:nvPr/>
        </p:nvSpPr>
        <p:spPr>
          <a:xfrm>
            <a:off x="2709672" y="3413759"/>
            <a:ext cx="152400" cy="2514600"/>
          </a:xfrm>
          <a:custGeom>
            <a:avLst/>
            <a:gdLst/>
            <a:ahLst/>
            <a:cxnLst/>
            <a:rect l="l" t="t" r="r" b="b"/>
            <a:pathLst>
              <a:path w="152400" h="2514600">
                <a:moveTo>
                  <a:pt x="152400" y="0"/>
                </a:moveTo>
                <a:lnTo>
                  <a:pt x="0" y="0"/>
                </a:lnTo>
                <a:lnTo>
                  <a:pt x="0" y="2514290"/>
                </a:lnTo>
                <a:lnTo>
                  <a:pt x="152400" y="2514290"/>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0" name="object 100"/>
          <p:cNvSpPr/>
          <p:nvPr/>
        </p:nvSpPr>
        <p:spPr>
          <a:xfrm>
            <a:off x="3389376" y="3465576"/>
            <a:ext cx="152400" cy="2462530"/>
          </a:xfrm>
          <a:custGeom>
            <a:avLst/>
            <a:gdLst/>
            <a:ahLst/>
            <a:cxnLst/>
            <a:rect l="l" t="t" r="r" b="b"/>
            <a:pathLst>
              <a:path w="152400" h="2462529">
                <a:moveTo>
                  <a:pt x="152400" y="0"/>
                </a:moveTo>
                <a:lnTo>
                  <a:pt x="0" y="0"/>
                </a:lnTo>
                <a:lnTo>
                  <a:pt x="0" y="2462474"/>
                </a:lnTo>
                <a:lnTo>
                  <a:pt x="152400" y="2462474"/>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1" name="object 101"/>
          <p:cNvSpPr/>
          <p:nvPr/>
        </p:nvSpPr>
        <p:spPr>
          <a:xfrm>
            <a:off x="4066032" y="3069335"/>
            <a:ext cx="152400" cy="2858770"/>
          </a:xfrm>
          <a:custGeom>
            <a:avLst/>
            <a:gdLst/>
            <a:ahLst/>
            <a:cxnLst/>
            <a:rect l="l" t="t" r="r" b="b"/>
            <a:pathLst>
              <a:path w="152400" h="2858770">
                <a:moveTo>
                  <a:pt x="152400" y="0"/>
                </a:moveTo>
                <a:lnTo>
                  <a:pt x="0" y="0"/>
                </a:lnTo>
                <a:lnTo>
                  <a:pt x="0" y="2858714"/>
                </a:lnTo>
                <a:lnTo>
                  <a:pt x="152400" y="2858714"/>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2" name="object 102"/>
          <p:cNvSpPr/>
          <p:nvPr/>
        </p:nvSpPr>
        <p:spPr>
          <a:xfrm>
            <a:off x="4745735" y="3636264"/>
            <a:ext cx="152400" cy="2292350"/>
          </a:xfrm>
          <a:custGeom>
            <a:avLst/>
            <a:gdLst/>
            <a:ahLst/>
            <a:cxnLst/>
            <a:rect l="l" t="t" r="r" b="b"/>
            <a:pathLst>
              <a:path w="152400" h="2292350">
                <a:moveTo>
                  <a:pt x="152400" y="0"/>
                </a:moveTo>
                <a:lnTo>
                  <a:pt x="0" y="0"/>
                </a:lnTo>
                <a:lnTo>
                  <a:pt x="0" y="2291786"/>
                </a:lnTo>
                <a:lnTo>
                  <a:pt x="152400" y="2291786"/>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3" name="object 103"/>
          <p:cNvSpPr/>
          <p:nvPr/>
        </p:nvSpPr>
        <p:spPr>
          <a:xfrm>
            <a:off x="5422391" y="3560064"/>
            <a:ext cx="152400" cy="2368550"/>
          </a:xfrm>
          <a:custGeom>
            <a:avLst/>
            <a:gdLst/>
            <a:ahLst/>
            <a:cxnLst/>
            <a:rect l="l" t="t" r="r" b="b"/>
            <a:pathLst>
              <a:path w="152400" h="2368550">
                <a:moveTo>
                  <a:pt x="152400" y="0"/>
                </a:moveTo>
                <a:lnTo>
                  <a:pt x="0" y="0"/>
                </a:lnTo>
                <a:lnTo>
                  <a:pt x="0" y="2367986"/>
                </a:lnTo>
                <a:lnTo>
                  <a:pt x="152400" y="2367986"/>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4" name="object 104"/>
          <p:cNvSpPr/>
          <p:nvPr/>
        </p:nvSpPr>
        <p:spPr>
          <a:xfrm>
            <a:off x="6099047" y="2240280"/>
            <a:ext cx="152400" cy="3688079"/>
          </a:xfrm>
          <a:custGeom>
            <a:avLst/>
            <a:gdLst/>
            <a:ahLst/>
            <a:cxnLst/>
            <a:rect l="l" t="t" r="r" b="b"/>
            <a:pathLst>
              <a:path w="152400" h="3688079">
                <a:moveTo>
                  <a:pt x="152400" y="0"/>
                </a:moveTo>
                <a:lnTo>
                  <a:pt x="0" y="0"/>
                </a:lnTo>
                <a:lnTo>
                  <a:pt x="0" y="3687770"/>
                </a:lnTo>
                <a:lnTo>
                  <a:pt x="152400" y="3687770"/>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5" name="object 105"/>
          <p:cNvSpPr/>
          <p:nvPr/>
        </p:nvSpPr>
        <p:spPr>
          <a:xfrm>
            <a:off x="6778752" y="1106424"/>
            <a:ext cx="152400" cy="4822190"/>
          </a:xfrm>
          <a:custGeom>
            <a:avLst/>
            <a:gdLst/>
            <a:ahLst/>
            <a:cxnLst/>
            <a:rect l="l" t="t" r="r" b="b"/>
            <a:pathLst>
              <a:path w="152400" h="4822190">
                <a:moveTo>
                  <a:pt x="152400" y="0"/>
                </a:moveTo>
                <a:lnTo>
                  <a:pt x="0" y="0"/>
                </a:lnTo>
                <a:lnTo>
                  <a:pt x="0" y="4821626"/>
                </a:lnTo>
                <a:lnTo>
                  <a:pt x="152400" y="4821626"/>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6" name="object 106"/>
          <p:cNvSpPr/>
          <p:nvPr/>
        </p:nvSpPr>
        <p:spPr>
          <a:xfrm>
            <a:off x="7455408" y="2758439"/>
            <a:ext cx="152400" cy="3169920"/>
          </a:xfrm>
          <a:custGeom>
            <a:avLst/>
            <a:gdLst/>
            <a:ahLst/>
            <a:cxnLst/>
            <a:rect l="l" t="t" r="r" b="b"/>
            <a:pathLst>
              <a:path w="152400" h="3169920">
                <a:moveTo>
                  <a:pt x="152400" y="0"/>
                </a:moveTo>
                <a:lnTo>
                  <a:pt x="0" y="0"/>
                </a:lnTo>
                <a:lnTo>
                  <a:pt x="0" y="3169610"/>
                </a:lnTo>
                <a:lnTo>
                  <a:pt x="152400" y="3169610"/>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7" name="object 107"/>
          <p:cNvSpPr/>
          <p:nvPr/>
        </p:nvSpPr>
        <p:spPr>
          <a:xfrm>
            <a:off x="8135111" y="3511296"/>
            <a:ext cx="152400" cy="2416810"/>
          </a:xfrm>
          <a:custGeom>
            <a:avLst/>
            <a:gdLst/>
            <a:ahLst/>
            <a:cxnLst/>
            <a:rect l="l" t="t" r="r" b="b"/>
            <a:pathLst>
              <a:path w="152400" h="2416810">
                <a:moveTo>
                  <a:pt x="152400" y="0"/>
                </a:moveTo>
                <a:lnTo>
                  <a:pt x="0" y="0"/>
                </a:lnTo>
                <a:lnTo>
                  <a:pt x="0" y="2416754"/>
                </a:lnTo>
                <a:lnTo>
                  <a:pt x="152400" y="2416754"/>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8" name="object 108"/>
          <p:cNvSpPr/>
          <p:nvPr/>
        </p:nvSpPr>
        <p:spPr>
          <a:xfrm>
            <a:off x="8811768" y="3627120"/>
            <a:ext cx="152400" cy="2301240"/>
          </a:xfrm>
          <a:custGeom>
            <a:avLst/>
            <a:gdLst/>
            <a:ahLst/>
            <a:cxnLst/>
            <a:rect l="l" t="t" r="r" b="b"/>
            <a:pathLst>
              <a:path w="152400" h="2301240">
                <a:moveTo>
                  <a:pt x="152400" y="0"/>
                </a:moveTo>
                <a:lnTo>
                  <a:pt x="0" y="0"/>
                </a:lnTo>
                <a:lnTo>
                  <a:pt x="0" y="2300930"/>
                </a:lnTo>
                <a:lnTo>
                  <a:pt x="152400" y="2300930"/>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09" name="object 109"/>
          <p:cNvSpPr/>
          <p:nvPr/>
        </p:nvSpPr>
        <p:spPr>
          <a:xfrm>
            <a:off x="9491471" y="3718559"/>
            <a:ext cx="149860" cy="2209800"/>
          </a:xfrm>
          <a:custGeom>
            <a:avLst/>
            <a:gdLst/>
            <a:ahLst/>
            <a:cxnLst/>
            <a:rect l="l" t="t" r="r" b="b"/>
            <a:pathLst>
              <a:path w="149859" h="2209800">
                <a:moveTo>
                  <a:pt x="149351" y="0"/>
                </a:moveTo>
                <a:lnTo>
                  <a:pt x="0" y="0"/>
                </a:lnTo>
                <a:lnTo>
                  <a:pt x="0" y="2209490"/>
                </a:lnTo>
                <a:lnTo>
                  <a:pt x="149351" y="2209490"/>
                </a:lnTo>
                <a:lnTo>
                  <a:pt x="149351" y="0"/>
                </a:lnTo>
                <a:close/>
              </a:path>
            </a:pathLst>
          </a:custGeom>
          <a:solidFill>
            <a:srgbClr val="ED7D31"/>
          </a:solidFill>
        </p:spPr>
        <p:txBody>
          <a:bodyPr wrap="square" lIns="0" tIns="0" rIns="0" bIns="0" rtlCol="0"/>
          <a:lstStyle/>
          <a:p>
            <a:endParaRPr>
              <a:solidFill>
                <a:prstClr val="black"/>
              </a:solidFill>
              <a:latin typeface="Calibri"/>
            </a:endParaRPr>
          </a:p>
        </p:txBody>
      </p:sp>
      <p:grpSp>
        <p:nvGrpSpPr>
          <p:cNvPr id="110" name="object 110"/>
          <p:cNvGrpSpPr/>
          <p:nvPr/>
        </p:nvGrpSpPr>
        <p:grpSpPr>
          <a:xfrm>
            <a:off x="2351488" y="4700015"/>
            <a:ext cx="8134984" cy="1233170"/>
            <a:chOff x="827488" y="4700015"/>
            <a:chExt cx="8134984" cy="1233170"/>
          </a:xfrm>
        </p:grpSpPr>
        <p:sp>
          <p:nvSpPr>
            <p:cNvPr id="111" name="object 111"/>
            <p:cNvSpPr/>
            <p:nvPr/>
          </p:nvSpPr>
          <p:spPr>
            <a:xfrm>
              <a:off x="8644128" y="4700015"/>
              <a:ext cx="152400" cy="1228090"/>
            </a:xfrm>
            <a:custGeom>
              <a:avLst/>
              <a:gdLst/>
              <a:ahLst/>
              <a:cxnLst/>
              <a:rect l="l" t="t" r="r" b="b"/>
              <a:pathLst>
                <a:path w="152400" h="1228089">
                  <a:moveTo>
                    <a:pt x="152400" y="0"/>
                  </a:moveTo>
                  <a:lnTo>
                    <a:pt x="0" y="0"/>
                  </a:lnTo>
                  <a:lnTo>
                    <a:pt x="0" y="1228034"/>
                  </a:lnTo>
                  <a:lnTo>
                    <a:pt x="152400" y="1228034"/>
                  </a:lnTo>
                  <a:lnTo>
                    <a:pt x="1524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12" name="object 112"/>
            <p:cNvSpPr/>
            <p:nvPr/>
          </p:nvSpPr>
          <p:spPr>
            <a:xfrm>
              <a:off x="827488" y="5928050"/>
              <a:ext cx="8134984" cy="0"/>
            </a:xfrm>
            <a:custGeom>
              <a:avLst/>
              <a:gdLst/>
              <a:ahLst/>
              <a:cxnLst/>
              <a:rect l="l" t="t" r="r" b="b"/>
              <a:pathLst>
                <a:path w="8134984">
                  <a:moveTo>
                    <a:pt x="0" y="0"/>
                  </a:moveTo>
                  <a:lnTo>
                    <a:pt x="8134788" y="1"/>
                  </a:lnTo>
                </a:path>
              </a:pathLst>
            </a:custGeom>
            <a:ln w="9525">
              <a:solidFill>
                <a:srgbClr val="D9D9D9"/>
              </a:solidFill>
            </a:ln>
          </p:spPr>
          <p:txBody>
            <a:bodyPr wrap="square" lIns="0" tIns="0" rIns="0" bIns="0" rtlCol="0"/>
            <a:lstStyle/>
            <a:p>
              <a:endParaRPr>
                <a:solidFill>
                  <a:prstClr val="black"/>
                </a:solidFill>
                <a:latin typeface="Calibri"/>
              </a:endParaRPr>
            </a:p>
          </p:txBody>
        </p:sp>
      </p:grpSp>
      <p:sp>
        <p:nvSpPr>
          <p:cNvPr id="113" name="object 113"/>
          <p:cNvSpPr txBox="1"/>
          <p:nvPr/>
        </p:nvSpPr>
        <p:spPr>
          <a:xfrm>
            <a:off x="2439616" y="3087624"/>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7457</a:t>
            </a:r>
            <a:endParaRPr sz="1100">
              <a:solidFill>
                <a:prstClr val="black"/>
              </a:solidFill>
              <a:latin typeface="Calibri"/>
              <a:cs typeface="Calibri"/>
            </a:endParaRPr>
          </a:p>
        </p:txBody>
      </p:sp>
      <p:sp>
        <p:nvSpPr>
          <p:cNvPr id="114" name="object 114"/>
          <p:cNvSpPr txBox="1"/>
          <p:nvPr/>
        </p:nvSpPr>
        <p:spPr>
          <a:xfrm>
            <a:off x="3117514" y="3221736"/>
            <a:ext cx="50165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70</a:t>
            </a:r>
            <a:r>
              <a:rPr sz="1100" spc="-155" dirty="0">
                <a:solidFill>
                  <a:srgbClr val="404040"/>
                </a:solidFill>
                <a:latin typeface="Calibri"/>
                <a:cs typeface="Calibri"/>
              </a:rPr>
              <a:t>7</a:t>
            </a:r>
            <a:r>
              <a:rPr sz="1650" spc="-607" baseline="2525" dirty="0">
                <a:solidFill>
                  <a:srgbClr val="404040"/>
                </a:solidFill>
                <a:latin typeface="Calibri"/>
                <a:cs typeface="Calibri"/>
              </a:rPr>
              <a:t>7</a:t>
            </a:r>
            <a:r>
              <a:rPr sz="1100" spc="-155" dirty="0">
                <a:solidFill>
                  <a:srgbClr val="404040"/>
                </a:solidFill>
                <a:latin typeface="Calibri"/>
                <a:cs typeface="Calibri"/>
              </a:rPr>
              <a:t>3</a:t>
            </a:r>
            <a:r>
              <a:rPr sz="1650" baseline="2525" dirty="0">
                <a:solidFill>
                  <a:srgbClr val="404040"/>
                </a:solidFill>
                <a:latin typeface="Calibri"/>
                <a:cs typeface="Calibri"/>
              </a:rPr>
              <a:t>102</a:t>
            </a:r>
            <a:endParaRPr sz="1650" baseline="2525">
              <a:solidFill>
                <a:prstClr val="black"/>
              </a:solidFill>
              <a:latin typeface="Calibri"/>
              <a:cs typeface="Calibri"/>
            </a:endParaRPr>
          </a:p>
        </p:txBody>
      </p:sp>
      <p:sp>
        <p:nvSpPr>
          <p:cNvPr id="115" name="object 115"/>
          <p:cNvSpPr txBox="1"/>
          <p:nvPr/>
        </p:nvSpPr>
        <p:spPr>
          <a:xfrm>
            <a:off x="3795414" y="2947416"/>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7866</a:t>
            </a:r>
            <a:endParaRPr sz="1100">
              <a:solidFill>
                <a:prstClr val="black"/>
              </a:solidFill>
              <a:latin typeface="Calibri"/>
              <a:cs typeface="Calibri"/>
            </a:endParaRPr>
          </a:p>
        </p:txBody>
      </p:sp>
      <p:sp>
        <p:nvSpPr>
          <p:cNvPr id="116" name="object 116"/>
          <p:cNvSpPr txBox="1"/>
          <p:nvPr/>
        </p:nvSpPr>
        <p:spPr>
          <a:xfrm>
            <a:off x="4473313" y="2935224"/>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7899</a:t>
            </a:r>
            <a:endParaRPr sz="1100">
              <a:solidFill>
                <a:prstClr val="black"/>
              </a:solidFill>
              <a:latin typeface="Calibri"/>
              <a:cs typeface="Calibri"/>
            </a:endParaRPr>
          </a:p>
        </p:txBody>
      </p:sp>
      <p:sp>
        <p:nvSpPr>
          <p:cNvPr id="117" name="object 117"/>
          <p:cNvSpPr txBox="1"/>
          <p:nvPr/>
        </p:nvSpPr>
        <p:spPr>
          <a:xfrm>
            <a:off x="5151211" y="2959609"/>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7826</a:t>
            </a:r>
            <a:endParaRPr sz="1100">
              <a:solidFill>
                <a:prstClr val="black"/>
              </a:solidFill>
              <a:latin typeface="Calibri"/>
              <a:cs typeface="Calibri"/>
            </a:endParaRPr>
          </a:p>
        </p:txBody>
      </p:sp>
      <p:sp>
        <p:nvSpPr>
          <p:cNvPr id="118" name="object 118"/>
          <p:cNvSpPr txBox="1"/>
          <p:nvPr/>
        </p:nvSpPr>
        <p:spPr>
          <a:xfrm>
            <a:off x="5829110" y="3081529"/>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7475</a:t>
            </a:r>
            <a:endParaRPr sz="1100">
              <a:solidFill>
                <a:prstClr val="black"/>
              </a:solidFill>
              <a:latin typeface="Calibri"/>
              <a:cs typeface="Calibri"/>
            </a:endParaRPr>
          </a:p>
        </p:txBody>
      </p:sp>
      <p:sp>
        <p:nvSpPr>
          <p:cNvPr id="119" name="object 119"/>
          <p:cNvSpPr txBox="1"/>
          <p:nvPr/>
        </p:nvSpPr>
        <p:spPr>
          <a:xfrm>
            <a:off x="6507010" y="3008377"/>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7690</a:t>
            </a:r>
            <a:endParaRPr sz="1100">
              <a:solidFill>
                <a:prstClr val="black"/>
              </a:solidFill>
              <a:latin typeface="Calibri"/>
              <a:cs typeface="Calibri"/>
            </a:endParaRPr>
          </a:p>
        </p:txBody>
      </p:sp>
      <p:sp>
        <p:nvSpPr>
          <p:cNvPr id="120" name="object 120"/>
          <p:cNvSpPr txBox="1"/>
          <p:nvPr/>
        </p:nvSpPr>
        <p:spPr>
          <a:xfrm>
            <a:off x="7184909" y="2886456"/>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8037</a:t>
            </a:r>
            <a:endParaRPr sz="1100">
              <a:solidFill>
                <a:prstClr val="black"/>
              </a:solidFill>
              <a:latin typeface="Calibri"/>
              <a:cs typeface="Calibri"/>
            </a:endParaRPr>
          </a:p>
        </p:txBody>
      </p:sp>
      <p:sp>
        <p:nvSpPr>
          <p:cNvPr id="121" name="object 121"/>
          <p:cNvSpPr txBox="1"/>
          <p:nvPr/>
        </p:nvSpPr>
        <p:spPr>
          <a:xfrm>
            <a:off x="7837407" y="3179065"/>
            <a:ext cx="552450" cy="182101"/>
          </a:xfrm>
          <a:prstGeom prst="rect">
            <a:avLst/>
          </a:prstGeom>
        </p:spPr>
        <p:txBody>
          <a:bodyPr vert="horz" wrap="square" lIns="0" tIns="12700" rIns="0" bIns="0" rtlCol="0">
            <a:spAutoFit/>
          </a:bodyPr>
          <a:lstStyle/>
          <a:p>
            <a:pPr marL="38100">
              <a:spcBef>
                <a:spcPts val="100"/>
              </a:spcBef>
            </a:pPr>
            <a:r>
              <a:rPr sz="1100" spc="-90" dirty="0">
                <a:solidFill>
                  <a:srgbClr val="404040"/>
                </a:solidFill>
                <a:latin typeface="Calibri"/>
                <a:cs typeface="Calibri"/>
              </a:rPr>
              <a:t>719</a:t>
            </a:r>
            <a:r>
              <a:rPr sz="1650" spc="-135" baseline="-30303" dirty="0">
                <a:solidFill>
                  <a:srgbClr val="404040"/>
                </a:solidFill>
                <a:latin typeface="Calibri"/>
                <a:cs typeface="Calibri"/>
              </a:rPr>
              <a:t>6</a:t>
            </a:r>
            <a:r>
              <a:rPr sz="1100" spc="-90" dirty="0">
                <a:solidFill>
                  <a:srgbClr val="404040"/>
                </a:solidFill>
                <a:latin typeface="Calibri"/>
                <a:cs typeface="Calibri"/>
              </a:rPr>
              <a:t>5</a:t>
            </a:r>
            <a:r>
              <a:rPr sz="1650" spc="-135" baseline="-30303" dirty="0">
                <a:solidFill>
                  <a:srgbClr val="404040"/>
                </a:solidFill>
                <a:latin typeface="Calibri"/>
                <a:cs typeface="Calibri"/>
              </a:rPr>
              <a:t>972</a:t>
            </a:r>
            <a:endParaRPr sz="1650" baseline="-30303">
              <a:solidFill>
                <a:prstClr val="black"/>
              </a:solidFill>
              <a:latin typeface="Calibri"/>
              <a:cs typeface="Calibri"/>
            </a:endParaRPr>
          </a:p>
        </p:txBody>
      </p:sp>
      <p:sp>
        <p:nvSpPr>
          <p:cNvPr id="122" name="object 122"/>
          <p:cNvSpPr txBox="1"/>
          <p:nvPr/>
        </p:nvSpPr>
        <p:spPr>
          <a:xfrm>
            <a:off x="8540706" y="2865121"/>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8102</a:t>
            </a:r>
            <a:endParaRPr sz="1100">
              <a:solidFill>
                <a:prstClr val="black"/>
              </a:solidFill>
              <a:latin typeface="Calibri"/>
              <a:cs typeface="Calibri"/>
            </a:endParaRPr>
          </a:p>
        </p:txBody>
      </p:sp>
      <p:sp>
        <p:nvSpPr>
          <p:cNvPr id="123" name="object 123"/>
          <p:cNvSpPr txBox="1"/>
          <p:nvPr/>
        </p:nvSpPr>
        <p:spPr>
          <a:xfrm>
            <a:off x="9896504" y="3328416"/>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6765</a:t>
            </a:r>
            <a:endParaRPr sz="1100">
              <a:solidFill>
                <a:prstClr val="black"/>
              </a:solidFill>
              <a:latin typeface="Calibri"/>
              <a:cs typeface="Calibri"/>
            </a:endParaRPr>
          </a:p>
        </p:txBody>
      </p:sp>
      <p:sp>
        <p:nvSpPr>
          <p:cNvPr id="124" name="object 124"/>
          <p:cNvSpPr txBox="1"/>
          <p:nvPr/>
        </p:nvSpPr>
        <p:spPr>
          <a:xfrm>
            <a:off x="2632649" y="3160777"/>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7250</a:t>
            </a:r>
            <a:endParaRPr sz="1100">
              <a:solidFill>
                <a:prstClr val="black"/>
              </a:solidFill>
              <a:latin typeface="Calibri"/>
              <a:cs typeface="Calibri"/>
            </a:endParaRPr>
          </a:p>
        </p:txBody>
      </p:sp>
      <p:sp>
        <p:nvSpPr>
          <p:cNvPr id="125" name="object 125"/>
          <p:cNvSpPr txBox="1"/>
          <p:nvPr/>
        </p:nvSpPr>
        <p:spPr>
          <a:xfrm>
            <a:off x="3988447" y="2816353"/>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8243</a:t>
            </a:r>
            <a:endParaRPr sz="1100">
              <a:solidFill>
                <a:prstClr val="black"/>
              </a:solidFill>
              <a:latin typeface="Calibri"/>
              <a:cs typeface="Calibri"/>
            </a:endParaRPr>
          </a:p>
        </p:txBody>
      </p:sp>
      <p:sp>
        <p:nvSpPr>
          <p:cNvPr id="126" name="object 126"/>
          <p:cNvSpPr txBox="1"/>
          <p:nvPr/>
        </p:nvSpPr>
        <p:spPr>
          <a:xfrm>
            <a:off x="4666346" y="3383280"/>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6605</a:t>
            </a:r>
            <a:endParaRPr sz="1100">
              <a:solidFill>
                <a:prstClr val="black"/>
              </a:solidFill>
              <a:latin typeface="Calibri"/>
              <a:cs typeface="Calibri"/>
            </a:endParaRPr>
          </a:p>
        </p:txBody>
      </p:sp>
      <p:sp>
        <p:nvSpPr>
          <p:cNvPr id="127" name="object 127"/>
          <p:cNvSpPr txBox="1"/>
          <p:nvPr/>
        </p:nvSpPr>
        <p:spPr>
          <a:xfrm>
            <a:off x="5344246" y="3307080"/>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6828</a:t>
            </a:r>
            <a:endParaRPr sz="1100">
              <a:solidFill>
                <a:prstClr val="black"/>
              </a:solidFill>
              <a:latin typeface="Calibri"/>
              <a:cs typeface="Calibri"/>
            </a:endParaRPr>
          </a:p>
        </p:txBody>
      </p:sp>
      <p:sp>
        <p:nvSpPr>
          <p:cNvPr id="128" name="object 128"/>
          <p:cNvSpPr txBox="1"/>
          <p:nvPr/>
        </p:nvSpPr>
        <p:spPr>
          <a:xfrm>
            <a:off x="8733740" y="3374136"/>
            <a:ext cx="793750" cy="182101"/>
          </a:xfrm>
          <a:prstGeom prst="rect">
            <a:avLst/>
          </a:prstGeom>
        </p:spPr>
        <p:txBody>
          <a:bodyPr vert="horz" wrap="square" lIns="0" tIns="12700" rIns="0" bIns="0" rtlCol="0">
            <a:spAutoFit/>
          </a:bodyPr>
          <a:lstStyle/>
          <a:p>
            <a:pPr marL="12700">
              <a:spcBef>
                <a:spcPts val="100"/>
              </a:spcBef>
              <a:tabLst>
                <a:tab pos="497205" algn="l"/>
              </a:tabLst>
            </a:pPr>
            <a:r>
              <a:rPr sz="1100" dirty="0">
                <a:solidFill>
                  <a:srgbClr val="404040"/>
                </a:solidFill>
                <a:latin typeface="Calibri"/>
                <a:cs typeface="Calibri"/>
              </a:rPr>
              <a:t>6637	</a:t>
            </a:r>
            <a:r>
              <a:rPr sz="1650" baseline="2525" dirty="0">
                <a:solidFill>
                  <a:srgbClr val="404040"/>
                </a:solidFill>
                <a:latin typeface="Calibri"/>
                <a:cs typeface="Calibri"/>
              </a:rPr>
              <a:t>6656</a:t>
            </a:r>
            <a:endParaRPr sz="1650" baseline="2525">
              <a:solidFill>
                <a:prstClr val="black"/>
              </a:solidFill>
              <a:latin typeface="Calibri"/>
              <a:cs typeface="Calibri"/>
            </a:endParaRPr>
          </a:p>
        </p:txBody>
      </p:sp>
      <p:sp>
        <p:nvSpPr>
          <p:cNvPr id="129" name="object 129"/>
          <p:cNvSpPr txBox="1"/>
          <p:nvPr/>
        </p:nvSpPr>
        <p:spPr>
          <a:xfrm>
            <a:off x="5986744" y="1987297"/>
            <a:ext cx="37973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10635</a:t>
            </a:r>
            <a:endParaRPr sz="1100">
              <a:solidFill>
                <a:prstClr val="black"/>
              </a:solidFill>
              <a:latin typeface="Calibri"/>
              <a:cs typeface="Calibri"/>
            </a:endParaRPr>
          </a:p>
        </p:txBody>
      </p:sp>
      <p:sp>
        <p:nvSpPr>
          <p:cNvPr id="130" name="object 130"/>
          <p:cNvSpPr txBox="1">
            <a:spLocks noGrp="1"/>
          </p:cNvSpPr>
          <p:nvPr>
            <p:ph type="title"/>
          </p:nvPr>
        </p:nvSpPr>
        <p:spPr>
          <a:xfrm>
            <a:off x="3942969" y="1"/>
            <a:ext cx="4814570" cy="1052195"/>
          </a:xfrm>
          <a:prstGeom prst="rect">
            <a:avLst/>
          </a:prstGeom>
        </p:spPr>
        <p:txBody>
          <a:bodyPr vert="horz" wrap="square" lIns="0" tIns="9525" rIns="0" bIns="0" rtlCol="0">
            <a:spAutoFit/>
          </a:bodyPr>
          <a:lstStyle/>
          <a:p>
            <a:pPr marL="683895" marR="5080" indent="-671830">
              <a:lnSpc>
                <a:spcPct val="100699"/>
              </a:lnSpc>
              <a:spcBef>
                <a:spcPts val="75"/>
              </a:spcBef>
            </a:pPr>
            <a:r>
              <a:rPr sz="2800" spc="-60" dirty="0"/>
              <a:t>Total</a:t>
            </a:r>
            <a:r>
              <a:rPr sz="2800" spc="-10" dirty="0"/>
              <a:t> </a:t>
            </a:r>
            <a:r>
              <a:rPr sz="2800" spc="-5" dirty="0"/>
              <a:t>Indemnity Claims</a:t>
            </a:r>
            <a:r>
              <a:rPr sz="2800" dirty="0"/>
              <a:t> in </a:t>
            </a:r>
            <a:r>
              <a:rPr sz="2800" spc="-5" dirty="0"/>
              <a:t>Florida, </a:t>
            </a:r>
            <a:r>
              <a:rPr sz="2800" spc="-620" dirty="0"/>
              <a:t> </a:t>
            </a:r>
            <a:r>
              <a:rPr sz="2800" dirty="0"/>
              <a:t>2019</a:t>
            </a:r>
            <a:r>
              <a:rPr sz="2800" spc="-15" dirty="0"/>
              <a:t> </a:t>
            </a:r>
            <a:r>
              <a:rPr sz="2800" spc="-10" dirty="0"/>
              <a:t>compared </a:t>
            </a:r>
            <a:r>
              <a:rPr sz="2800" spc="-15" dirty="0"/>
              <a:t>to </a:t>
            </a:r>
            <a:r>
              <a:rPr sz="2800" spc="-5" dirty="0"/>
              <a:t>2020</a:t>
            </a:r>
            <a:endParaRPr sz="2800"/>
          </a:p>
          <a:p>
            <a:pPr marL="1008380" algn="ctr">
              <a:spcBef>
                <a:spcPts val="20"/>
              </a:spcBef>
            </a:pPr>
            <a:r>
              <a:rPr sz="1100" dirty="0">
                <a:solidFill>
                  <a:srgbClr val="404040"/>
                </a:solidFill>
              </a:rPr>
              <a:t>13903</a:t>
            </a:r>
            <a:endParaRPr sz="1100"/>
          </a:p>
        </p:txBody>
      </p:sp>
      <p:sp>
        <p:nvSpPr>
          <p:cNvPr id="131" name="object 131"/>
          <p:cNvSpPr txBox="1"/>
          <p:nvPr/>
        </p:nvSpPr>
        <p:spPr>
          <a:xfrm>
            <a:off x="7377943" y="2505456"/>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9141</a:t>
            </a:r>
            <a:endParaRPr sz="1100">
              <a:solidFill>
                <a:prstClr val="black"/>
              </a:solidFill>
              <a:latin typeface="Calibri"/>
              <a:cs typeface="Calibri"/>
            </a:endParaRPr>
          </a:p>
        </p:txBody>
      </p:sp>
      <p:sp>
        <p:nvSpPr>
          <p:cNvPr id="132" name="object 132"/>
          <p:cNvSpPr txBox="1"/>
          <p:nvPr/>
        </p:nvSpPr>
        <p:spPr>
          <a:xfrm>
            <a:off x="9411639" y="3465577"/>
            <a:ext cx="308610" cy="182101"/>
          </a:xfrm>
          <a:prstGeom prst="rect">
            <a:avLst/>
          </a:prstGeom>
        </p:spPr>
        <p:txBody>
          <a:bodyPr vert="horz" wrap="square" lIns="0" tIns="12700" rIns="0" bIns="0" rtlCol="0">
            <a:spAutoFit/>
          </a:bodyPr>
          <a:lstStyle/>
          <a:p>
            <a:pPr marL="12700">
              <a:spcBef>
                <a:spcPts val="100"/>
              </a:spcBef>
            </a:pPr>
            <a:r>
              <a:rPr sz="1100" dirty="0">
                <a:solidFill>
                  <a:srgbClr val="404040"/>
                </a:solidFill>
                <a:latin typeface="Calibri"/>
                <a:cs typeface="Calibri"/>
              </a:rPr>
              <a:t>6368</a:t>
            </a:r>
            <a:endParaRPr sz="1100">
              <a:solidFill>
                <a:prstClr val="black"/>
              </a:solidFill>
              <a:latin typeface="Calibri"/>
              <a:cs typeface="Calibri"/>
            </a:endParaRPr>
          </a:p>
        </p:txBody>
      </p:sp>
      <p:sp>
        <p:nvSpPr>
          <p:cNvPr id="133" name="object 133"/>
          <p:cNvSpPr txBox="1"/>
          <p:nvPr/>
        </p:nvSpPr>
        <p:spPr>
          <a:xfrm>
            <a:off x="10089540" y="4447033"/>
            <a:ext cx="409575" cy="182101"/>
          </a:xfrm>
          <a:prstGeom prst="rect">
            <a:avLst/>
          </a:prstGeom>
        </p:spPr>
        <p:txBody>
          <a:bodyPr vert="horz" wrap="square" lIns="0" tIns="12700" rIns="0" bIns="0" rtlCol="0">
            <a:spAutoFit/>
          </a:bodyPr>
          <a:lstStyle/>
          <a:p>
            <a:pPr marL="12700">
              <a:spcBef>
                <a:spcPts val="100"/>
              </a:spcBef>
            </a:pPr>
            <a:r>
              <a:rPr sz="1100" strike="sngStrike" dirty="0">
                <a:solidFill>
                  <a:srgbClr val="404040"/>
                </a:solidFill>
                <a:latin typeface="Calibri"/>
                <a:cs typeface="Calibri"/>
              </a:rPr>
              <a:t>3544</a:t>
            </a:r>
            <a:r>
              <a:rPr sz="1100" strike="sngStrike" spc="45" dirty="0">
                <a:solidFill>
                  <a:srgbClr val="404040"/>
                </a:solidFill>
                <a:latin typeface="Calibri"/>
                <a:cs typeface="Calibri"/>
              </a:rPr>
              <a:t> </a:t>
            </a:r>
            <a:endParaRPr sz="1100">
              <a:solidFill>
                <a:prstClr val="black"/>
              </a:solidFill>
              <a:latin typeface="Calibri"/>
              <a:cs typeface="Calibri"/>
            </a:endParaRPr>
          </a:p>
        </p:txBody>
      </p:sp>
      <p:sp>
        <p:nvSpPr>
          <p:cNvPr id="134" name="object 134"/>
          <p:cNvSpPr txBox="1"/>
          <p:nvPr/>
        </p:nvSpPr>
        <p:spPr>
          <a:xfrm>
            <a:off x="2147568" y="5809489"/>
            <a:ext cx="96520" cy="182101"/>
          </a:xfrm>
          <a:prstGeom prst="rect">
            <a:avLst/>
          </a:prstGeom>
        </p:spPr>
        <p:txBody>
          <a:bodyPr vert="horz" wrap="square" lIns="0" tIns="12700" rIns="0" bIns="0" rtlCol="0">
            <a:spAutoFit/>
          </a:bodyPr>
          <a:lstStyle/>
          <a:p>
            <a:pPr marL="12700">
              <a:spcBef>
                <a:spcPts val="100"/>
              </a:spcBef>
            </a:pPr>
            <a:r>
              <a:rPr sz="1100" dirty="0">
                <a:solidFill>
                  <a:srgbClr val="595959"/>
                </a:solidFill>
                <a:latin typeface="Calibri"/>
                <a:cs typeface="Calibri"/>
              </a:rPr>
              <a:t>0</a:t>
            </a:r>
            <a:endParaRPr sz="1100">
              <a:solidFill>
                <a:prstClr val="black"/>
              </a:solidFill>
              <a:latin typeface="Calibri"/>
              <a:cs typeface="Calibri"/>
            </a:endParaRPr>
          </a:p>
        </p:txBody>
      </p:sp>
      <p:sp>
        <p:nvSpPr>
          <p:cNvPr id="135" name="object 135"/>
          <p:cNvSpPr txBox="1"/>
          <p:nvPr/>
        </p:nvSpPr>
        <p:spPr>
          <a:xfrm>
            <a:off x="1944876" y="5117592"/>
            <a:ext cx="2921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2</a:t>
            </a:r>
            <a:r>
              <a:rPr sz="1100" spc="40" dirty="0">
                <a:solidFill>
                  <a:srgbClr val="595959"/>
                </a:solidFill>
                <a:latin typeface="Calibri"/>
                <a:cs typeface="Calibri"/>
              </a:rPr>
              <a:t>0</a:t>
            </a:r>
            <a:r>
              <a:rPr sz="1100" spc="-60" dirty="0">
                <a:solidFill>
                  <a:srgbClr val="595959"/>
                </a:solidFill>
                <a:latin typeface="Calibri"/>
                <a:cs typeface="Calibri"/>
              </a:rPr>
              <a:t>00</a:t>
            </a:r>
            <a:endParaRPr sz="1100">
              <a:solidFill>
                <a:prstClr val="black"/>
              </a:solidFill>
              <a:latin typeface="Calibri"/>
              <a:cs typeface="Calibri"/>
            </a:endParaRPr>
          </a:p>
        </p:txBody>
      </p:sp>
      <p:sp>
        <p:nvSpPr>
          <p:cNvPr id="136" name="object 136"/>
          <p:cNvSpPr txBox="1"/>
          <p:nvPr/>
        </p:nvSpPr>
        <p:spPr>
          <a:xfrm>
            <a:off x="1944876" y="4422649"/>
            <a:ext cx="2921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4</a:t>
            </a:r>
            <a:r>
              <a:rPr sz="1100" spc="40" dirty="0">
                <a:solidFill>
                  <a:srgbClr val="595959"/>
                </a:solidFill>
                <a:latin typeface="Calibri"/>
                <a:cs typeface="Calibri"/>
              </a:rPr>
              <a:t>0</a:t>
            </a:r>
            <a:r>
              <a:rPr sz="1100" spc="-60" dirty="0">
                <a:solidFill>
                  <a:srgbClr val="595959"/>
                </a:solidFill>
                <a:latin typeface="Calibri"/>
                <a:cs typeface="Calibri"/>
              </a:rPr>
              <a:t>00</a:t>
            </a:r>
            <a:endParaRPr sz="1100">
              <a:solidFill>
                <a:prstClr val="black"/>
              </a:solidFill>
              <a:latin typeface="Calibri"/>
              <a:cs typeface="Calibri"/>
            </a:endParaRPr>
          </a:p>
        </p:txBody>
      </p:sp>
      <p:sp>
        <p:nvSpPr>
          <p:cNvPr id="137" name="object 137"/>
          <p:cNvSpPr txBox="1"/>
          <p:nvPr/>
        </p:nvSpPr>
        <p:spPr>
          <a:xfrm>
            <a:off x="1944876" y="3730753"/>
            <a:ext cx="2921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6</a:t>
            </a:r>
            <a:r>
              <a:rPr sz="1100" spc="40" dirty="0">
                <a:solidFill>
                  <a:srgbClr val="595959"/>
                </a:solidFill>
                <a:latin typeface="Calibri"/>
                <a:cs typeface="Calibri"/>
              </a:rPr>
              <a:t>0</a:t>
            </a:r>
            <a:r>
              <a:rPr sz="1100" spc="-60" dirty="0">
                <a:solidFill>
                  <a:srgbClr val="595959"/>
                </a:solidFill>
                <a:latin typeface="Calibri"/>
                <a:cs typeface="Calibri"/>
              </a:rPr>
              <a:t>00</a:t>
            </a:r>
            <a:endParaRPr sz="1100">
              <a:solidFill>
                <a:prstClr val="black"/>
              </a:solidFill>
              <a:latin typeface="Calibri"/>
              <a:cs typeface="Calibri"/>
            </a:endParaRPr>
          </a:p>
        </p:txBody>
      </p:sp>
      <p:sp>
        <p:nvSpPr>
          <p:cNvPr id="138" name="object 138"/>
          <p:cNvSpPr txBox="1"/>
          <p:nvPr/>
        </p:nvSpPr>
        <p:spPr>
          <a:xfrm>
            <a:off x="1944876" y="3035809"/>
            <a:ext cx="2921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8</a:t>
            </a:r>
            <a:r>
              <a:rPr sz="1100" spc="40" dirty="0">
                <a:solidFill>
                  <a:srgbClr val="595959"/>
                </a:solidFill>
                <a:latin typeface="Calibri"/>
                <a:cs typeface="Calibri"/>
              </a:rPr>
              <a:t>0</a:t>
            </a:r>
            <a:r>
              <a:rPr sz="1100" spc="-60" dirty="0">
                <a:solidFill>
                  <a:srgbClr val="595959"/>
                </a:solidFill>
                <a:latin typeface="Calibri"/>
                <a:cs typeface="Calibri"/>
              </a:rPr>
              <a:t>00</a:t>
            </a:r>
            <a:endParaRPr sz="1100">
              <a:solidFill>
                <a:prstClr val="black"/>
              </a:solidFill>
              <a:latin typeface="Calibri"/>
              <a:cs typeface="Calibri"/>
            </a:endParaRPr>
          </a:p>
        </p:txBody>
      </p:sp>
      <p:sp>
        <p:nvSpPr>
          <p:cNvPr id="139" name="object 139"/>
          <p:cNvSpPr txBox="1"/>
          <p:nvPr/>
        </p:nvSpPr>
        <p:spPr>
          <a:xfrm>
            <a:off x="1877312" y="2340865"/>
            <a:ext cx="3556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1</a:t>
            </a:r>
            <a:r>
              <a:rPr sz="1100" spc="40" dirty="0">
                <a:solidFill>
                  <a:srgbClr val="595959"/>
                </a:solidFill>
                <a:latin typeface="Calibri"/>
                <a:cs typeface="Calibri"/>
              </a:rPr>
              <a:t>0</a:t>
            </a:r>
            <a:r>
              <a:rPr sz="1100" spc="-60" dirty="0">
                <a:solidFill>
                  <a:srgbClr val="595959"/>
                </a:solidFill>
                <a:latin typeface="Calibri"/>
                <a:cs typeface="Calibri"/>
              </a:rPr>
              <a:t>000</a:t>
            </a:r>
            <a:endParaRPr sz="1100">
              <a:solidFill>
                <a:prstClr val="black"/>
              </a:solidFill>
              <a:latin typeface="Calibri"/>
              <a:cs typeface="Calibri"/>
            </a:endParaRPr>
          </a:p>
        </p:txBody>
      </p:sp>
      <p:sp>
        <p:nvSpPr>
          <p:cNvPr id="140" name="object 140"/>
          <p:cNvSpPr txBox="1"/>
          <p:nvPr/>
        </p:nvSpPr>
        <p:spPr>
          <a:xfrm>
            <a:off x="1877312" y="1648968"/>
            <a:ext cx="3556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1</a:t>
            </a:r>
            <a:r>
              <a:rPr sz="1100" spc="40" dirty="0">
                <a:solidFill>
                  <a:srgbClr val="595959"/>
                </a:solidFill>
                <a:latin typeface="Calibri"/>
                <a:cs typeface="Calibri"/>
              </a:rPr>
              <a:t>2</a:t>
            </a:r>
            <a:r>
              <a:rPr sz="1100" spc="-60" dirty="0">
                <a:solidFill>
                  <a:srgbClr val="595959"/>
                </a:solidFill>
                <a:latin typeface="Calibri"/>
                <a:cs typeface="Calibri"/>
              </a:rPr>
              <a:t>000</a:t>
            </a:r>
            <a:endParaRPr sz="1100">
              <a:solidFill>
                <a:prstClr val="black"/>
              </a:solidFill>
              <a:latin typeface="Calibri"/>
              <a:cs typeface="Calibri"/>
            </a:endParaRPr>
          </a:p>
        </p:txBody>
      </p:sp>
      <p:sp>
        <p:nvSpPr>
          <p:cNvPr id="141" name="object 141"/>
          <p:cNvSpPr txBox="1"/>
          <p:nvPr/>
        </p:nvSpPr>
        <p:spPr>
          <a:xfrm>
            <a:off x="1877312" y="954024"/>
            <a:ext cx="355600" cy="182101"/>
          </a:xfrm>
          <a:prstGeom prst="rect">
            <a:avLst/>
          </a:prstGeom>
        </p:spPr>
        <p:txBody>
          <a:bodyPr vert="horz" wrap="square" lIns="0" tIns="12700" rIns="0" bIns="0" rtlCol="0">
            <a:spAutoFit/>
          </a:bodyPr>
          <a:lstStyle/>
          <a:p>
            <a:pPr marL="12700">
              <a:spcBef>
                <a:spcPts val="100"/>
              </a:spcBef>
            </a:pPr>
            <a:r>
              <a:rPr sz="1100" spc="-60" dirty="0">
                <a:solidFill>
                  <a:srgbClr val="595959"/>
                </a:solidFill>
                <a:latin typeface="Calibri"/>
                <a:cs typeface="Calibri"/>
              </a:rPr>
              <a:t>1</a:t>
            </a:r>
            <a:r>
              <a:rPr sz="1100" spc="40" dirty="0">
                <a:solidFill>
                  <a:srgbClr val="595959"/>
                </a:solidFill>
                <a:latin typeface="Calibri"/>
                <a:cs typeface="Calibri"/>
              </a:rPr>
              <a:t>4</a:t>
            </a:r>
            <a:r>
              <a:rPr sz="1100" spc="-60" dirty="0">
                <a:solidFill>
                  <a:srgbClr val="595959"/>
                </a:solidFill>
                <a:latin typeface="Calibri"/>
                <a:cs typeface="Calibri"/>
              </a:rPr>
              <a:t>000</a:t>
            </a:r>
            <a:endParaRPr sz="1100">
              <a:solidFill>
                <a:prstClr val="black"/>
              </a:solidFill>
              <a:latin typeface="Calibri"/>
              <a:cs typeface="Calibri"/>
            </a:endParaRPr>
          </a:p>
        </p:txBody>
      </p:sp>
      <p:sp>
        <p:nvSpPr>
          <p:cNvPr id="142" name="object 142"/>
          <p:cNvSpPr txBox="1"/>
          <p:nvPr/>
        </p:nvSpPr>
        <p:spPr>
          <a:xfrm>
            <a:off x="2498890" y="5987289"/>
            <a:ext cx="382270" cy="151323"/>
          </a:xfrm>
          <a:prstGeom prst="rect">
            <a:avLst/>
          </a:prstGeom>
        </p:spPr>
        <p:txBody>
          <a:bodyPr vert="horz" wrap="square" lIns="0" tIns="12700" rIns="0" bIns="0" rtlCol="0">
            <a:spAutoFit/>
          </a:bodyPr>
          <a:lstStyle/>
          <a:p>
            <a:pPr marL="12700">
              <a:spcBef>
                <a:spcPts val="100"/>
              </a:spcBef>
            </a:pPr>
            <a:r>
              <a:rPr sz="900" spc="10" dirty="0">
                <a:solidFill>
                  <a:srgbClr val="595959"/>
                </a:solidFill>
                <a:latin typeface="Calibri"/>
                <a:cs typeface="Calibri"/>
              </a:rPr>
              <a:t>J</a:t>
            </a:r>
            <a:r>
              <a:rPr sz="900" spc="-35" dirty="0">
                <a:solidFill>
                  <a:srgbClr val="595959"/>
                </a:solidFill>
                <a:latin typeface="Calibri"/>
                <a:cs typeface="Calibri"/>
              </a:rPr>
              <a:t>a</a:t>
            </a:r>
            <a:r>
              <a:rPr sz="900" spc="25" dirty="0">
                <a:solidFill>
                  <a:srgbClr val="595959"/>
                </a:solidFill>
                <a:latin typeface="Calibri"/>
                <a:cs typeface="Calibri"/>
              </a:rPr>
              <a:t>nu</a:t>
            </a:r>
            <a:r>
              <a:rPr sz="900" spc="-35" dirty="0">
                <a:solidFill>
                  <a:srgbClr val="595959"/>
                </a:solidFill>
                <a:latin typeface="Calibri"/>
                <a:cs typeface="Calibri"/>
              </a:rPr>
              <a:t>a</a:t>
            </a:r>
            <a:r>
              <a:rPr sz="900" spc="-15" dirty="0">
                <a:solidFill>
                  <a:srgbClr val="595959"/>
                </a:solidFill>
                <a:latin typeface="Calibri"/>
                <a:cs typeface="Calibri"/>
              </a:rPr>
              <a:t>r</a:t>
            </a:r>
            <a:r>
              <a:rPr sz="900" dirty="0">
                <a:solidFill>
                  <a:srgbClr val="595959"/>
                </a:solidFill>
                <a:latin typeface="Calibri"/>
                <a:cs typeface="Calibri"/>
              </a:rPr>
              <a:t>y</a:t>
            </a:r>
            <a:endParaRPr sz="900">
              <a:solidFill>
                <a:prstClr val="black"/>
              </a:solidFill>
              <a:latin typeface="Calibri"/>
              <a:cs typeface="Calibri"/>
            </a:endParaRPr>
          </a:p>
        </p:txBody>
      </p:sp>
      <p:sp>
        <p:nvSpPr>
          <p:cNvPr id="143" name="object 143"/>
          <p:cNvSpPr txBox="1"/>
          <p:nvPr/>
        </p:nvSpPr>
        <p:spPr>
          <a:xfrm>
            <a:off x="3147739" y="5987289"/>
            <a:ext cx="445770" cy="151323"/>
          </a:xfrm>
          <a:prstGeom prst="rect">
            <a:avLst/>
          </a:prstGeom>
        </p:spPr>
        <p:txBody>
          <a:bodyPr vert="horz" wrap="square" lIns="0" tIns="12700" rIns="0" bIns="0" rtlCol="0">
            <a:spAutoFit/>
          </a:bodyPr>
          <a:lstStyle/>
          <a:p>
            <a:pPr marL="12700">
              <a:spcBef>
                <a:spcPts val="100"/>
              </a:spcBef>
            </a:pPr>
            <a:r>
              <a:rPr sz="900" spc="-15" dirty="0">
                <a:solidFill>
                  <a:srgbClr val="595959"/>
                </a:solidFill>
                <a:latin typeface="Calibri"/>
                <a:cs typeface="Calibri"/>
              </a:rPr>
              <a:t>F</a:t>
            </a:r>
            <a:r>
              <a:rPr sz="900" spc="50" dirty="0">
                <a:solidFill>
                  <a:srgbClr val="595959"/>
                </a:solidFill>
                <a:latin typeface="Calibri"/>
                <a:cs typeface="Calibri"/>
              </a:rPr>
              <a:t>e</a:t>
            </a:r>
            <a:r>
              <a:rPr sz="900" spc="-75" dirty="0">
                <a:solidFill>
                  <a:srgbClr val="595959"/>
                </a:solidFill>
                <a:latin typeface="Calibri"/>
                <a:cs typeface="Calibri"/>
              </a:rPr>
              <a:t>b</a:t>
            </a:r>
            <a:r>
              <a:rPr sz="900" spc="-15" dirty="0">
                <a:solidFill>
                  <a:srgbClr val="595959"/>
                </a:solidFill>
                <a:latin typeface="Calibri"/>
                <a:cs typeface="Calibri"/>
              </a:rPr>
              <a:t>r</a:t>
            </a:r>
            <a:r>
              <a:rPr sz="900" spc="25" dirty="0">
                <a:solidFill>
                  <a:srgbClr val="595959"/>
                </a:solidFill>
                <a:latin typeface="Calibri"/>
                <a:cs typeface="Calibri"/>
              </a:rPr>
              <a:t>u</a:t>
            </a:r>
            <a:r>
              <a:rPr sz="900" spc="65" dirty="0">
                <a:solidFill>
                  <a:srgbClr val="595959"/>
                </a:solidFill>
                <a:latin typeface="Calibri"/>
                <a:cs typeface="Calibri"/>
              </a:rPr>
              <a:t>a</a:t>
            </a:r>
            <a:r>
              <a:rPr sz="900" spc="-15" dirty="0">
                <a:solidFill>
                  <a:srgbClr val="595959"/>
                </a:solidFill>
                <a:latin typeface="Calibri"/>
                <a:cs typeface="Calibri"/>
              </a:rPr>
              <a:t>r</a:t>
            </a:r>
            <a:r>
              <a:rPr sz="900" dirty="0">
                <a:solidFill>
                  <a:srgbClr val="595959"/>
                </a:solidFill>
                <a:latin typeface="Calibri"/>
                <a:cs typeface="Calibri"/>
              </a:rPr>
              <a:t>y</a:t>
            </a:r>
            <a:endParaRPr sz="900">
              <a:solidFill>
                <a:prstClr val="black"/>
              </a:solidFill>
              <a:latin typeface="Calibri"/>
              <a:cs typeface="Calibri"/>
            </a:endParaRPr>
          </a:p>
        </p:txBody>
      </p:sp>
      <p:sp>
        <p:nvSpPr>
          <p:cNvPr id="144" name="object 144"/>
          <p:cNvSpPr txBox="1"/>
          <p:nvPr/>
        </p:nvSpPr>
        <p:spPr>
          <a:xfrm>
            <a:off x="3883169" y="5987289"/>
            <a:ext cx="327025" cy="151323"/>
          </a:xfrm>
          <a:prstGeom prst="rect">
            <a:avLst/>
          </a:prstGeom>
        </p:spPr>
        <p:txBody>
          <a:bodyPr vert="horz" wrap="square" lIns="0" tIns="12700" rIns="0" bIns="0" rtlCol="0">
            <a:spAutoFit/>
          </a:bodyPr>
          <a:lstStyle/>
          <a:p>
            <a:pPr marL="12700">
              <a:spcBef>
                <a:spcPts val="100"/>
              </a:spcBef>
            </a:pPr>
            <a:r>
              <a:rPr sz="900" spc="30" dirty="0">
                <a:solidFill>
                  <a:srgbClr val="595959"/>
                </a:solidFill>
                <a:latin typeface="Calibri"/>
                <a:cs typeface="Calibri"/>
              </a:rPr>
              <a:t>M</a:t>
            </a:r>
            <a:r>
              <a:rPr sz="900" spc="-35" dirty="0">
                <a:solidFill>
                  <a:srgbClr val="595959"/>
                </a:solidFill>
                <a:latin typeface="Calibri"/>
                <a:cs typeface="Calibri"/>
              </a:rPr>
              <a:t>a</a:t>
            </a:r>
            <a:r>
              <a:rPr sz="900" spc="-15" dirty="0">
                <a:solidFill>
                  <a:srgbClr val="595959"/>
                </a:solidFill>
                <a:latin typeface="Calibri"/>
                <a:cs typeface="Calibri"/>
              </a:rPr>
              <a:t>r</a:t>
            </a:r>
            <a:r>
              <a:rPr sz="900" spc="15" dirty="0">
                <a:solidFill>
                  <a:srgbClr val="595959"/>
                </a:solidFill>
                <a:latin typeface="Calibri"/>
                <a:cs typeface="Calibri"/>
              </a:rPr>
              <a:t>c</a:t>
            </a:r>
            <a:r>
              <a:rPr sz="900" dirty="0">
                <a:solidFill>
                  <a:srgbClr val="595959"/>
                </a:solidFill>
                <a:latin typeface="Calibri"/>
                <a:cs typeface="Calibri"/>
              </a:rPr>
              <a:t>h</a:t>
            </a:r>
            <a:endParaRPr sz="900">
              <a:solidFill>
                <a:prstClr val="black"/>
              </a:solidFill>
              <a:latin typeface="Calibri"/>
              <a:cs typeface="Calibri"/>
            </a:endParaRPr>
          </a:p>
        </p:txBody>
      </p:sp>
      <p:sp>
        <p:nvSpPr>
          <p:cNvPr id="145" name="object 145"/>
          <p:cNvSpPr txBox="1"/>
          <p:nvPr/>
        </p:nvSpPr>
        <p:spPr>
          <a:xfrm>
            <a:off x="4602152" y="5987289"/>
            <a:ext cx="242570" cy="151323"/>
          </a:xfrm>
          <a:prstGeom prst="rect">
            <a:avLst/>
          </a:prstGeom>
        </p:spPr>
        <p:txBody>
          <a:bodyPr vert="horz" wrap="square" lIns="0" tIns="12700" rIns="0" bIns="0" rtlCol="0">
            <a:spAutoFit/>
          </a:bodyPr>
          <a:lstStyle/>
          <a:p>
            <a:pPr marL="12700">
              <a:spcBef>
                <a:spcPts val="100"/>
              </a:spcBef>
            </a:pPr>
            <a:r>
              <a:rPr sz="900" spc="-25" dirty="0">
                <a:solidFill>
                  <a:srgbClr val="595959"/>
                </a:solidFill>
                <a:latin typeface="Calibri"/>
                <a:cs typeface="Calibri"/>
              </a:rPr>
              <a:t>A</a:t>
            </a:r>
            <a:r>
              <a:rPr sz="900" spc="25" dirty="0">
                <a:solidFill>
                  <a:srgbClr val="595959"/>
                </a:solidFill>
                <a:latin typeface="Calibri"/>
                <a:cs typeface="Calibri"/>
              </a:rPr>
              <a:t>p</a:t>
            </a:r>
            <a:r>
              <a:rPr sz="900" spc="-15" dirty="0">
                <a:solidFill>
                  <a:srgbClr val="595959"/>
                </a:solidFill>
                <a:latin typeface="Calibri"/>
                <a:cs typeface="Calibri"/>
              </a:rPr>
              <a:t>r</a:t>
            </a:r>
            <a:r>
              <a:rPr sz="900" spc="-10" dirty="0">
                <a:solidFill>
                  <a:srgbClr val="595959"/>
                </a:solidFill>
                <a:latin typeface="Calibri"/>
                <a:cs typeface="Calibri"/>
              </a:rPr>
              <a:t>i</a:t>
            </a:r>
            <a:r>
              <a:rPr sz="900" dirty="0">
                <a:solidFill>
                  <a:srgbClr val="595959"/>
                </a:solidFill>
                <a:latin typeface="Calibri"/>
                <a:cs typeface="Calibri"/>
              </a:rPr>
              <a:t>l</a:t>
            </a:r>
            <a:endParaRPr sz="900">
              <a:solidFill>
                <a:prstClr val="black"/>
              </a:solidFill>
              <a:latin typeface="Calibri"/>
              <a:cs typeface="Calibri"/>
            </a:endParaRPr>
          </a:p>
        </p:txBody>
      </p:sp>
      <p:sp>
        <p:nvSpPr>
          <p:cNvPr id="146" name="object 146"/>
          <p:cNvSpPr txBox="1"/>
          <p:nvPr/>
        </p:nvSpPr>
        <p:spPr>
          <a:xfrm>
            <a:off x="5287227" y="5987289"/>
            <a:ext cx="229870" cy="151323"/>
          </a:xfrm>
          <a:prstGeom prst="rect">
            <a:avLst/>
          </a:prstGeom>
        </p:spPr>
        <p:txBody>
          <a:bodyPr vert="horz" wrap="square" lIns="0" tIns="12700" rIns="0" bIns="0" rtlCol="0">
            <a:spAutoFit/>
          </a:bodyPr>
          <a:lstStyle/>
          <a:p>
            <a:pPr marL="12700">
              <a:spcBef>
                <a:spcPts val="100"/>
              </a:spcBef>
            </a:pPr>
            <a:r>
              <a:rPr sz="900" spc="30" dirty="0">
                <a:solidFill>
                  <a:srgbClr val="595959"/>
                </a:solidFill>
                <a:latin typeface="Calibri"/>
                <a:cs typeface="Calibri"/>
              </a:rPr>
              <a:t>M</a:t>
            </a:r>
            <a:r>
              <a:rPr sz="900" spc="-35" dirty="0">
                <a:solidFill>
                  <a:srgbClr val="595959"/>
                </a:solidFill>
                <a:latin typeface="Calibri"/>
                <a:cs typeface="Calibri"/>
              </a:rPr>
              <a:t>a</a:t>
            </a:r>
            <a:r>
              <a:rPr sz="900" dirty="0">
                <a:solidFill>
                  <a:srgbClr val="595959"/>
                </a:solidFill>
                <a:latin typeface="Calibri"/>
                <a:cs typeface="Calibri"/>
              </a:rPr>
              <a:t>y</a:t>
            </a:r>
            <a:endParaRPr sz="900">
              <a:solidFill>
                <a:prstClr val="black"/>
              </a:solidFill>
              <a:latin typeface="Calibri"/>
              <a:cs typeface="Calibri"/>
            </a:endParaRPr>
          </a:p>
        </p:txBody>
      </p:sp>
      <p:sp>
        <p:nvSpPr>
          <p:cNvPr id="147" name="object 147"/>
          <p:cNvSpPr txBox="1"/>
          <p:nvPr/>
        </p:nvSpPr>
        <p:spPr>
          <a:xfrm>
            <a:off x="7261488" y="5987289"/>
            <a:ext cx="343535" cy="151323"/>
          </a:xfrm>
          <a:prstGeom prst="rect">
            <a:avLst/>
          </a:prstGeom>
        </p:spPr>
        <p:txBody>
          <a:bodyPr vert="horz" wrap="square" lIns="0" tIns="12700" rIns="0" bIns="0" rtlCol="0">
            <a:spAutoFit/>
          </a:bodyPr>
          <a:lstStyle/>
          <a:p>
            <a:pPr marL="12700">
              <a:spcBef>
                <a:spcPts val="100"/>
              </a:spcBef>
            </a:pPr>
            <a:r>
              <a:rPr sz="900" spc="-25" dirty="0">
                <a:solidFill>
                  <a:srgbClr val="595959"/>
                </a:solidFill>
                <a:latin typeface="Calibri"/>
                <a:cs typeface="Calibri"/>
              </a:rPr>
              <a:t>A</a:t>
            </a:r>
            <a:r>
              <a:rPr sz="900" spc="25" dirty="0">
                <a:solidFill>
                  <a:srgbClr val="595959"/>
                </a:solidFill>
                <a:latin typeface="Calibri"/>
                <a:cs typeface="Calibri"/>
              </a:rPr>
              <a:t>u</a:t>
            </a:r>
            <a:r>
              <a:rPr sz="900" spc="-25" dirty="0">
                <a:solidFill>
                  <a:srgbClr val="595959"/>
                </a:solidFill>
                <a:latin typeface="Calibri"/>
                <a:cs typeface="Calibri"/>
              </a:rPr>
              <a:t>g</a:t>
            </a:r>
            <a:r>
              <a:rPr sz="900" spc="25" dirty="0">
                <a:solidFill>
                  <a:srgbClr val="595959"/>
                </a:solidFill>
                <a:latin typeface="Calibri"/>
                <a:cs typeface="Calibri"/>
              </a:rPr>
              <a:t>u</a:t>
            </a:r>
            <a:r>
              <a:rPr sz="900" spc="-55" dirty="0">
                <a:solidFill>
                  <a:srgbClr val="595959"/>
                </a:solidFill>
                <a:latin typeface="Calibri"/>
                <a:cs typeface="Calibri"/>
              </a:rPr>
              <a:t>s</a:t>
            </a:r>
            <a:r>
              <a:rPr sz="900" dirty="0">
                <a:solidFill>
                  <a:srgbClr val="595959"/>
                </a:solidFill>
                <a:latin typeface="Calibri"/>
                <a:cs typeface="Calibri"/>
              </a:rPr>
              <a:t>t</a:t>
            </a:r>
            <a:endParaRPr sz="900">
              <a:solidFill>
                <a:prstClr val="black"/>
              </a:solidFill>
              <a:latin typeface="Calibri"/>
              <a:cs typeface="Calibri"/>
            </a:endParaRPr>
          </a:p>
        </p:txBody>
      </p:sp>
      <p:sp>
        <p:nvSpPr>
          <p:cNvPr id="148" name="object 148"/>
          <p:cNvSpPr txBox="1"/>
          <p:nvPr/>
        </p:nvSpPr>
        <p:spPr>
          <a:xfrm>
            <a:off x="7844519" y="5987289"/>
            <a:ext cx="535305" cy="151323"/>
          </a:xfrm>
          <a:prstGeom prst="rect">
            <a:avLst/>
          </a:prstGeom>
        </p:spPr>
        <p:txBody>
          <a:bodyPr vert="horz" wrap="square" lIns="0" tIns="12700" rIns="0" bIns="0" rtlCol="0">
            <a:spAutoFit/>
          </a:bodyPr>
          <a:lstStyle/>
          <a:p>
            <a:pPr marL="12700">
              <a:spcBef>
                <a:spcPts val="100"/>
              </a:spcBef>
            </a:pPr>
            <a:r>
              <a:rPr sz="900" spc="-15" dirty="0">
                <a:solidFill>
                  <a:srgbClr val="595959"/>
                </a:solidFill>
                <a:latin typeface="Calibri"/>
                <a:cs typeface="Calibri"/>
              </a:rPr>
              <a:t>S</a:t>
            </a:r>
            <a:r>
              <a:rPr sz="900" spc="50" dirty="0">
                <a:solidFill>
                  <a:srgbClr val="595959"/>
                </a:solidFill>
                <a:latin typeface="Calibri"/>
                <a:cs typeface="Calibri"/>
              </a:rPr>
              <a:t>e</a:t>
            </a:r>
            <a:r>
              <a:rPr sz="900" spc="-75" dirty="0">
                <a:solidFill>
                  <a:srgbClr val="595959"/>
                </a:solidFill>
                <a:latin typeface="Calibri"/>
                <a:cs typeface="Calibri"/>
              </a:rPr>
              <a:t>p</a:t>
            </a:r>
            <a:r>
              <a:rPr sz="900" spc="-5" dirty="0">
                <a:solidFill>
                  <a:srgbClr val="595959"/>
                </a:solidFill>
                <a:latin typeface="Calibri"/>
                <a:cs typeface="Calibri"/>
              </a:rPr>
              <a:t>t</a:t>
            </a:r>
            <a:r>
              <a:rPr sz="900" spc="50" dirty="0">
                <a:solidFill>
                  <a:srgbClr val="595959"/>
                </a:solidFill>
                <a:latin typeface="Calibri"/>
                <a:cs typeface="Calibri"/>
              </a:rPr>
              <a:t>e</a:t>
            </a:r>
            <a:r>
              <a:rPr sz="900" spc="-20" dirty="0">
                <a:solidFill>
                  <a:srgbClr val="595959"/>
                </a:solidFill>
                <a:latin typeface="Calibri"/>
                <a:cs typeface="Calibri"/>
              </a:rPr>
              <a:t>m</a:t>
            </a:r>
            <a:r>
              <a:rPr sz="900" spc="25" dirty="0">
                <a:solidFill>
                  <a:srgbClr val="595959"/>
                </a:solidFill>
                <a:latin typeface="Calibri"/>
                <a:cs typeface="Calibri"/>
              </a:rPr>
              <a:t>b</a:t>
            </a:r>
            <a:r>
              <a:rPr sz="900" spc="-50" dirty="0">
                <a:solidFill>
                  <a:srgbClr val="595959"/>
                </a:solidFill>
                <a:latin typeface="Calibri"/>
                <a:cs typeface="Calibri"/>
              </a:rPr>
              <a:t>e</a:t>
            </a:r>
            <a:r>
              <a:rPr sz="900" dirty="0">
                <a:solidFill>
                  <a:srgbClr val="595959"/>
                </a:solidFill>
                <a:latin typeface="Calibri"/>
                <a:cs typeface="Calibri"/>
              </a:rPr>
              <a:t>r</a:t>
            </a:r>
            <a:endParaRPr sz="900">
              <a:solidFill>
                <a:prstClr val="black"/>
              </a:solidFill>
              <a:latin typeface="Calibri"/>
              <a:cs typeface="Calibri"/>
            </a:endParaRPr>
          </a:p>
        </p:txBody>
      </p:sp>
      <p:sp>
        <p:nvSpPr>
          <p:cNvPr id="149" name="object 149"/>
          <p:cNvSpPr txBox="1"/>
          <p:nvPr/>
        </p:nvSpPr>
        <p:spPr>
          <a:xfrm>
            <a:off x="8589124" y="5987289"/>
            <a:ext cx="408305" cy="151323"/>
          </a:xfrm>
          <a:prstGeom prst="rect">
            <a:avLst/>
          </a:prstGeom>
        </p:spPr>
        <p:txBody>
          <a:bodyPr vert="horz" wrap="square" lIns="0" tIns="12700" rIns="0" bIns="0" rtlCol="0">
            <a:spAutoFit/>
          </a:bodyPr>
          <a:lstStyle/>
          <a:p>
            <a:pPr marL="12700">
              <a:spcBef>
                <a:spcPts val="100"/>
              </a:spcBef>
            </a:pPr>
            <a:r>
              <a:rPr sz="900" dirty="0">
                <a:solidFill>
                  <a:srgbClr val="595959"/>
                </a:solidFill>
                <a:latin typeface="Calibri"/>
                <a:cs typeface="Calibri"/>
              </a:rPr>
              <a:t>O</a:t>
            </a:r>
            <a:r>
              <a:rPr sz="900" spc="15" dirty="0">
                <a:solidFill>
                  <a:srgbClr val="595959"/>
                </a:solidFill>
                <a:latin typeface="Calibri"/>
                <a:cs typeface="Calibri"/>
              </a:rPr>
              <a:t>c</a:t>
            </a:r>
            <a:r>
              <a:rPr sz="900" spc="-5" dirty="0">
                <a:solidFill>
                  <a:srgbClr val="595959"/>
                </a:solidFill>
                <a:latin typeface="Calibri"/>
                <a:cs typeface="Calibri"/>
              </a:rPr>
              <a:t>t</a:t>
            </a:r>
            <a:r>
              <a:rPr sz="900" spc="25" dirty="0">
                <a:solidFill>
                  <a:srgbClr val="595959"/>
                </a:solidFill>
                <a:latin typeface="Calibri"/>
                <a:cs typeface="Calibri"/>
              </a:rPr>
              <a:t>o</a:t>
            </a:r>
            <a:r>
              <a:rPr sz="900" spc="-75" dirty="0">
                <a:solidFill>
                  <a:srgbClr val="595959"/>
                </a:solidFill>
                <a:latin typeface="Calibri"/>
                <a:cs typeface="Calibri"/>
              </a:rPr>
              <a:t>b</a:t>
            </a:r>
            <a:r>
              <a:rPr sz="900" spc="50" dirty="0">
                <a:solidFill>
                  <a:srgbClr val="595959"/>
                </a:solidFill>
                <a:latin typeface="Calibri"/>
                <a:cs typeface="Calibri"/>
              </a:rPr>
              <a:t>e</a:t>
            </a:r>
            <a:r>
              <a:rPr sz="900" dirty="0">
                <a:solidFill>
                  <a:srgbClr val="595959"/>
                </a:solidFill>
                <a:latin typeface="Calibri"/>
                <a:cs typeface="Calibri"/>
              </a:rPr>
              <a:t>r</a:t>
            </a:r>
            <a:endParaRPr sz="900">
              <a:solidFill>
                <a:prstClr val="black"/>
              </a:solidFill>
              <a:latin typeface="Calibri"/>
              <a:cs typeface="Calibri"/>
            </a:endParaRPr>
          </a:p>
        </p:txBody>
      </p:sp>
      <p:sp>
        <p:nvSpPr>
          <p:cNvPr id="150" name="object 150"/>
          <p:cNvSpPr txBox="1"/>
          <p:nvPr/>
        </p:nvSpPr>
        <p:spPr>
          <a:xfrm>
            <a:off x="9211364" y="5987289"/>
            <a:ext cx="523240" cy="151323"/>
          </a:xfrm>
          <a:prstGeom prst="rect">
            <a:avLst/>
          </a:prstGeom>
        </p:spPr>
        <p:txBody>
          <a:bodyPr vert="horz" wrap="square" lIns="0" tIns="12700" rIns="0" bIns="0" rtlCol="0">
            <a:spAutoFit/>
          </a:bodyPr>
          <a:lstStyle/>
          <a:p>
            <a:pPr marL="12700">
              <a:spcBef>
                <a:spcPts val="100"/>
              </a:spcBef>
            </a:pPr>
            <a:r>
              <a:rPr sz="900" dirty="0">
                <a:solidFill>
                  <a:srgbClr val="595959"/>
                </a:solidFill>
                <a:latin typeface="Calibri"/>
                <a:cs typeface="Calibri"/>
              </a:rPr>
              <a:t>November</a:t>
            </a:r>
            <a:endParaRPr sz="900">
              <a:solidFill>
                <a:prstClr val="black"/>
              </a:solidFill>
              <a:latin typeface="Calibri"/>
              <a:cs typeface="Calibri"/>
            </a:endParaRPr>
          </a:p>
        </p:txBody>
      </p:sp>
      <p:sp>
        <p:nvSpPr>
          <p:cNvPr id="151" name="object 151"/>
          <p:cNvSpPr txBox="1"/>
          <p:nvPr/>
        </p:nvSpPr>
        <p:spPr>
          <a:xfrm>
            <a:off x="9894345" y="5987289"/>
            <a:ext cx="509905" cy="151323"/>
          </a:xfrm>
          <a:prstGeom prst="rect">
            <a:avLst/>
          </a:prstGeom>
        </p:spPr>
        <p:txBody>
          <a:bodyPr vert="horz" wrap="square" lIns="0" tIns="12700" rIns="0" bIns="0" rtlCol="0">
            <a:spAutoFit/>
          </a:bodyPr>
          <a:lstStyle/>
          <a:p>
            <a:pPr marL="12700">
              <a:spcBef>
                <a:spcPts val="100"/>
              </a:spcBef>
            </a:pPr>
            <a:r>
              <a:rPr sz="900" spc="45" dirty="0">
                <a:solidFill>
                  <a:srgbClr val="595959"/>
                </a:solidFill>
                <a:latin typeface="Calibri"/>
                <a:cs typeface="Calibri"/>
              </a:rPr>
              <a:t>D</a:t>
            </a:r>
            <a:r>
              <a:rPr sz="900" spc="-50" dirty="0">
                <a:solidFill>
                  <a:srgbClr val="595959"/>
                </a:solidFill>
                <a:latin typeface="Calibri"/>
                <a:cs typeface="Calibri"/>
              </a:rPr>
              <a:t>e</a:t>
            </a:r>
            <a:r>
              <a:rPr sz="900" spc="15" dirty="0">
                <a:solidFill>
                  <a:srgbClr val="595959"/>
                </a:solidFill>
                <a:latin typeface="Calibri"/>
                <a:cs typeface="Calibri"/>
              </a:rPr>
              <a:t>c</a:t>
            </a:r>
            <a:r>
              <a:rPr sz="900" spc="-50" dirty="0">
                <a:solidFill>
                  <a:srgbClr val="595959"/>
                </a:solidFill>
                <a:latin typeface="Calibri"/>
                <a:cs typeface="Calibri"/>
              </a:rPr>
              <a:t>e</a:t>
            </a:r>
            <a:r>
              <a:rPr sz="900" spc="-20" dirty="0">
                <a:solidFill>
                  <a:srgbClr val="595959"/>
                </a:solidFill>
                <a:latin typeface="Calibri"/>
                <a:cs typeface="Calibri"/>
              </a:rPr>
              <a:t>m</a:t>
            </a:r>
            <a:r>
              <a:rPr sz="900" spc="25" dirty="0">
                <a:solidFill>
                  <a:srgbClr val="595959"/>
                </a:solidFill>
                <a:latin typeface="Calibri"/>
                <a:cs typeface="Calibri"/>
              </a:rPr>
              <a:t>b</a:t>
            </a:r>
            <a:r>
              <a:rPr sz="900" spc="50" dirty="0">
                <a:solidFill>
                  <a:srgbClr val="595959"/>
                </a:solidFill>
                <a:latin typeface="Calibri"/>
                <a:cs typeface="Calibri"/>
              </a:rPr>
              <a:t>e</a:t>
            </a:r>
            <a:r>
              <a:rPr sz="900" dirty="0">
                <a:solidFill>
                  <a:srgbClr val="595959"/>
                </a:solidFill>
                <a:latin typeface="Calibri"/>
                <a:cs typeface="Calibri"/>
              </a:rPr>
              <a:t>r</a:t>
            </a:r>
            <a:endParaRPr sz="900">
              <a:solidFill>
                <a:prstClr val="black"/>
              </a:solidFill>
              <a:latin typeface="Calibri"/>
              <a:cs typeface="Calibri"/>
            </a:endParaRPr>
          </a:p>
        </p:txBody>
      </p:sp>
      <p:sp>
        <p:nvSpPr>
          <p:cNvPr id="152" name="object 152"/>
          <p:cNvSpPr txBox="1"/>
          <p:nvPr/>
        </p:nvSpPr>
        <p:spPr>
          <a:xfrm>
            <a:off x="1532236" y="1711165"/>
            <a:ext cx="360163" cy="3578225"/>
          </a:xfrm>
          <a:prstGeom prst="rect">
            <a:avLst/>
          </a:prstGeom>
        </p:spPr>
        <p:txBody>
          <a:bodyPr vert="vert270" wrap="square" lIns="0" tIns="0" rIns="0" bIns="0" rtlCol="0">
            <a:spAutoFit/>
          </a:bodyPr>
          <a:lstStyle/>
          <a:p>
            <a:pPr marL="12700">
              <a:lnSpc>
                <a:spcPts val="2865"/>
              </a:lnSpc>
            </a:pPr>
            <a:r>
              <a:rPr sz="2400" spc="-5" dirty="0">
                <a:solidFill>
                  <a:srgbClr val="595959"/>
                </a:solidFill>
                <a:latin typeface="Calibri"/>
                <a:cs typeface="Calibri"/>
              </a:rPr>
              <a:t>Number</a:t>
            </a:r>
            <a:r>
              <a:rPr sz="2400" spc="-15" dirty="0">
                <a:solidFill>
                  <a:srgbClr val="595959"/>
                </a:solidFill>
                <a:latin typeface="Calibri"/>
                <a:cs typeface="Calibri"/>
              </a:rPr>
              <a:t> </a:t>
            </a:r>
            <a:r>
              <a:rPr sz="2400" spc="-5" dirty="0">
                <a:solidFill>
                  <a:srgbClr val="595959"/>
                </a:solidFill>
                <a:latin typeface="Calibri"/>
                <a:cs typeface="Calibri"/>
              </a:rPr>
              <a:t>of</a:t>
            </a:r>
            <a:r>
              <a:rPr sz="2400" spc="-15" dirty="0">
                <a:solidFill>
                  <a:srgbClr val="595959"/>
                </a:solidFill>
                <a:latin typeface="Calibri"/>
                <a:cs typeface="Calibri"/>
              </a:rPr>
              <a:t> </a:t>
            </a:r>
            <a:r>
              <a:rPr sz="2400" spc="-5" dirty="0">
                <a:solidFill>
                  <a:srgbClr val="595959"/>
                </a:solidFill>
                <a:latin typeface="Calibri"/>
                <a:cs typeface="Calibri"/>
              </a:rPr>
              <a:t>Indemnity</a:t>
            </a:r>
            <a:r>
              <a:rPr sz="2400" spc="-15" dirty="0">
                <a:solidFill>
                  <a:srgbClr val="595959"/>
                </a:solidFill>
                <a:latin typeface="Calibri"/>
                <a:cs typeface="Calibri"/>
              </a:rPr>
              <a:t> </a:t>
            </a:r>
            <a:r>
              <a:rPr sz="2400" spc="-5" dirty="0">
                <a:solidFill>
                  <a:srgbClr val="595959"/>
                </a:solidFill>
                <a:latin typeface="Calibri"/>
                <a:cs typeface="Calibri"/>
              </a:rPr>
              <a:t>Claims</a:t>
            </a:r>
            <a:endParaRPr sz="2400">
              <a:solidFill>
                <a:prstClr val="black"/>
              </a:solidFill>
              <a:latin typeface="Calibri"/>
              <a:cs typeface="Calibri"/>
            </a:endParaRPr>
          </a:p>
        </p:txBody>
      </p:sp>
      <p:sp>
        <p:nvSpPr>
          <p:cNvPr id="153" name="object 153"/>
          <p:cNvSpPr/>
          <p:nvPr/>
        </p:nvSpPr>
        <p:spPr>
          <a:xfrm>
            <a:off x="5706654" y="6244894"/>
            <a:ext cx="97790" cy="97790"/>
          </a:xfrm>
          <a:custGeom>
            <a:avLst/>
            <a:gdLst/>
            <a:ahLst/>
            <a:cxnLst/>
            <a:rect l="l" t="t" r="r" b="b"/>
            <a:pathLst>
              <a:path w="97789" h="97789">
                <a:moveTo>
                  <a:pt x="97641" y="0"/>
                </a:moveTo>
                <a:lnTo>
                  <a:pt x="0" y="0"/>
                </a:lnTo>
                <a:lnTo>
                  <a:pt x="0" y="97641"/>
                </a:lnTo>
                <a:lnTo>
                  <a:pt x="97641" y="97641"/>
                </a:lnTo>
                <a:lnTo>
                  <a:pt x="9764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54" name="object 154"/>
          <p:cNvSpPr/>
          <p:nvPr/>
        </p:nvSpPr>
        <p:spPr>
          <a:xfrm>
            <a:off x="6263619" y="6244894"/>
            <a:ext cx="97790" cy="97790"/>
          </a:xfrm>
          <a:custGeom>
            <a:avLst/>
            <a:gdLst/>
            <a:ahLst/>
            <a:cxnLst/>
            <a:rect l="l" t="t" r="r" b="b"/>
            <a:pathLst>
              <a:path w="97789" h="97789">
                <a:moveTo>
                  <a:pt x="97640" y="0"/>
                </a:moveTo>
                <a:lnTo>
                  <a:pt x="0" y="0"/>
                </a:lnTo>
                <a:lnTo>
                  <a:pt x="0" y="97641"/>
                </a:lnTo>
                <a:lnTo>
                  <a:pt x="97640" y="97641"/>
                </a:lnTo>
                <a:lnTo>
                  <a:pt x="9764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55" name="object 155"/>
          <p:cNvSpPr txBox="1"/>
          <p:nvPr/>
        </p:nvSpPr>
        <p:spPr>
          <a:xfrm>
            <a:off x="5835653" y="5973246"/>
            <a:ext cx="1026794" cy="412115"/>
          </a:xfrm>
          <a:prstGeom prst="rect">
            <a:avLst/>
          </a:prstGeom>
        </p:spPr>
        <p:txBody>
          <a:bodyPr vert="horz" wrap="square" lIns="0" tIns="26670" rIns="0" bIns="0" rtlCol="0">
            <a:spAutoFit/>
          </a:bodyPr>
          <a:lstStyle/>
          <a:p>
            <a:pPr marL="137160">
              <a:spcBef>
                <a:spcPts val="210"/>
              </a:spcBef>
              <a:tabLst>
                <a:tab pos="834390" algn="l"/>
              </a:tabLst>
            </a:pPr>
            <a:r>
              <a:rPr sz="900" spc="10" dirty="0">
                <a:solidFill>
                  <a:srgbClr val="595959"/>
                </a:solidFill>
                <a:latin typeface="Calibri"/>
                <a:cs typeface="Calibri"/>
              </a:rPr>
              <a:t>J</a:t>
            </a:r>
            <a:r>
              <a:rPr sz="900" spc="25" dirty="0">
                <a:solidFill>
                  <a:srgbClr val="595959"/>
                </a:solidFill>
                <a:latin typeface="Calibri"/>
                <a:cs typeface="Calibri"/>
              </a:rPr>
              <a:t>u</a:t>
            </a:r>
            <a:r>
              <a:rPr sz="900" spc="-75" dirty="0">
                <a:solidFill>
                  <a:srgbClr val="595959"/>
                </a:solidFill>
                <a:latin typeface="Calibri"/>
                <a:cs typeface="Calibri"/>
              </a:rPr>
              <a:t>n</a:t>
            </a:r>
            <a:r>
              <a:rPr sz="900" dirty="0">
                <a:solidFill>
                  <a:srgbClr val="595959"/>
                </a:solidFill>
                <a:latin typeface="Calibri"/>
                <a:cs typeface="Calibri"/>
              </a:rPr>
              <a:t>e	</a:t>
            </a:r>
            <a:r>
              <a:rPr sz="900" spc="10" dirty="0">
                <a:solidFill>
                  <a:srgbClr val="595959"/>
                </a:solidFill>
                <a:latin typeface="Calibri"/>
                <a:cs typeface="Calibri"/>
              </a:rPr>
              <a:t>J</a:t>
            </a:r>
            <a:r>
              <a:rPr sz="900" spc="25" dirty="0">
                <a:solidFill>
                  <a:srgbClr val="595959"/>
                </a:solidFill>
                <a:latin typeface="Calibri"/>
                <a:cs typeface="Calibri"/>
              </a:rPr>
              <a:t>u</a:t>
            </a:r>
            <a:r>
              <a:rPr sz="900" spc="-10" dirty="0">
                <a:solidFill>
                  <a:srgbClr val="595959"/>
                </a:solidFill>
                <a:latin typeface="Calibri"/>
                <a:cs typeface="Calibri"/>
              </a:rPr>
              <a:t>l</a:t>
            </a:r>
            <a:r>
              <a:rPr sz="900" dirty="0">
                <a:solidFill>
                  <a:srgbClr val="595959"/>
                </a:solidFill>
                <a:latin typeface="Calibri"/>
                <a:cs typeface="Calibri"/>
              </a:rPr>
              <a:t>y</a:t>
            </a:r>
            <a:endParaRPr sz="900">
              <a:solidFill>
                <a:prstClr val="black"/>
              </a:solidFill>
              <a:latin typeface="Calibri"/>
              <a:cs typeface="Calibri"/>
            </a:endParaRPr>
          </a:p>
          <a:p>
            <a:pPr marL="12700">
              <a:spcBef>
                <a:spcPts val="170"/>
              </a:spcBef>
              <a:tabLst>
                <a:tab pos="569595" algn="l"/>
              </a:tabLst>
            </a:pPr>
            <a:r>
              <a:rPr sz="1400" spc="-10" dirty="0">
                <a:solidFill>
                  <a:srgbClr val="595959"/>
                </a:solidFill>
                <a:latin typeface="Calibri"/>
                <a:cs typeface="Calibri"/>
              </a:rPr>
              <a:t>2019	2020</a:t>
            </a:r>
            <a:endParaRPr sz="1400">
              <a:solidFill>
                <a:prstClr val="black"/>
              </a:solidFill>
              <a:latin typeface="Calibri"/>
              <a:cs typeface="Calibri"/>
            </a:endParaRPr>
          </a:p>
        </p:txBody>
      </p:sp>
      <p:sp>
        <p:nvSpPr>
          <p:cNvPr id="156" name="object 156"/>
          <p:cNvSpPr txBox="1"/>
          <p:nvPr/>
        </p:nvSpPr>
        <p:spPr>
          <a:xfrm>
            <a:off x="1800983" y="6443473"/>
            <a:ext cx="6595109" cy="182101"/>
          </a:xfrm>
          <a:prstGeom prst="rect">
            <a:avLst/>
          </a:prstGeom>
        </p:spPr>
        <p:txBody>
          <a:bodyPr vert="horz" wrap="square" lIns="0" tIns="12700" rIns="0" bIns="0" rtlCol="0">
            <a:spAutoFit/>
          </a:bodyPr>
          <a:lstStyle/>
          <a:p>
            <a:pPr marL="12700">
              <a:spcBef>
                <a:spcPts val="100"/>
              </a:spcBef>
            </a:pPr>
            <a:r>
              <a:rPr sz="1100" spc="-5" dirty="0">
                <a:solidFill>
                  <a:prstClr val="black"/>
                </a:solidFill>
                <a:latin typeface="Calibri"/>
                <a:cs typeface="Calibri"/>
              </a:rPr>
              <a:t>Source:</a:t>
            </a:r>
            <a:r>
              <a:rPr sz="1100" spc="10" dirty="0">
                <a:solidFill>
                  <a:prstClr val="black"/>
                </a:solidFill>
                <a:latin typeface="Calibri"/>
                <a:cs typeface="Calibri"/>
              </a:rPr>
              <a:t> </a:t>
            </a:r>
            <a:r>
              <a:rPr sz="1100" spc="-5" dirty="0">
                <a:solidFill>
                  <a:prstClr val="black"/>
                </a:solidFill>
                <a:latin typeface="Calibri"/>
                <a:cs typeface="Calibri"/>
              </a:rPr>
              <a:t>Florida</a:t>
            </a:r>
            <a:r>
              <a:rPr sz="1100" dirty="0">
                <a:solidFill>
                  <a:prstClr val="black"/>
                </a:solidFill>
                <a:latin typeface="Calibri"/>
                <a:cs typeface="Calibri"/>
              </a:rPr>
              <a:t> </a:t>
            </a:r>
            <a:r>
              <a:rPr sz="1100" spc="-5" dirty="0">
                <a:solidFill>
                  <a:prstClr val="black"/>
                </a:solidFill>
                <a:latin typeface="Calibri"/>
                <a:cs typeface="Calibri"/>
              </a:rPr>
              <a:t>Division</a:t>
            </a:r>
            <a:r>
              <a:rPr sz="1100" dirty="0">
                <a:solidFill>
                  <a:prstClr val="black"/>
                </a:solidFill>
                <a:latin typeface="Calibri"/>
                <a:cs typeface="Calibri"/>
              </a:rPr>
              <a:t> </a:t>
            </a:r>
            <a:r>
              <a:rPr sz="1100" spc="-5" dirty="0">
                <a:solidFill>
                  <a:prstClr val="black"/>
                </a:solidFill>
                <a:latin typeface="Calibri"/>
                <a:cs typeface="Calibri"/>
              </a:rPr>
              <a:t>of</a:t>
            </a:r>
            <a:r>
              <a:rPr sz="1100" spc="5" dirty="0">
                <a:solidFill>
                  <a:prstClr val="black"/>
                </a:solidFill>
                <a:latin typeface="Calibri"/>
                <a:cs typeface="Calibri"/>
              </a:rPr>
              <a:t> </a:t>
            </a:r>
            <a:r>
              <a:rPr sz="1100" spc="-5" dirty="0">
                <a:solidFill>
                  <a:prstClr val="black"/>
                </a:solidFill>
                <a:latin typeface="Calibri"/>
                <a:cs typeface="Calibri"/>
              </a:rPr>
              <a:t>Workers'</a:t>
            </a:r>
            <a:r>
              <a:rPr sz="1100" dirty="0">
                <a:solidFill>
                  <a:prstClr val="black"/>
                </a:solidFill>
                <a:latin typeface="Calibri"/>
                <a:cs typeface="Calibri"/>
              </a:rPr>
              <a:t> </a:t>
            </a:r>
            <a:r>
              <a:rPr sz="1100" spc="-10" dirty="0">
                <a:solidFill>
                  <a:prstClr val="black"/>
                </a:solidFill>
                <a:latin typeface="Calibri"/>
                <a:cs typeface="Calibri"/>
              </a:rPr>
              <a:t>Compensation</a:t>
            </a:r>
            <a:r>
              <a:rPr sz="1100" dirty="0">
                <a:solidFill>
                  <a:prstClr val="black"/>
                </a:solidFill>
                <a:latin typeface="Calibri"/>
                <a:cs typeface="Calibri"/>
              </a:rPr>
              <a:t> 2020</a:t>
            </a:r>
            <a:r>
              <a:rPr sz="1100" spc="10" dirty="0">
                <a:solidFill>
                  <a:prstClr val="black"/>
                </a:solidFill>
                <a:latin typeface="Calibri"/>
                <a:cs typeface="Calibri"/>
              </a:rPr>
              <a:t> </a:t>
            </a:r>
            <a:r>
              <a:rPr sz="1100" spc="-5" dirty="0">
                <a:solidFill>
                  <a:prstClr val="black"/>
                </a:solidFill>
                <a:latin typeface="Calibri"/>
                <a:cs typeface="Calibri"/>
              </a:rPr>
              <a:t>COVID-19</a:t>
            </a:r>
            <a:r>
              <a:rPr sz="1100" spc="10" dirty="0">
                <a:solidFill>
                  <a:prstClr val="black"/>
                </a:solidFill>
                <a:latin typeface="Calibri"/>
                <a:cs typeface="Calibri"/>
              </a:rPr>
              <a:t> </a:t>
            </a:r>
            <a:r>
              <a:rPr sz="1100" spc="-5" dirty="0">
                <a:solidFill>
                  <a:prstClr val="black"/>
                </a:solidFill>
                <a:latin typeface="Calibri"/>
                <a:cs typeface="Calibri"/>
              </a:rPr>
              <a:t>Report,</a:t>
            </a:r>
            <a:r>
              <a:rPr sz="1100" spc="5" dirty="0">
                <a:solidFill>
                  <a:prstClr val="black"/>
                </a:solidFill>
                <a:latin typeface="Calibri"/>
                <a:cs typeface="Calibri"/>
              </a:rPr>
              <a:t> </a:t>
            </a:r>
            <a:r>
              <a:rPr sz="1100" spc="-5" dirty="0">
                <a:solidFill>
                  <a:prstClr val="black"/>
                </a:solidFill>
                <a:latin typeface="Calibri"/>
                <a:cs typeface="Calibri"/>
              </a:rPr>
              <a:t>Data</a:t>
            </a:r>
            <a:r>
              <a:rPr sz="1100" dirty="0">
                <a:solidFill>
                  <a:prstClr val="black"/>
                </a:solidFill>
                <a:latin typeface="Calibri"/>
                <a:cs typeface="Calibri"/>
              </a:rPr>
              <a:t> </a:t>
            </a:r>
            <a:r>
              <a:rPr sz="1100" spc="-5" dirty="0">
                <a:solidFill>
                  <a:prstClr val="black"/>
                </a:solidFill>
                <a:latin typeface="Calibri"/>
                <a:cs typeface="Calibri"/>
              </a:rPr>
              <a:t>Summary</a:t>
            </a:r>
            <a:r>
              <a:rPr sz="1100" spc="5" dirty="0">
                <a:solidFill>
                  <a:prstClr val="black"/>
                </a:solidFill>
                <a:latin typeface="Calibri"/>
                <a:cs typeface="Calibri"/>
              </a:rPr>
              <a:t> </a:t>
            </a:r>
            <a:r>
              <a:rPr sz="1100" spc="-5" dirty="0">
                <a:solidFill>
                  <a:prstClr val="black"/>
                </a:solidFill>
                <a:latin typeface="Calibri"/>
                <a:cs typeface="Calibri"/>
              </a:rPr>
              <a:t>as</a:t>
            </a:r>
            <a:r>
              <a:rPr sz="1100" dirty="0">
                <a:solidFill>
                  <a:prstClr val="black"/>
                </a:solidFill>
                <a:latin typeface="Calibri"/>
                <a:cs typeface="Calibri"/>
              </a:rPr>
              <a:t> </a:t>
            </a:r>
            <a:r>
              <a:rPr sz="1100" spc="-5" dirty="0">
                <a:solidFill>
                  <a:prstClr val="black"/>
                </a:solidFill>
                <a:latin typeface="Calibri"/>
                <a:cs typeface="Calibri"/>
              </a:rPr>
              <a:t>of</a:t>
            </a:r>
            <a:r>
              <a:rPr sz="1100" spc="5" dirty="0">
                <a:solidFill>
                  <a:prstClr val="black"/>
                </a:solidFill>
                <a:latin typeface="Calibri"/>
                <a:cs typeface="Calibri"/>
              </a:rPr>
              <a:t> </a:t>
            </a:r>
            <a:r>
              <a:rPr sz="1100" spc="-5" dirty="0">
                <a:solidFill>
                  <a:prstClr val="black"/>
                </a:solidFill>
                <a:latin typeface="Calibri"/>
                <a:cs typeface="Calibri"/>
              </a:rPr>
              <a:t>December</a:t>
            </a:r>
            <a:r>
              <a:rPr sz="1100" spc="10" dirty="0">
                <a:solidFill>
                  <a:prstClr val="black"/>
                </a:solidFill>
                <a:latin typeface="Calibri"/>
                <a:cs typeface="Calibri"/>
              </a:rPr>
              <a:t> </a:t>
            </a:r>
            <a:r>
              <a:rPr sz="1100" dirty="0">
                <a:solidFill>
                  <a:prstClr val="black"/>
                </a:solidFill>
                <a:latin typeface="Calibri"/>
                <a:cs typeface="Calibri"/>
              </a:rPr>
              <a:t>31,</a:t>
            </a:r>
            <a:r>
              <a:rPr sz="1100" spc="5" dirty="0">
                <a:solidFill>
                  <a:prstClr val="black"/>
                </a:solidFill>
                <a:latin typeface="Calibri"/>
                <a:cs typeface="Calibri"/>
              </a:rPr>
              <a:t> </a:t>
            </a:r>
            <a:r>
              <a:rPr sz="1100" dirty="0">
                <a:solidFill>
                  <a:prstClr val="black"/>
                </a:solidFill>
                <a:latin typeface="Calibri"/>
                <a:cs typeface="Calibri"/>
              </a:rPr>
              <a:t>2020.</a:t>
            </a:r>
            <a:endParaRPr sz="1100">
              <a:solidFill>
                <a:prstClr val="black"/>
              </a:solidFill>
              <a:latin typeface="Calibri"/>
              <a:cs typeface="Calibri"/>
            </a:endParaRPr>
          </a:p>
        </p:txBody>
      </p:sp>
      <p:sp>
        <p:nvSpPr>
          <p:cNvPr id="157" name="object 157"/>
          <p:cNvSpPr txBox="1"/>
          <p:nvPr/>
        </p:nvSpPr>
        <p:spPr>
          <a:xfrm>
            <a:off x="985615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6</a:t>
            </a:r>
            <a:endParaRPr sz="1200">
              <a:solidFill>
                <a:prstClr val="black"/>
              </a:solidFill>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23416" y="6352033"/>
            <a:ext cx="6374765" cy="182101"/>
          </a:xfrm>
          <a:prstGeom prst="rect">
            <a:avLst/>
          </a:prstGeom>
        </p:spPr>
        <p:txBody>
          <a:bodyPr vert="horz" wrap="square" lIns="0" tIns="12700" rIns="0" bIns="0" rtlCol="0">
            <a:spAutoFit/>
          </a:bodyPr>
          <a:lstStyle/>
          <a:p>
            <a:pPr marL="12700">
              <a:spcBef>
                <a:spcPts val="100"/>
              </a:spcBef>
            </a:pPr>
            <a:r>
              <a:rPr sz="1100" spc="-5" dirty="0">
                <a:solidFill>
                  <a:prstClr val="black"/>
                </a:solidFill>
                <a:latin typeface="Calibri"/>
                <a:cs typeface="Calibri"/>
              </a:rPr>
              <a:t>Source:</a:t>
            </a:r>
            <a:r>
              <a:rPr sz="1100" spc="5" dirty="0">
                <a:solidFill>
                  <a:prstClr val="black"/>
                </a:solidFill>
                <a:latin typeface="Calibri"/>
                <a:cs typeface="Calibri"/>
              </a:rPr>
              <a:t> </a:t>
            </a:r>
            <a:r>
              <a:rPr sz="1100" spc="-5" dirty="0">
                <a:solidFill>
                  <a:prstClr val="black"/>
                </a:solidFill>
                <a:latin typeface="Calibri"/>
                <a:cs typeface="Calibri"/>
              </a:rPr>
              <a:t>Florida</a:t>
            </a:r>
            <a:r>
              <a:rPr sz="1100" dirty="0">
                <a:solidFill>
                  <a:prstClr val="black"/>
                </a:solidFill>
                <a:latin typeface="Calibri"/>
                <a:cs typeface="Calibri"/>
              </a:rPr>
              <a:t> </a:t>
            </a:r>
            <a:r>
              <a:rPr sz="1100" spc="-5" dirty="0">
                <a:solidFill>
                  <a:prstClr val="black"/>
                </a:solidFill>
                <a:latin typeface="Calibri"/>
                <a:cs typeface="Calibri"/>
              </a:rPr>
              <a:t>Division</a:t>
            </a:r>
            <a:r>
              <a:rPr sz="1100" dirty="0">
                <a:solidFill>
                  <a:prstClr val="black"/>
                </a:solidFill>
                <a:latin typeface="Calibri"/>
                <a:cs typeface="Calibri"/>
              </a:rPr>
              <a:t> </a:t>
            </a:r>
            <a:r>
              <a:rPr sz="1100" spc="-5" dirty="0">
                <a:solidFill>
                  <a:prstClr val="black"/>
                </a:solidFill>
                <a:latin typeface="Calibri"/>
                <a:cs typeface="Calibri"/>
              </a:rPr>
              <a:t>of</a:t>
            </a:r>
            <a:r>
              <a:rPr sz="1100" spc="5" dirty="0">
                <a:solidFill>
                  <a:prstClr val="black"/>
                </a:solidFill>
                <a:latin typeface="Calibri"/>
                <a:cs typeface="Calibri"/>
              </a:rPr>
              <a:t> </a:t>
            </a:r>
            <a:r>
              <a:rPr sz="1100" spc="-5" dirty="0">
                <a:solidFill>
                  <a:prstClr val="black"/>
                </a:solidFill>
                <a:latin typeface="Calibri"/>
                <a:cs typeface="Calibri"/>
              </a:rPr>
              <a:t>Workers'</a:t>
            </a:r>
            <a:r>
              <a:rPr sz="1100" dirty="0">
                <a:solidFill>
                  <a:prstClr val="black"/>
                </a:solidFill>
                <a:latin typeface="Calibri"/>
                <a:cs typeface="Calibri"/>
              </a:rPr>
              <a:t> </a:t>
            </a:r>
            <a:r>
              <a:rPr sz="1100" spc="-10" dirty="0">
                <a:solidFill>
                  <a:prstClr val="black"/>
                </a:solidFill>
                <a:latin typeface="Calibri"/>
                <a:cs typeface="Calibri"/>
              </a:rPr>
              <a:t>Compensation</a:t>
            </a:r>
            <a:r>
              <a:rPr sz="1100" dirty="0">
                <a:solidFill>
                  <a:prstClr val="black"/>
                </a:solidFill>
                <a:latin typeface="Calibri"/>
                <a:cs typeface="Calibri"/>
              </a:rPr>
              <a:t> 2020</a:t>
            </a:r>
            <a:r>
              <a:rPr sz="1100" spc="10" dirty="0">
                <a:solidFill>
                  <a:prstClr val="black"/>
                </a:solidFill>
                <a:latin typeface="Calibri"/>
                <a:cs typeface="Calibri"/>
              </a:rPr>
              <a:t> </a:t>
            </a:r>
            <a:r>
              <a:rPr sz="1100" spc="-5" dirty="0">
                <a:solidFill>
                  <a:prstClr val="black"/>
                </a:solidFill>
                <a:latin typeface="Calibri"/>
                <a:cs typeface="Calibri"/>
              </a:rPr>
              <a:t>COVID-19</a:t>
            </a:r>
            <a:r>
              <a:rPr sz="1100" spc="10" dirty="0">
                <a:solidFill>
                  <a:prstClr val="black"/>
                </a:solidFill>
                <a:latin typeface="Calibri"/>
                <a:cs typeface="Calibri"/>
              </a:rPr>
              <a:t> </a:t>
            </a:r>
            <a:r>
              <a:rPr sz="1100" spc="-5" dirty="0">
                <a:solidFill>
                  <a:prstClr val="black"/>
                </a:solidFill>
                <a:latin typeface="Calibri"/>
                <a:cs typeface="Calibri"/>
              </a:rPr>
              <a:t>Report,</a:t>
            </a:r>
            <a:r>
              <a:rPr sz="1100" spc="5" dirty="0">
                <a:solidFill>
                  <a:prstClr val="black"/>
                </a:solidFill>
                <a:latin typeface="Calibri"/>
                <a:cs typeface="Calibri"/>
              </a:rPr>
              <a:t> </a:t>
            </a:r>
            <a:r>
              <a:rPr sz="1100" spc="-5" dirty="0">
                <a:solidFill>
                  <a:prstClr val="black"/>
                </a:solidFill>
                <a:latin typeface="Calibri"/>
                <a:cs typeface="Calibri"/>
              </a:rPr>
              <a:t>Data</a:t>
            </a:r>
            <a:r>
              <a:rPr sz="1100" dirty="0">
                <a:solidFill>
                  <a:prstClr val="black"/>
                </a:solidFill>
                <a:latin typeface="Calibri"/>
                <a:cs typeface="Calibri"/>
              </a:rPr>
              <a:t> </a:t>
            </a:r>
            <a:r>
              <a:rPr sz="1100" spc="-5" dirty="0">
                <a:solidFill>
                  <a:prstClr val="black"/>
                </a:solidFill>
                <a:latin typeface="Calibri"/>
                <a:cs typeface="Calibri"/>
              </a:rPr>
              <a:t>Summary</a:t>
            </a:r>
            <a:r>
              <a:rPr sz="1100" spc="5" dirty="0">
                <a:solidFill>
                  <a:prstClr val="black"/>
                </a:solidFill>
                <a:latin typeface="Calibri"/>
                <a:cs typeface="Calibri"/>
              </a:rPr>
              <a:t> </a:t>
            </a:r>
            <a:r>
              <a:rPr sz="1100" spc="-5" dirty="0">
                <a:solidFill>
                  <a:prstClr val="black"/>
                </a:solidFill>
                <a:latin typeface="Calibri"/>
                <a:cs typeface="Calibri"/>
              </a:rPr>
              <a:t>as of</a:t>
            </a:r>
            <a:r>
              <a:rPr sz="1100" spc="5" dirty="0">
                <a:solidFill>
                  <a:prstClr val="black"/>
                </a:solidFill>
                <a:latin typeface="Calibri"/>
                <a:cs typeface="Calibri"/>
              </a:rPr>
              <a:t> </a:t>
            </a:r>
            <a:r>
              <a:rPr sz="1100" spc="-5" dirty="0">
                <a:solidFill>
                  <a:prstClr val="black"/>
                </a:solidFill>
                <a:latin typeface="Calibri"/>
                <a:cs typeface="Calibri"/>
              </a:rPr>
              <a:t>March</a:t>
            </a:r>
            <a:r>
              <a:rPr sz="1100" dirty="0">
                <a:solidFill>
                  <a:prstClr val="black"/>
                </a:solidFill>
                <a:latin typeface="Calibri"/>
                <a:cs typeface="Calibri"/>
              </a:rPr>
              <a:t> 31,</a:t>
            </a:r>
            <a:r>
              <a:rPr sz="1100" spc="5" dirty="0">
                <a:solidFill>
                  <a:prstClr val="black"/>
                </a:solidFill>
                <a:latin typeface="Calibri"/>
                <a:cs typeface="Calibri"/>
              </a:rPr>
              <a:t> </a:t>
            </a:r>
            <a:r>
              <a:rPr sz="1100" dirty="0">
                <a:solidFill>
                  <a:prstClr val="black"/>
                </a:solidFill>
                <a:latin typeface="Calibri"/>
                <a:cs typeface="Calibri"/>
              </a:rPr>
              <a:t>2020.</a:t>
            </a:r>
            <a:endParaRPr sz="1100">
              <a:solidFill>
                <a:prstClr val="black"/>
              </a:solidFill>
              <a:latin typeface="Calibri"/>
              <a:cs typeface="Calibri"/>
            </a:endParaRPr>
          </a:p>
        </p:txBody>
      </p:sp>
      <p:grpSp>
        <p:nvGrpSpPr>
          <p:cNvPr id="3" name="object 3"/>
          <p:cNvGrpSpPr/>
          <p:nvPr/>
        </p:nvGrpSpPr>
        <p:grpSpPr>
          <a:xfrm>
            <a:off x="2938899" y="1551790"/>
            <a:ext cx="4135120" cy="4144645"/>
            <a:chOff x="1414899" y="1551789"/>
            <a:chExt cx="4135120" cy="4144645"/>
          </a:xfrm>
        </p:grpSpPr>
        <p:sp>
          <p:nvSpPr>
            <p:cNvPr id="4" name="object 4"/>
            <p:cNvSpPr/>
            <p:nvPr/>
          </p:nvSpPr>
          <p:spPr>
            <a:xfrm>
              <a:off x="1414899" y="1561316"/>
              <a:ext cx="4135120" cy="4135120"/>
            </a:xfrm>
            <a:custGeom>
              <a:avLst/>
              <a:gdLst/>
              <a:ahLst/>
              <a:cxnLst/>
              <a:rect l="l" t="t" r="r" b="b"/>
              <a:pathLst>
                <a:path w="4135120" h="4135120">
                  <a:moveTo>
                    <a:pt x="2067539" y="0"/>
                  </a:moveTo>
                  <a:lnTo>
                    <a:pt x="2067539" y="2067540"/>
                  </a:lnTo>
                  <a:lnTo>
                    <a:pt x="1395907" y="112129"/>
                  </a:lnTo>
                  <a:lnTo>
                    <a:pt x="1349796" y="128575"/>
                  </a:lnTo>
                  <a:lnTo>
                    <a:pt x="1304259" y="146032"/>
                  </a:lnTo>
                  <a:lnTo>
                    <a:pt x="1259309" y="164485"/>
                  </a:lnTo>
                  <a:lnTo>
                    <a:pt x="1214956" y="183918"/>
                  </a:lnTo>
                  <a:lnTo>
                    <a:pt x="1171212" y="204316"/>
                  </a:lnTo>
                  <a:lnTo>
                    <a:pt x="1128086" y="225664"/>
                  </a:lnTo>
                  <a:lnTo>
                    <a:pt x="1085590" y="247946"/>
                  </a:lnTo>
                  <a:lnTo>
                    <a:pt x="1043736" y="271147"/>
                  </a:lnTo>
                  <a:lnTo>
                    <a:pt x="1002533" y="295252"/>
                  </a:lnTo>
                  <a:lnTo>
                    <a:pt x="961992" y="320246"/>
                  </a:lnTo>
                  <a:lnTo>
                    <a:pt x="922126" y="346113"/>
                  </a:lnTo>
                  <a:lnTo>
                    <a:pt x="882944" y="372838"/>
                  </a:lnTo>
                  <a:lnTo>
                    <a:pt x="844457" y="400405"/>
                  </a:lnTo>
                  <a:lnTo>
                    <a:pt x="806677" y="428800"/>
                  </a:lnTo>
                  <a:lnTo>
                    <a:pt x="769614" y="458007"/>
                  </a:lnTo>
                  <a:lnTo>
                    <a:pt x="733280" y="488011"/>
                  </a:lnTo>
                  <a:lnTo>
                    <a:pt x="697684" y="518797"/>
                  </a:lnTo>
                  <a:lnTo>
                    <a:pt x="662838" y="550348"/>
                  </a:lnTo>
                  <a:lnTo>
                    <a:pt x="628754" y="582651"/>
                  </a:lnTo>
                  <a:lnTo>
                    <a:pt x="595441" y="615689"/>
                  </a:lnTo>
                  <a:lnTo>
                    <a:pt x="562911" y="649448"/>
                  </a:lnTo>
                  <a:lnTo>
                    <a:pt x="531175" y="683912"/>
                  </a:lnTo>
                  <a:lnTo>
                    <a:pt x="500243" y="719065"/>
                  </a:lnTo>
                  <a:lnTo>
                    <a:pt x="470127" y="754893"/>
                  </a:lnTo>
                  <a:lnTo>
                    <a:pt x="440838" y="791380"/>
                  </a:lnTo>
                  <a:lnTo>
                    <a:pt x="412385" y="828511"/>
                  </a:lnTo>
                  <a:lnTo>
                    <a:pt x="384781" y="866271"/>
                  </a:lnTo>
                  <a:lnTo>
                    <a:pt x="358037" y="904644"/>
                  </a:lnTo>
                  <a:lnTo>
                    <a:pt x="332162" y="943615"/>
                  </a:lnTo>
                  <a:lnTo>
                    <a:pt x="307168" y="983169"/>
                  </a:lnTo>
                  <a:lnTo>
                    <a:pt x="283066" y="1023291"/>
                  </a:lnTo>
                  <a:lnTo>
                    <a:pt x="259867" y="1063964"/>
                  </a:lnTo>
                  <a:lnTo>
                    <a:pt x="237582" y="1105175"/>
                  </a:lnTo>
                  <a:lnTo>
                    <a:pt x="216222" y="1146907"/>
                  </a:lnTo>
                  <a:lnTo>
                    <a:pt x="195797" y="1189145"/>
                  </a:lnTo>
                  <a:lnTo>
                    <a:pt x="176318" y="1231875"/>
                  </a:lnTo>
                  <a:lnTo>
                    <a:pt x="157797" y="1275080"/>
                  </a:lnTo>
                  <a:lnTo>
                    <a:pt x="140244" y="1318745"/>
                  </a:lnTo>
                  <a:lnTo>
                    <a:pt x="123671" y="1362856"/>
                  </a:lnTo>
                  <a:lnTo>
                    <a:pt x="108088" y="1407397"/>
                  </a:lnTo>
                  <a:lnTo>
                    <a:pt x="93505" y="1452352"/>
                  </a:lnTo>
                  <a:lnTo>
                    <a:pt x="79935" y="1497707"/>
                  </a:lnTo>
                  <a:lnTo>
                    <a:pt x="67388" y="1543445"/>
                  </a:lnTo>
                  <a:lnTo>
                    <a:pt x="55874" y="1589552"/>
                  </a:lnTo>
                  <a:lnTo>
                    <a:pt x="45405" y="1636013"/>
                  </a:lnTo>
                  <a:lnTo>
                    <a:pt x="35992" y="1682812"/>
                  </a:lnTo>
                  <a:lnTo>
                    <a:pt x="27645" y="1729933"/>
                  </a:lnTo>
                  <a:lnTo>
                    <a:pt x="20376" y="1777363"/>
                  </a:lnTo>
                  <a:lnTo>
                    <a:pt x="14196" y="1825084"/>
                  </a:lnTo>
                  <a:lnTo>
                    <a:pt x="9114" y="1873083"/>
                  </a:lnTo>
                  <a:lnTo>
                    <a:pt x="5143" y="1921343"/>
                  </a:lnTo>
                  <a:lnTo>
                    <a:pt x="2293" y="1969849"/>
                  </a:lnTo>
                  <a:lnTo>
                    <a:pt x="575" y="2018587"/>
                  </a:lnTo>
                  <a:lnTo>
                    <a:pt x="0" y="2067540"/>
                  </a:lnTo>
                  <a:lnTo>
                    <a:pt x="548" y="2115658"/>
                  </a:lnTo>
                  <a:lnTo>
                    <a:pt x="2187" y="2163506"/>
                  </a:lnTo>
                  <a:lnTo>
                    <a:pt x="4904" y="2211073"/>
                  </a:lnTo>
                  <a:lnTo>
                    <a:pt x="8687" y="2258347"/>
                  </a:lnTo>
                  <a:lnTo>
                    <a:pt x="13524" y="2305316"/>
                  </a:lnTo>
                  <a:lnTo>
                    <a:pt x="19403" y="2351968"/>
                  </a:lnTo>
                  <a:lnTo>
                    <a:pt x="26313" y="2398292"/>
                  </a:lnTo>
                  <a:lnTo>
                    <a:pt x="34241" y="2444275"/>
                  </a:lnTo>
                  <a:lnTo>
                    <a:pt x="43176" y="2489906"/>
                  </a:lnTo>
                  <a:lnTo>
                    <a:pt x="53106" y="2535172"/>
                  </a:lnTo>
                  <a:lnTo>
                    <a:pt x="64018" y="2580062"/>
                  </a:lnTo>
                  <a:lnTo>
                    <a:pt x="75901" y="2624564"/>
                  </a:lnTo>
                  <a:lnTo>
                    <a:pt x="88744" y="2668665"/>
                  </a:lnTo>
                  <a:lnTo>
                    <a:pt x="102533" y="2712355"/>
                  </a:lnTo>
                  <a:lnTo>
                    <a:pt x="117258" y="2755621"/>
                  </a:lnTo>
                  <a:lnTo>
                    <a:pt x="132907" y="2798451"/>
                  </a:lnTo>
                  <a:lnTo>
                    <a:pt x="149466" y="2840834"/>
                  </a:lnTo>
                  <a:lnTo>
                    <a:pt x="166925" y="2882757"/>
                  </a:lnTo>
                  <a:lnTo>
                    <a:pt x="185272" y="2924208"/>
                  </a:lnTo>
                  <a:lnTo>
                    <a:pt x="204495" y="2965177"/>
                  </a:lnTo>
                  <a:lnTo>
                    <a:pt x="224582" y="3005650"/>
                  </a:lnTo>
                  <a:lnTo>
                    <a:pt x="245520" y="3045616"/>
                  </a:lnTo>
                  <a:lnTo>
                    <a:pt x="267299" y="3085063"/>
                  </a:lnTo>
                  <a:lnTo>
                    <a:pt x="289906" y="3123979"/>
                  </a:lnTo>
                  <a:lnTo>
                    <a:pt x="313329" y="3162353"/>
                  </a:lnTo>
                  <a:lnTo>
                    <a:pt x="337557" y="3200171"/>
                  </a:lnTo>
                  <a:lnTo>
                    <a:pt x="362577" y="3237424"/>
                  </a:lnTo>
                  <a:lnTo>
                    <a:pt x="388378" y="3274097"/>
                  </a:lnTo>
                  <a:lnTo>
                    <a:pt x="414948" y="3310181"/>
                  </a:lnTo>
                  <a:lnTo>
                    <a:pt x="442275" y="3345662"/>
                  </a:lnTo>
                  <a:lnTo>
                    <a:pt x="470346" y="3380529"/>
                  </a:lnTo>
                  <a:lnTo>
                    <a:pt x="499151" y="3414770"/>
                  </a:lnTo>
                  <a:lnTo>
                    <a:pt x="528676" y="3448373"/>
                  </a:lnTo>
                  <a:lnTo>
                    <a:pt x="558911" y="3481326"/>
                  </a:lnTo>
                  <a:lnTo>
                    <a:pt x="589844" y="3513618"/>
                  </a:lnTo>
                  <a:lnTo>
                    <a:pt x="621462" y="3545235"/>
                  </a:lnTo>
                  <a:lnTo>
                    <a:pt x="653753" y="3576168"/>
                  </a:lnTo>
                  <a:lnTo>
                    <a:pt x="686706" y="3606403"/>
                  </a:lnTo>
                  <a:lnTo>
                    <a:pt x="720309" y="3635929"/>
                  </a:lnTo>
                  <a:lnTo>
                    <a:pt x="754550" y="3664733"/>
                  </a:lnTo>
                  <a:lnTo>
                    <a:pt x="789417" y="3692805"/>
                  </a:lnTo>
                  <a:lnTo>
                    <a:pt x="824898" y="3720131"/>
                  </a:lnTo>
                  <a:lnTo>
                    <a:pt x="860982" y="3746701"/>
                  </a:lnTo>
                  <a:lnTo>
                    <a:pt x="897656" y="3772502"/>
                  </a:lnTo>
                  <a:lnTo>
                    <a:pt x="934908" y="3797522"/>
                  </a:lnTo>
                  <a:lnTo>
                    <a:pt x="972726" y="3821750"/>
                  </a:lnTo>
                  <a:lnTo>
                    <a:pt x="1011100" y="3845173"/>
                  </a:lnTo>
                  <a:lnTo>
                    <a:pt x="1050016" y="3867780"/>
                  </a:lnTo>
                  <a:lnTo>
                    <a:pt x="1089463" y="3889559"/>
                  </a:lnTo>
                  <a:lnTo>
                    <a:pt x="1129429" y="3910498"/>
                  </a:lnTo>
                  <a:lnTo>
                    <a:pt x="1169902" y="3930584"/>
                  </a:lnTo>
                  <a:lnTo>
                    <a:pt x="1210871" y="3949807"/>
                  </a:lnTo>
                  <a:lnTo>
                    <a:pt x="1252322" y="3968154"/>
                  </a:lnTo>
                  <a:lnTo>
                    <a:pt x="1294245" y="3985613"/>
                  </a:lnTo>
                  <a:lnTo>
                    <a:pt x="1336628" y="4002173"/>
                  </a:lnTo>
                  <a:lnTo>
                    <a:pt x="1379458" y="4017821"/>
                  </a:lnTo>
                  <a:lnTo>
                    <a:pt x="1422724" y="4032546"/>
                  </a:lnTo>
                  <a:lnTo>
                    <a:pt x="1466414" y="4046336"/>
                  </a:lnTo>
                  <a:lnTo>
                    <a:pt x="1510516" y="4059178"/>
                  </a:lnTo>
                  <a:lnTo>
                    <a:pt x="1555017" y="4071061"/>
                  </a:lnTo>
                  <a:lnTo>
                    <a:pt x="1599907" y="4081974"/>
                  </a:lnTo>
                  <a:lnTo>
                    <a:pt x="1645174" y="4091904"/>
                  </a:lnTo>
                  <a:lnTo>
                    <a:pt x="1690804" y="4100838"/>
                  </a:lnTo>
                  <a:lnTo>
                    <a:pt x="1736787" y="4108767"/>
                  </a:lnTo>
                  <a:lnTo>
                    <a:pt x="1783111" y="4115676"/>
                  </a:lnTo>
                  <a:lnTo>
                    <a:pt x="1829763" y="4121556"/>
                  </a:lnTo>
                  <a:lnTo>
                    <a:pt x="1876732" y="4126393"/>
                  </a:lnTo>
                  <a:lnTo>
                    <a:pt x="1924006" y="4130176"/>
                  </a:lnTo>
                  <a:lnTo>
                    <a:pt x="1971574" y="4132892"/>
                  </a:lnTo>
                  <a:lnTo>
                    <a:pt x="2019422" y="4134531"/>
                  </a:lnTo>
                  <a:lnTo>
                    <a:pt x="2067539" y="4135080"/>
                  </a:lnTo>
                  <a:lnTo>
                    <a:pt x="2115657" y="4134531"/>
                  </a:lnTo>
                  <a:lnTo>
                    <a:pt x="2163505" y="4132892"/>
                  </a:lnTo>
                  <a:lnTo>
                    <a:pt x="2211072" y="4130176"/>
                  </a:lnTo>
                  <a:lnTo>
                    <a:pt x="2258346" y="4126393"/>
                  </a:lnTo>
                  <a:lnTo>
                    <a:pt x="2305315" y="4121556"/>
                  </a:lnTo>
                  <a:lnTo>
                    <a:pt x="2351967" y="4115676"/>
                  </a:lnTo>
                  <a:lnTo>
                    <a:pt x="2398291" y="4108767"/>
                  </a:lnTo>
                  <a:lnTo>
                    <a:pt x="2444274" y="4100838"/>
                  </a:lnTo>
                  <a:lnTo>
                    <a:pt x="2489905" y="4091904"/>
                  </a:lnTo>
                  <a:lnTo>
                    <a:pt x="2535171" y="4081974"/>
                  </a:lnTo>
                  <a:lnTo>
                    <a:pt x="2580061" y="4071061"/>
                  </a:lnTo>
                  <a:lnTo>
                    <a:pt x="2624563" y="4059178"/>
                  </a:lnTo>
                  <a:lnTo>
                    <a:pt x="2668664" y="4046336"/>
                  </a:lnTo>
                  <a:lnTo>
                    <a:pt x="2712354" y="4032546"/>
                  </a:lnTo>
                  <a:lnTo>
                    <a:pt x="2755620" y="4017821"/>
                  </a:lnTo>
                  <a:lnTo>
                    <a:pt x="2798450" y="4002173"/>
                  </a:lnTo>
                  <a:lnTo>
                    <a:pt x="2840833" y="3985613"/>
                  </a:lnTo>
                  <a:lnTo>
                    <a:pt x="2882756" y="3968154"/>
                  </a:lnTo>
                  <a:lnTo>
                    <a:pt x="2924208" y="3949807"/>
                  </a:lnTo>
                  <a:lnTo>
                    <a:pt x="2965176" y="3930584"/>
                  </a:lnTo>
                  <a:lnTo>
                    <a:pt x="3005649" y="3910498"/>
                  </a:lnTo>
                  <a:lnTo>
                    <a:pt x="3045615" y="3889559"/>
                  </a:lnTo>
                  <a:lnTo>
                    <a:pt x="3085062" y="3867780"/>
                  </a:lnTo>
                  <a:lnTo>
                    <a:pt x="3123979" y="3845173"/>
                  </a:lnTo>
                  <a:lnTo>
                    <a:pt x="3162352" y="3821750"/>
                  </a:lnTo>
                  <a:lnTo>
                    <a:pt x="3200171" y="3797522"/>
                  </a:lnTo>
                  <a:lnTo>
                    <a:pt x="3237423" y="3772502"/>
                  </a:lnTo>
                  <a:lnTo>
                    <a:pt x="3274097" y="3746701"/>
                  </a:lnTo>
                  <a:lnTo>
                    <a:pt x="3310180" y="3720131"/>
                  </a:lnTo>
                  <a:lnTo>
                    <a:pt x="3345661" y="3692805"/>
                  </a:lnTo>
                  <a:lnTo>
                    <a:pt x="3380528" y="3664733"/>
                  </a:lnTo>
                  <a:lnTo>
                    <a:pt x="3414769" y="3635929"/>
                  </a:lnTo>
                  <a:lnTo>
                    <a:pt x="3448372" y="3606403"/>
                  </a:lnTo>
                  <a:lnTo>
                    <a:pt x="3481325" y="3576168"/>
                  </a:lnTo>
                  <a:lnTo>
                    <a:pt x="3513617" y="3545235"/>
                  </a:lnTo>
                  <a:lnTo>
                    <a:pt x="3545235" y="3513618"/>
                  </a:lnTo>
                  <a:lnTo>
                    <a:pt x="3576167" y="3481326"/>
                  </a:lnTo>
                  <a:lnTo>
                    <a:pt x="3606402" y="3448373"/>
                  </a:lnTo>
                  <a:lnTo>
                    <a:pt x="3635928" y="3414770"/>
                  </a:lnTo>
                  <a:lnTo>
                    <a:pt x="3664732" y="3380529"/>
                  </a:lnTo>
                  <a:lnTo>
                    <a:pt x="3692804" y="3345662"/>
                  </a:lnTo>
                  <a:lnTo>
                    <a:pt x="3720130" y="3310181"/>
                  </a:lnTo>
                  <a:lnTo>
                    <a:pt x="3746700" y="3274097"/>
                  </a:lnTo>
                  <a:lnTo>
                    <a:pt x="3772501" y="3237424"/>
                  </a:lnTo>
                  <a:lnTo>
                    <a:pt x="3797521" y="3200171"/>
                  </a:lnTo>
                  <a:lnTo>
                    <a:pt x="3821749" y="3162353"/>
                  </a:lnTo>
                  <a:lnTo>
                    <a:pt x="3845172" y="3123979"/>
                  </a:lnTo>
                  <a:lnTo>
                    <a:pt x="3867779" y="3085063"/>
                  </a:lnTo>
                  <a:lnTo>
                    <a:pt x="3889558" y="3045616"/>
                  </a:lnTo>
                  <a:lnTo>
                    <a:pt x="3910497" y="3005650"/>
                  </a:lnTo>
                  <a:lnTo>
                    <a:pt x="3930583" y="2965177"/>
                  </a:lnTo>
                  <a:lnTo>
                    <a:pt x="3949806" y="2924208"/>
                  </a:lnTo>
                  <a:lnTo>
                    <a:pt x="3968153" y="2882757"/>
                  </a:lnTo>
                  <a:lnTo>
                    <a:pt x="3985612" y="2840834"/>
                  </a:lnTo>
                  <a:lnTo>
                    <a:pt x="4002172" y="2798451"/>
                  </a:lnTo>
                  <a:lnTo>
                    <a:pt x="4017820" y="2755621"/>
                  </a:lnTo>
                  <a:lnTo>
                    <a:pt x="4032545" y="2712355"/>
                  </a:lnTo>
                  <a:lnTo>
                    <a:pt x="4046334" y="2668665"/>
                  </a:lnTo>
                  <a:lnTo>
                    <a:pt x="4059177" y="2624564"/>
                  </a:lnTo>
                  <a:lnTo>
                    <a:pt x="4071060" y="2580062"/>
                  </a:lnTo>
                  <a:lnTo>
                    <a:pt x="4081973" y="2535172"/>
                  </a:lnTo>
                  <a:lnTo>
                    <a:pt x="4091902" y="2489906"/>
                  </a:lnTo>
                  <a:lnTo>
                    <a:pt x="4100837" y="2444275"/>
                  </a:lnTo>
                  <a:lnTo>
                    <a:pt x="4108765" y="2398292"/>
                  </a:lnTo>
                  <a:lnTo>
                    <a:pt x="4115675" y="2351968"/>
                  </a:lnTo>
                  <a:lnTo>
                    <a:pt x="4121555" y="2305316"/>
                  </a:lnTo>
                  <a:lnTo>
                    <a:pt x="4126392" y="2258347"/>
                  </a:lnTo>
                  <a:lnTo>
                    <a:pt x="4130174" y="2211073"/>
                  </a:lnTo>
                  <a:lnTo>
                    <a:pt x="4132891" y="2163506"/>
                  </a:lnTo>
                  <a:lnTo>
                    <a:pt x="4134530" y="2115658"/>
                  </a:lnTo>
                  <a:lnTo>
                    <a:pt x="4135079" y="2067540"/>
                  </a:lnTo>
                  <a:lnTo>
                    <a:pt x="4134530" y="2019423"/>
                  </a:lnTo>
                  <a:lnTo>
                    <a:pt x="4132891" y="1971575"/>
                  </a:lnTo>
                  <a:lnTo>
                    <a:pt x="4130174" y="1924008"/>
                  </a:lnTo>
                  <a:lnTo>
                    <a:pt x="4126392" y="1876734"/>
                  </a:lnTo>
                  <a:lnTo>
                    <a:pt x="4121555" y="1829765"/>
                  </a:lnTo>
                  <a:lnTo>
                    <a:pt x="4115675" y="1783112"/>
                  </a:lnTo>
                  <a:lnTo>
                    <a:pt x="4108765" y="1736788"/>
                  </a:lnTo>
                  <a:lnTo>
                    <a:pt x="4100837" y="1690805"/>
                  </a:lnTo>
                  <a:lnTo>
                    <a:pt x="4091902" y="1645175"/>
                  </a:lnTo>
                  <a:lnTo>
                    <a:pt x="4081973" y="1599909"/>
                  </a:lnTo>
                  <a:lnTo>
                    <a:pt x="4071060" y="1555019"/>
                  </a:lnTo>
                  <a:lnTo>
                    <a:pt x="4059177" y="1510517"/>
                  </a:lnTo>
                  <a:lnTo>
                    <a:pt x="4046334" y="1466415"/>
                  </a:lnTo>
                  <a:lnTo>
                    <a:pt x="4032545" y="1422725"/>
                  </a:lnTo>
                  <a:lnTo>
                    <a:pt x="4017820" y="1379459"/>
                  </a:lnTo>
                  <a:lnTo>
                    <a:pt x="4002172" y="1336629"/>
                  </a:lnTo>
                  <a:lnTo>
                    <a:pt x="3985612" y="1294246"/>
                  </a:lnTo>
                  <a:lnTo>
                    <a:pt x="3968153" y="1252323"/>
                  </a:lnTo>
                  <a:lnTo>
                    <a:pt x="3949806" y="1210872"/>
                  </a:lnTo>
                  <a:lnTo>
                    <a:pt x="3930583" y="1169903"/>
                  </a:lnTo>
                  <a:lnTo>
                    <a:pt x="3910497" y="1129430"/>
                  </a:lnTo>
                  <a:lnTo>
                    <a:pt x="3889558" y="1089464"/>
                  </a:lnTo>
                  <a:lnTo>
                    <a:pt x="3867779" y="1050017"/>
                  </a:lnTo>
                  <a:lnTo>
                    <a:pt x="3845172" y="1011101"/>
                  </a:lnTo>
                  <a:lnTo>
                    <a:pt x="3821749" y="972727"/>
                  </a:lnTo>
                  <a:lnTo>
                    <a:pt x="3797521" y="934909"/>
                  </a:lnTo>
                  <a:lnTo>
                    <a:pt x="3772501" y="897656"/>
                  </a:lnTo>
                  <a:lnTo>
                    <a:pt x="3746700" y="860983"/>
                  </a:lnTo>
                  <a:lnTo>
                    <a:pt x="3720130" y="824899"/>
                  </a:lnTo>
                  <a:lnTo>
                    <a:pt x="3692804" y="789418"/>
                  </a:lnTo>
                  <a:lnTo>
                    <a:pt x="3664732" y="754551"/>
                  </a:lnTo>
                  <a:lnTo>
                    <a:pt x="3635928" y="720310"/>
                  </a:lnTo>
                  <a:lnTo>
                    <a:pt x="3606402" y="686707"/>
                  </a:lnTo>
                  <a:lnTo>
                    <a:pt x="3576167" y="653754"/>
                  </a:lnTo>
                  <a:lnTo>
                    <a:pt x="3545235" y="621462"/>
                  </a:lnTo>
                  <a:lnTo>
                    <a:pt x="3513617" y="589844"/>
                  </a:lnTo>
                  <a:lnTo>
                    <a:pt x="3481325" y="558912"/>
                  </a:lnTo>
                  <a:lnTo>
                    <a:pt x="3448372" y="528677"/>
                  </a:lnTo>
                  <a:lnTo>
                    <a:pt x="3414769" y="499151"/>
                  </a:lnTo>
                  <a:lnTo>
                    <a:pt x="3380528" y="470347"/>
                  </a:lnTo>
                  <a:lnTo>
                    <a:pt x="3345661" y="442275"/>
                  </a:lnTo>
                  <a:lnTo>
                    <a:pt x="3310180" y="414948"/>
                  </a:lnTo>
                  <a:lnTo>
                    <a:pt x="3274097" y="388379"/>
                  </a:lnTo>
                  <a:lnTo>
                    <a:pt x="3237423" y="362578"/>
                  </a:lnTo>
                  <a:lnTo>
                    <a:pt x="3200171" y="337558"/>
                  </a:lnTo>
                  <a:lnTo>
                    <a:pt x="3162352" y="313330"/>
                  </a:lnTo>
                  <a:lnTo>
                    <a:pt x="3123979" y="289906"/>
                  </a:lnTo>
                  <a:lnTo>
                    <a:pt x="3085062" y="267299"/>
                  </a:lnTo>
                  <a:lnTo>
                    <a:pt x="3045615" y="245521"/>
                  </a:lnTo>
                  <a:lnTo>
                    <a:pt x="3005649" y="224582"/>
                  </a:lnTo>
                  <a:lnTo>
                    <a:pt x="2965176" y="204495"/>
                  </a:lnTo>
                  <a:lnTo>
                    <a:pt x="2924208" y="185273"/>
                  </a:lnTo>
                  <a:lnTo>
                    <a:pt x="2882756" y="166926"/>
                  </a:lnTo>
                  <a:lnTo>
                    <a:pt x="2840833" y="149466"/>
                  </a:lnTo>
                  <a:lnTo>
                    <a:pt x="2798450" y="132907"/>
                  </a:lnTo>
                  <a:lnTo>
                    <a:pt x="2755620" y="117258"/>
                  </a:lnTo>
                  <a:lnTo>
                    <a:pt x="2712354" y="102534"/>
                  </a:lnTo>
                  <a:lnTo>
                    <a:pt x="2668664" y="88744"/>
                  </a:lnTo>
                  <a:lnTo>
                    <a:pt x="2624563" y="75902"/>
                  </a:lnTo>
                  <a:lnTo>
                    <a:pt x="2580061" y="64018"/>
                  </a:lnTo>
                  <a:lnTo>
                    <a:pt x="2535171" y="53106"/>
                  </a:lnTo>
                  <a:lnTo>
                    <a:pt x="2489905" y="43176"/>
                  </a:lnTo>
                  <a:lnTo>
                    <a:pt x="2444274" y="34241"/>
                  </a:lnTo>
                  <a:lnTo>
                    <a:pt x="2398291" y="26313"/>
                  </a:lnTo>
                  <a:lnTo>
                    <a:pt x="2351967" y="19403"/>
                  </a:lnTo>
                  <a:lnTo>
                    <a:pt x="2305315" y="13524"/>
                  </a:lnTo>
                  <a:lnTo>
                    <a:pt x="2258346" y="8687"/>
                  </a:lnTo>
                  <a:lnTo>
                    <a:pt x="2211072" y="4904"/>
                  </a:lnTo>
                  <a:lnTo>
                    <a:pt x="2163505" y="2187"/>
                  </a:lnTo>
                  <a:lnTo>
                    <a:pt x="2115657" y="548"/>
                  </a:lnTo>
                  <a:lnTo>
                    <a:pt x="2067539"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 name="object 5"/>
            <p:cNvSpPr/>
            <p:nvPr/>
          </p:nvSpPr>
          <p:spPr>
            <a:xfrm>
              <a:off x="2810804" y="1576517"/>
              <a:ext cx="671830" cy="2052955"/>
            </a:xfrm>
            <a:custGeom>
              <a:avLst/>
              <a:gdLst/>
              <a:ahLst/>
              <a:cxnLst/>
              <a:rect l="l" t="t" r="r" b="b"/>
              <a:pathLst>
                <a:path w="671829" h="2052954">
                  <a:moveTo>
                    <a:pt x="421378" y="0"/>
                  </a:moveTo>
                  <a:lnTo>
                    <a:pt x="373643" y="6385"/>
                  </a:lnTo>
                  <a:lnTo>
                    <a:pt x="326093" y="13877"/>
                  </a:lnTo>
                  <a:lnTo>
                    <a:pt x="278746" y="22471"/>
                  </a:lnTo>
                  <a:lnTo>
                    <a:pt x="231621" y="32162"/>
                  </a:lnTo>
                  <a:lnTo>
                    <a:pt x="184738" y="42946"/>
                  </a:lnTo>
                  <a:lnTo>
                    <a:pt x="138115" y="54819"/>
                  </a:lnTo>
                  <a:lnTo>
                    <a:pt x="91772" y="67777"/>
                  </a:lnTo>
                  <a:lnTo>
                    <a:pt x="45727" y="81814"/>
                  </a:lnTo>
                  <a:lnTo>
                    <a:pt x="0" y="96927"/>
                  </a:lnTo>
                  <a:lnTo>
                    <a:pt x="671634" y="2052340"/>
                  </a:lnTo>
                  <a:lnTo>
                    <a:pt x="421378"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6" name="object 6"/>
            <p:cNvSpPr/>
            <p:nvPr/>
          </p:nvSpPr>
          <p:spPr>
            <a:xfrm>
              <a:off x="2810805" y="1576516"/>
              <a:ext cx="671830" cy="2052955"/>
            </a:xfrm>
            <a:custGeom>
              <a:avLst/>
              <a:gdLst/>
              <a:ahLst/>
              <a:cxnLst/>
              <a:rect l="l" t="t" r="r" b="b"/>
              <a:pathLst>
                <a:path w="671829" h="2052954">
                  <a:moveTo>
                    <a:pt x="0" y="96927"/>
                  </a:moveTo>
                  <a:lnTo>
                    <a:pt x="45727" y="81814"/>
                  </a:lnTo>
                  <a:lnTo>
                    <a:pt x="91771" y="67777"/>
                  </a:lnTo>
                  <a:lnTo>
                    <a:pt x="138115" y="54820"/>
                  </a:lnTo>
                  <a:lnTo>
                    <a:pt x="184738" y="42946"/>
                  </a:lnTo>
                  <a:lnTo>
                    <a:pt x="231621" y="32162"/>
                  </a:lnTo>
                  <a:lnTo>
                    <a:pt x="278746" y="22471"/>
                  </a:lnTo>
                  <a:lnTo>
                    <a:pt x="326093" y="13877"/>
                  </a:lnTo>
                  <a:lnTo>
                    <a:pt x="373643" y="6385"/>
                  </a:lnTo>
                  <a:lnTo>
                    <a:pt x="421378" y="0"/>
                  </a:lnTo>
                  <a:lnTo>
                    <a:pt x="671634" y="2052340"/>
                  </a:lnTo>
                  <a:lnTo>
                    <a:pt x="0" y="96927"/>
                  </a:lnTo>
                  <a:close/>
                </a:path>
              </a:pathLst>
            </a:custGeom>
            <a:ln w="19050">
              <a:solidFill>
                <a:srgbClr val="FFFFFF"/>
              </a:solidFill>
            </a:ln>
          </p:spPr>
          <p:txBody>
            <a:bodyPr wrap="square" lIns="0" tIns="0" rIns="0" bIns="0" rtlCol="0"/>
            <a:lstStyle/>
            <a:p>
              <a:endParaRPr>
                <a:solidFill>
                  <a:prstClr val="black"/>
                </a:solidFill>
                <a:latin typeface="Calibri"/>
              </a:endParaRPr>
            </a:p>
          </p:txBody>
        </p:sp>
        <p:sp>
          <p:nvSpPr>
            <p:cNvPr id="7" name="object 7"/>
            <p:cNvSpPr/>
            <p:nvPr/>
          </p:nvSpPr>
          <p:spPr>
            <a:xfrm>
              <a:off x="3232185" y="1561315"/>
              <a:ext cx="250825" cy="2067560"/>
            </a:xfrm>
            <a:custGeom>
              <a:avLst/>
              <a:gdLst/>
              <a:ahLst/>
              <a:cxnLst/>
              <a:rect l="l" t="t" r="r" b="b"/>
              <a:pathLst>
                <a:path w="250825" h="2067560">
                  <a:moveTo>
                    <a:pt x="250254" y="0"/>
                  </a:moveTo>
                  <a:lnTo>
                    <a:pt x="200078" y="608"/>
                  </a:lnTo>
                  <a:lnTo>
                    <a:pt x="149942" y="2434"/>
                  </a:lnTo>
                  <a:lnTo>
                    <a:pt x="99869" y="5476"/>
                  </a:lnTo>
                  <a:lnTo>
                    <a:pt x="49881" y="9731"/>
                  </a:lnTo>
                  <a:lnTo>
                    <a:pt x="0" y="15200"/>
                  </a:lnTo>
                  <a:lnTo>
                    <a:pt x="250253" y="2067542"/>
                  </a:lnTo>
                  <a:lnTo>
                    <a:pt x="250254" y="0"/>
                  </a:lnTo>
                  <a:close/>
                </a:path>
              </a:pathLst>
            </a:custGeom>
            <a:solidFill>
              <a:srgbClr val="A5A5A5"/>
            </a:solidFill>
          </p:spPr>
          <p:txBody>
            <a:bodyPr wrap="square" lIns="0" tIns="0" rIns="0" bIns="0" rtlCol="0"/>
            <a:lstStyle/>
            <a:p>
              <a:endParaRPr>
                <a:solidFill>
                  <a:prstClr val="black"/>
                </a:solidFill>
                <a:latin typeface="Calibri"/>
              </a:endParaRPr>
            </a:p>
          </p:txBody>
        </p:sp>
        <p:sp>
          <p:nvSpPr>
            <p:cNvPr id="8" name="object 8"/>
            <p:cNvSpPr/>
            <p:nvPr/>
          </p:nvSpPr>
          <p:spPr>
            <a:xfrm>
              <a:off x="3232186" y="1561314"/>
              <a:ext cx="250825" cy="2067560"/>
            </a:xfrm>
            <a:custGeom>
              <a:avLst/>
              <a:gdLst/>
              <a:ahLst/>
              <a:cxnLst/>
              <a:rect l="l" t="t" r="r" b="b"/>
              <a:pathLst>
                <a:path w="250825" h="2067560">
                  <a:moveTo>
                    <a:pt x="0" y="15201"/>
                  </a:moveTo>
                  <a:lnTo>
                    <a:pt x="49881" y="9732"/>
                  </a:lnTo>
                  <a:lnTo>
                    <a:pt x="99869" y="5476"/>
                  </a:lnTo>
                  <a:lnTo>
                    <a:pt x="149942" y="2434"/>
                  </a:lnTo>
                  <a:lnTo>
                    <a:pt x="200078" y="608"/>
                  </a:lnTo>
                  <a:lnTo>
                    <a:pt x="250255" y="0"/>
                  </a:lnTo>
                  <a:lnTo>
                    <a:pt x="250253" y="2067542"/>
                  </a:lnTo>
                  <a:lnTo>
                    <a:pt x="0" y="15201"/>
                  </a:lnTo>
                  <a:close/>
                </a:path>
              </a:pathLst>
            </a:custGeom>
            <a:ln w="19050">
              <a:solidFill>
                <a:srgbClr val="FFFFFF"/>
              </a:solidFill>
            </a:ln>
          </p:spPr>
          <p:txBody>
            <a:bodyPr wrap="square" lIns="0" tIns="0" rIns="0" bIns="0" rtlCol="0"/>
            <a:lstStyle/>
            <a:p>
              <a:endParaRPr>
                <a:solidFill>
                  <a:prstClr val="black"/>
                </a:solidFill>
                <a:latin typeface="Calibri"/>
              </a:endParaRPr>
            </a:p>
          </p:txBody>
        </p:sp>
      </p:grpSp>
      <p:sp>
        <p:nvSpPr>
          <p:cNvPr id="9" name="object 9"/>
          <p:cNvSpPr txBox="1"/>
          <p:nvPr/>
        </p:nvSpPr>
        <p:spPr>
          <a:xfrm>
            <a:off x="5197475" y="4840732"/>
            <a:ext cx="645160" cy="452120"/>
          </a:xfrm>
          <a:prstGeom prst="rect">
            <a:avLst/>
          </a:prstGeom>
        </p:spPr>
        <p:txBody>
          <a:bodyPr vert="horz" wrap="square" lIns="0" tIns="12700" rIns="0" bIns="0" rtlCol="0">
            <a:spAutoFit/>
          </a:bodyPr>
          <a:lstStyle/>
          <a:p>
            <a:pPr marL="12700">
              <a:spcBef>
                <a:spcPts val="100"/>
              </a:spcBef>
            </a:pPr>
            <a:r>
              <a:rPr sz="2800" b="1" spc="-5" dirty="0">
                <a:solidFill>
                  <a:srgbClr val="404040"/>
                </a:solidFill>
                <a:latin typeface="Calibri"/>
                <a:cs typeface="Calibri"/>
              </a:rPr>
              <a:t>95%</a:t>
            </a:r>
            <a:endParaRPr sz="2800">
              <a:solidFill>
                <a:prstClr val="black"/>
              </a:solidFill>
              <a:latin typeface="Calibri"/>
              <a:cs typeface="Calibri"/>
            </a:endParaRPr>
          </a:p>
        </p:txBody>
      </p:sp>
      <p:sp>
        <p:nvSpPr>
          <p:cNvPr id="10" name="object 10"/>
          <p:cNvSpPr txBox="1"/>
          <p:nvPr/>
        </p:nvSpPr>
        <p:spPr>
          <a:xfrm>
            <a:off x="4445001" y="1084581"/>
            <a:ext cx="581025" cy="866775"/>
          </a:xfrm>
          <a:prstGeom prst="rect">
            <a:avLst/>
          </a:prstGeom>
        </p:spPr>
        <p:txBody>
          <a:bodyPr vert="horz" wrap="square" lIns="0" tIns="158750" rIns="0" bIns="0" rtlCol="0">
            <a:spAutoFit/>
          </a:bodyPr>
          <a:lstStyle/>
          <a:p>
            <a:pPr marL="288925">
              <a:spcBef>
                <a:spcPts val="1250"/>
              </a:spcBef>
            </a:pPr>
            <a:r>
              <a:rPr dirty="0">
                <a:solidFill>
                  <a:srgbClr val="404040"/>
                </a:solidFill>
                <a:latin typeface="Calibri"/>
                <a:cs typeface="Calibri"/>
              </a:rPr>
              <a:t>2%</a:t>
            </a:r>
            <a:endParaRPr>
              <a:solidFill>
                <a:prstClr val="black"/>
              </a:solidFill>
              <a:latin typeface="Calibri"/>
              <a:cs typeface="Calibri"/>
            </a:endParaRPr>
          </a:p>
          <a:p>
            <a:pPr marL="12700">
              <a:spcBef>
                <a:spcPts val="1150"/>
              </a:spcBef>
            </a:pPr>
            <a:r>
              <a:rPr dirty="0">
                <a:solidFill>
                  <a:srgbClr val="404040"/>
                </a:solidFill>
                <a:latin typeface="Calibri"/>
                <a:cs typeface="Calibri"/>
              </a:rPr>
              <a:t>3%</a:t>
            </a:r>
            <a:endParaRPr>
              <a:solidFill>
                <a:prstClr val="black"/>
              </a:solidFill>
              <a:latin typeface="Calibri"/>
              <a:cs typeface="Calibri"/>
            </a:endParaRPr>
          </a:p>
        </p:txBody>
      </p:sp>
      <p:sp>
        <p:nvSpPr>
          <p:cNvPr id="11" name="object 11"/>
          <p:cNvSpPr txBox="1">
            <a:spLocks noGrp="1"/>
          </p:cNvSpPr>
          <p:nvPr>
            <p:ph type="title"/>
          </p:nvPr>
        </p:nvSpPr>
        <p:spPr>
          <a:xfrm>
            <a:off x="3161370" y="56388"/>
            <a:ext cx="8917259" cy="496290"/>
          </a:xfrm>
          <a:prstGeom prst="rect">
            <a:avLst/>
          </a:prstGeom>
        </p:spPr>
        <p:txBody>
          <a:bodyPr vert="horz" wrap="square" lIns="0" tIns="3175" rIns="0" bIns="0" rtlCol="0">
            <a:spAutoFit/>
          </a:bodyPr>
          <a:lstStyle/>
          <a:p>
            <a:pPr marL="2272030" marR="5080" indent="-2259330">
              <a:lnSpc>
                <a:spcPts val="4010"/>
              </a:lnSpc>
              <a:spcBef>
                <a:spcPts val="25"/>
              </a:spcBef>
            </a:pPr>
            <a:r>
              <a:rPr sz="3200" spc="-10" dirty="0"/>
              <a:t>COVID-19 </a:t>
            </a:r>
            <a:r>
              <a:rPr sz="3200" dirty="0"/>
              <a:t>Claims in </a:t>
            </a:r>
            <a:r>
              <a:rPr sz="3200" spc="-5" dirty="0"/>
              <a:t>Florida </a:t>
            </a:r>
            <a:r>
              <a:rPr sz="3200" spc="-10" dirty="0"/>
              <a:t>by </a:t>
            </a:r>
            <a:r>
              <a:rPr sz="3200" spc="-5" dirty="0"/>
              <a:t>Indemnity </a:t>
            </a:r>
            <a:r>
              <a:rPr sz="3200" spc="-710" dirty="0"/>
              <a:t> </a:t>
            </a:r>
            <a:r>
              <a:rPr sz="3200" spc="-5" dirty="0"/>
              <a:t>Benefits </a:t>
            </a:r>
            <a:r>
              <a:rPr sz="3200" spc="-20" dirty="0"/>
              <a:t>Paid</a:t>
            </a:r>
            <a:endParaRPr sz="3200"/>
          </a:p>
        </p:txBody>
      </p:sp>
      <p:sp>
        <p:nvSpPr>
          <p:cNvPr id="12" name="object 12"/>
          <p:cNvSpPr/>
          <p:nvPr/>
        </p:nvSpPr>
        <p:spPr>
          <a:xfrm>
            <a:off x="8587203" y="3175998"/>
            <a:ext cx="139700" cy="139700"/>
          </a:xfrm>
          <a:custGeom>
            <a:avLst/>
            <a:gdLst/>
            <a:ahLst/>
            <a:cxnLst/>
            <a:rect l="l" t="t" r="r" b="b"/>
            <a:pathLst>
              <a:path w="139700" h="139700">
                <a:moveTo>
                  <a:pt x="139503" y="0"/>
                </a:moveTo>
                <a:lnTo>
                  <a:pt x="0" y="0"/>
                </a:lnTo>
                <a:lnTo>
                  <a:pt x="0" y="139503"/>
                </a:lnTo>
                <a:lnTo>
                  <a:pt x="139503" y="139503"/>
                </a:lnTo>
                <a:lnTo>
                  <a:pt x="139503"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3" name="object 13"/>
          <p:cNvSpPr txBox="1"/>
          <p:nvPr/>
        </p:nvSpPr>
        <p:spPr>
          <a:xfrm>
            <a:off x="8778996" y="2970277"/>
            <a:ext cx="1767205" cy="1171575"/>
          </a:xfrm>
          <a:prstGeom prst="rect">
            <a:avLst/>
          </a:prstGeom>
        </p:spPr>
        <p:txBody>
          <a:bodyPr vert="horz" wrap="square" lIns="0" tIns="88900" rIns="0" bIns="0" rtlCol="0">
            <a:spAutoFit/>
          </a:bodyPr>
          <a:lstStyle/>
          <a:p>
            <a:pPr marL="12700">
              <a:spcBef>
                <a:spcPts val="700"/>
              </a:spcBef>
            </a:pPr>
            <a:r>
              <a:rPr sz="2000" spc="-10" dirty="0">
                <a:solidFill>
                  <a:srgbClr val="595959"/>
                </a:solidFill>
                <a:latin typeface="Calibri"/>
                <a:cs typeface="Calibri"/>
              </a:rPr>
              <a:t>$0</a:t>
            </a:r>
            <a:r>
              <a:rPr sz="2000" dirty="0">
                <a:solidFill>
                  <a:srgbClr val="595959"/>
                </a:solidFill>
                <a:latin typeface="Calibri"/>
                <a:cs typeface="Calibri"/>
              </a:rPr>
              <a:t> </a:t>
            </a:r>
            <a:r>
              <a:rPr sz="2000" spc="-35" dirty="0">
                <a:solidFill>
                  <a:srgbClr val="595959"/>
                </a:solidFill>
                <a:latin typeface="Calibri"/>
                <a:cs typeface="Calibri"/>
              </a:rPr>
              <a:t>to</a:t>
            </a:r>
            <a:r>
              <a:rPr sz="2000" spc="60" dirty="0">
                <a:solidFill>
                  <a:srgbClr val="595959"/>
                </a:solidFill>
                <a:latin typeface="Calibri"/>
                <a:cs typeface="Calibri"/>
              </a:rPr>
              <a:t> </a:t>
            </a:r>
            <a:r>
              <a:rPr sz="2000" spc="-10" dirty="0">
                <a:solidFill>
                  <a:srgbClr val="595959"/>
                </a:solidFill>
                <a:latin typeface="Calibri"/>
                <a:cs typeface="Calibri"/>
              </a:rPr>
              <a:t>$4,999</a:t>
            </a:r>
            <a:endParaRPr sz="2000">
              <a:solidFill>
                <a:prstClr val="black"/>
              </a:solidFill>
              <a:latin typeface="Calibri"/>
              <a:cs typeface="Calibri"/>
            </a:endParaRPr>
          </a:p>
          <a:p>
            <a:pPr marL="12700">
              <a:spcBef>
                <a:spcPts val="600"/>
              </a:spcBef>
            </a:pPr>
            <a:r>
              <a:rPr sz="2000" spc="5" dirty="0">
                <a:solidFill>
                  <a:srgbClr val="595959"/>
                </a:solidFill>
                <a:latin typeface="Calibri"/>
                <a:cs typeface="Calibri"/>
              </a:rPr>
              <a:t>$5,000</a:t>
            </a:r>
            <a:r>
              <a:rPr sz="2000" spc="-110" dirty="0">
                <a:solidFill>
                  <a:srgbClr val="595959"/>
                </a:solidFill>
                <a:latin typeface="Calibri"/>
                <a:cs typeface="Calibri"/>
              </a:rPr>
              <a:t> </a:t>
            </a:r>
            <a:r>
              <a:rPr sz="2000" spc="15" dirty="0">
                <a:solidFill>
                  <a:srgbClr val="595959"/>
                </a:solidFill>
                <a:latin typeface="Calibri"/>
                <a:cs typeface="Calibri"/>
              </a:rPr>
              <a:t>to</a:t>
            </a:r>
            <a:r>
              <a:rPr sz="2000" spc="-50" dirty="0">
                <a:solidFill>
                  <a:srgbClr val="595959"/>
                </a:solidFill>
                <a:latin typeface="Calibri"/>
                <a:cs typeface="Calibri"/>
              </a:rPr>
              <a:t> </a:t>
            </a:r>
            <a:r>
              <a:rPr sz="2000" spc="-10" dirty="0">
                <a:solidFill>
                  <a:srgbClr val="595959"/>
                </a:solidFill>
                <a:latin typeface="Calibri"/>
                <a:cs typeface="Calibri"/>
              </a:rPr>
              <a:t>$9,999</a:t>
            </a:r>
            <a:endParaRPr sz="2000">
              <a:solidFill>
                <a:prstClr val="black"/>
              </a:solidFill>
              <a:latin typeface="Calibri"/>
              <a:cs typeface="Calibri"/>
            </a:endParaRPr>
          </a:p>
          <a:p>
            <a:pPr marL="12700">
              <a:spcBef>
                <a:spcPts val="620"/>
              </a:spcBef>
            </a:pPr>
            <a:r>
              <a:rPr sz="2000" dirty="0">
                <a:solidFill>
                  <a:srgbClr val="595959"/>
                </a:solidFill>
                <a:latin typeface="Calibri"/>
                <a:cs typeface="Calibri"/>
              </a:rPr>
              <a:t>$10,000+</a:t>
            </a:r>
            <a:endParaRPr sz="2000">
              <a:solidFill>
                <a:prstClr val="black"/>
              </a:solidFill>
              <a:latin typeface="Calibri"/>
              <a:cs typeface="Calibri"/>
            </a:endParaRPr>
          </a:p>
        </p:txBody>
      </p:sp>
      <p:sp>
        <p:nvSpPr>
          <p:cNvPr id="14" name="object 14"/>
          <p:cNvSpPr/>
          <p:nvPr/>
        </p:nvSpPr>
        <p:spPr>
          <a:xfrm>
            <a:off x="8587203" y="3559105"/>
            <a:ext cx="139700" cy="139700"/>
          </a:xfrm>
          <a:custGeom>
            <a:avLst/>
            <a:gdLst/>
            <a:ahLst/>
            <a:cxnLst/>
            <a:rect l="l" t="t" r="r" b="b"/>
            <a:pathLst>
              <a:path w="139700" h="139700">
                <a:moveTo>
                  <a:pt x="139503" y="0"/>
                </a:moveTo>
                <a:lnTo>
                  <a:pt x="0" y="0"/>
                </a:lnTo>
                <a:lnTo>
                  <a:pt x="0" y="139503"/>
                </a:lnTo>
                <a:lnTo>
                  <a:pt x="139503" y="139503"/>
                </a:lnTo>
                <a:lnTo>
                  <a:pt x="139503"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5" name="object 15"/>
          <p:cNvSpPr/>
          <p:nvPr/>
        </p:nvSpPr>
        <p:spPr>
          <a:xfrm>
            <a:off x="8587203" y="3942210"/>
            <a:ext cx="139700" cy="139700"/>
          </a:xfrm>
          <a:custGeom>
            <a:avLst/>
            <a:gdLst/>
            <a:ahLst/>
            <a:cxnLst/>
            <a:rect l="l" t="t" r="r" b="b"/>
            <a:pathLst>
              <a:path w="139700" h="139700">
                <a:moveTo>
                  <a:pt x="139503" y="0"/>
                </a:moveTo>
                <a:lnTo>
                  <a:pt x="0" y="0"/>
                </a:lnTo>
                <a:lnTo>
                  <a:pt x="0" y="139503"/>
                </a:lnTo>
                <a:lnTo>
                  <a:pt x="139503" y="139503"/>
                </a:lnTo>
                <a:lnTo>
                  <a:pt x="139503" y="0"/>
                </a:lnTo>
                <a:close/>
              </a:path>
            </a:pathLst>
          </a:custGeom>
          <a:solidFill>
            <a:srgbClr val="A5A5A5"/>
          </a:solidFill>
        </p:spPr>
        <p:txBody>
          <a:bodyPr wrap="square" lIns="0" tIns="0" rIns="0" bIns="0" rtlCol="0"/>
          <a:lstStyle/>
          <a:p>
            <a:endParaRPr>
              <a:solidFill>
                <a:prstClr val="black"/>
              </a:solidFill>
              <a:latin typeface="Calibri"/>
            </a:endParaRPr>
          </a:p>
        </p:txBody>
      </p:sp>
      <p:sp>
        <p:nvSpPr>
          <p:cNvPr id="16" name="object 16"/>
          <p:cNvSpPr txBox="1"/>
          <p:nvPr/>
        </p:nvSpPr>
        <p:spPr>
          <a:xfrm>
            <a:off x="9856152" y="6446011"/>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7</a:t>
            </a:r>
            <a:endParaRPr sz="1200">
              <a:solidFill>
                <a:prstClr val="black"/>
              </a:solidFill>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9871" y="224027"/>
            <a:ext cx="8047990" cy="1006686"/>
          </a:xfrm>
          <a:prstGeom prst="rect">
            <a:avLst/>
          </a:prstGeom>
        </p:spPr>
        <p:txBody>
          <a:bodyPr vert="horz" wrap="square" lIns="0" tIns="31750" rIns="0" bIns="0" rtlCol="0">
            <a:spAutoFit/>
          </a:bodyPr>
          <a:lstStyle/>
          <a:p>
            <a:pPr marL="2944495" marR="5080" indent="-2932430">
              <a:lnSpc>
                <a:spcPts val="3790"/>
              </a:lnSpc>
              <a:spcBef>
                <a:spcPts val="250"/>
              </a:spcBef>
            </a:pPr>
            <a:r>
              <a:rPr sz="3200" spc="-15" dirty="0"/>
              <a:t>COVID </a:t>
            </a:r>
            <a:r>
              <a:rPr sz="3200" dirty="0"/>
              <a:t>Claims </a:t>
            </a:r>
            <a:r>
              <a:rPr sz="3200" spc="-5" dirty="0"/>
              <a:t>Compared with All </a:t>
            </a:r>
            <a:r>
              <a:rPr sz="3200" dirty="0"/>
              <a:t>Other Claims in </a:t>
            </a:r>
            <a:r>
              <a:rPr sz="3200" spc="-710" dirty="0"/>
              <a:t> </a:t>
            </a:r>
            <a:r>
              <a:rPr sz="3200" spc="-5" dirty="0"/>
              <a:t>Florida, </a:t>
            </a:r>
            <a:r>
              <a:rPr sz="3200" dirty="0"/>
              <a:t>2020</a:t>
            </a:r>
            <a:endParaRPr sz="3200"/>
          </a:p>
        </p:txBody>
      </p:sp>
      <p:grpSp>
        <p:nvGrpSpPr>
          <p:cNvPr id="3" name="object 3"/>
          <p:cNvGrpSpPr/>
          <p:nvPr/>
        </p:nvGrpSpPr>
        <p:grpSpPr>
          <a:xfrm>
            <a:off x="1960275" y="1841683"/>
            <a:ext cx="3681729" cy="3691254"/>
            <a:chOff x="436274" y="1841683"/>
            <a:chExt cx="3681729" cy="3691254"/>
          </a:xfrm>
        </p:grpSpPr>
        <p:sp>
          <p:nvSpPr>
            <p:cNvPr id="4" name="object 4"/>
            <p:cNvSpPr/>
            <p:nvPr/>
          </p:nvSpPr>
          <p:spPr>
            <a:xfrm>
              <a:off x="2281900" y="1851206"/>
              <a:ext cx="1835785" cy="2511425"/>
            </a:xfrm>
            <a:custGeom>
              <a:avLst/>
              <a:gdLst/>
              <a:ahLst/>
              <a:cxnLst/>
              <a:rect l="l" t="t" r="r" b="b"/>
              <a:pathLst>
                <a:path w="1835785" h="2511425">
                  <a:moveTo>
                    <a:pt x="0" y="0"/>
                  </a:moveTo>
                  <a:lnTo>
                    <a:pt x="0" y="1835628"/>
                  </a:lnTo>
                  <a:lnTo>
                    <a:pt x="1706723" y="2511367"/>
                  </a:lnTo>
                  <a:lnTo>
                    <a:pt x="1724339" y="2465060"/>
                  </a:lnTo>
                  <a:lnTo>
                    <a:pt x="1740681" y="2418345"/>
                  </a:lnTo>
                  <a:lnTo>
                    <a:pt x="1755744" y="2371250"/>
                  </a:lnTo>
                  <a:lnTo>
                    <a:pt x="1769525" y="2323801"/>
                  </a:lnTo>
                  <a:lnTo>
                    <a:pt x="1782016" y="2276023"/>
                  </a:lnTo>
                  <a:lnTo>
                    <a:pt x="1793214" y="2227944"/>
                  </a:lnTo>
                  <a:lnTo>
                    <a:pt x="1803114" y="2179590"/>
                  </a:lnTo>
                  <a:lnTo>
                    <a:pt x="1811710" y="2130988"/>
                  </a:lnTo>
                  <a:lnTo>
                    <a:pt x="1818997" y="2082163"/>
                  </a:lnTo>
                  <a:lnTo>
                    <a:pt x="1824971" y="2033142"/>
                  </a:lnTo>
                  <a:lnTo>
                    <a:pt x="1829626" y="1983952"/>
                  </a:lnTo>
                  <a:lnTo>
                    <a:pt x="1832957" y="1934618"/>
                  </a:lnTo>
                  <a:lnTo>
                    <a:pt x="1834960" y="1885169"/>
                  </a:lnTo>
                  <a:lnTo>
                    <a:pt x="1835628" y="1835628"/>
                  </a:lnTo>
                  <a:lnTo>
                    <a:pt x="1835010" y="1787500"/>
                  </a:lnTo>
                  <a:lnTo>
                    <a:pt x="1833164" y="1739677"/>
                  </a:lnTo>
                  <a:lnTo>
                    <a:pt x="1830106" y="1692175"/>
                  </a:lnTo>
                  <a:lnTo>
                    <a:pt x="1825850" y="1645008"/>
                  </a:lnTo>
                  <a:lnTo>
                    <a:pt x="1820413" y="1598192"/>
                  </a:lnTo>
                  <a:lnTo>
                    <a:pt x="1813809" y="1551741"/>
                  </a:lnTo>
                  <a:lnTo>
                    <a:pt x="1806054" y="1505672"/>
                  </a:lnTo>
                  <a:lnTo>
                    <a:pt x="1797162" y="1459998"/>
                  </a:lnTo>
                  <a:lnTo>
                    <a:pt x="1787148" y="1414735"/>
                  </a:lnTo>
                  <a:lnTo>
                    <a:pt x="1776028" y="1369899"/>
                  </a:lnTo>
                  <a:lnTo>
                    <a:pt x="1763817" y="1325504"/>
                  </a:lnTo>
                  <a:lnTo>
                    <a:pt x="1750529" y="1281565"/>
                  </a:lnTo>
                  <a:lnTo>
                    <a:pt x="1736181" y="1238098"/>
                  </a:lnTo>
                  <a:lnTo>
                    <a:pt x="1720787" y="1195118"/>
                  </a:lnTo>
                  <a:lnTo>
                    <a:pt x="1704362" y="1152639"/>
                  </a:lnTo>
                  <a:lnTo>
                    <a:pt x="1686921" y="1110677"/>
                  </a:lnTo>
                  <a:lnTo>
                    <a:pt x="1668479" y="1069248"/>
                  </a:lnTo>
                  <a:lnTo>
                    <a:pt x="1649053" y="1028365"/>
                  </a:lnTo>
                  <a:lnTo>
                    <a:pt x="1628656" y="988045"/>
                  </a:lnTo>
                  <a:lnTo>
                    <a:pt x="1607303" y="948302"/>
                  </a:lnTo>
                  <a:lnTo>
                    <a:pt x="1585011" y="909151"/>
                  </a:lnTo>
                  <a:lnTo>
                    <a:pt x="1561794" y="870608"/>
                  </a:lnTo>
                  <a:lnTo>
                    <a:pt x="1537666" y="832688"/>
                  </a:lnTo>
                  <a:lnTo>
                    <a:pt x="1512644" y="795405"/>
                  </a:lnTo>
                  <a:lnTo>
                    <a:pt x="1486743" y="758776"/>
                  </a:lnTo>
                  <a:lnTo>
                    <a:pt x="1459977" y="722814"/>
                  </a:lnTo>
                  <a:lnTo>
                    <a:pt x="1432361" y="687536"/>
                  </a:lnTo>
                  <a:lnTo>
                    <a:pt x="1403911" y="652956"/>
                  </a:lnTo>
                  <a:lnTo>
                    <a:pt x="1374642" y="619089"/>
                  </a:lnTo>
                  <a:lnTo>
                    <a:pt x="1344569" y="585951"/>
                  </a:lnTo>
                  <a:lnTo>
                    <a:pt x="1313707" y="553556"/>
                  </a:lnTo>
                  <a:lnTo>
                    <a:pt x="1282071" y="521920"/>
                  </a:lnTo>
                  <a:lnTo>
                    <a:pt x="1249676" y="491058"/>
                  </a:lnTo>
                  <a:lnTo>
                    <a:pt x="1216538" y="460985"/>
                  </a:lnTo>
                  <a:lnTo>
                    <a:pt x="1182671" y="431716"/>
                  </a:lnTo>
                  <a:lnTo>
                    <a:pt x="1148091" y="403266"/>
                  </a:lnTo>
                  <a:lnTo>
                    <a:pt x="1112813" y="375651"/>
                  </a:lnTo>
                  <a:lnTo>
                    <a:pt x="1076851" y="348885"/>
                  </a:lnTo>
                  <a:lnTo>
                    <a:pt x="1040222" y="322983"/>
                  </a:lnTo>
                  <a:lnTo>
                    <a:pt x="1002939" y="297961"/>
                  </a:lnTo>
                  <a:lnTo>
                    <a:pt x="965019" y="273834"/>
                  </a:lnTo>
                  <a:lnTo>
                    <a:pt x="926476" y="250617"/>
                  </a:lnTo>
                  <a:lnTo>
                    <a:pt x="887326" y="228324"/>
                  </a:lnTo>
                  <a:lnTo>
                    <a:pt x="847583" y="206972"/>
                  </a:lnTo>
                  <a:lnTo>
                    <a:pt x="807262" y="186575"/>
                  </a:lnTo>
                  <a:lnTo>
                    <a:pt x="766380" y="167148"/>
                  </a:lnTo>
                  <a:lnTo>
                    <a:pt x="724950" y="148707"/>
                  </a:lnTo>
                  <a:lnTo>
                    <a:pt x="682988" y="131266"/>
                  </a:lnTo>
                  <a:lnTo>
                    <a:pt x="640510" y="114841"/>
                  </a:lnTo>
                  <a:lnTo>
                    <a:pt x="597529" y="99447"/>
                  </a:lnTo>
                  <a:lnTo>
                    <a:pt x="554062" y="85098"/>
                  </a:lnTo>
                  <a:lnTo>
                    <a:pt x="510123" y="71811"/>
                  </a:lnTo>
                  <a:lnTo>
                    <a:pt x="465728" y="59600"/>
                  </a:lnTo>
                  <a:lnTo>
                    <a:pt x="420892" y="48480"/>
                  </a:lnTo>
                  <a:lnTo>
                    <a:pt x="375630" y="38466"/>
                  </a:lnTo>
                  <a:lnTo>
                    <a:pt x="329956" y="29574"/>
                  </a:lnTo>
                  <a:lnTo>
                    <a:pt x="283886" y="21818"/>
                  </a:lnTo>
                  <a:lnTo>
                    <a:pt x="237436" y="15214"/>
                  </a:lnTo>
                  <a:lnTo>
                    <a:pt x="190620" y="9777"/>
                  </a:lnTo>
                  <a:lnTo>
                    <a:pt x="143453" y="5522"/>
                  </a:lnTo>
                  <a:lnTo>
                    <a:pt x="95950" y="2464"/>
                  </a:lnTo>
                  <a:lnTo>
                    <a:pt x="48128" y="618"/>
                  </a:lnTo>
                  <a:lnTo>
                    <a:pt x="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 name="object 5"/>
            <p:cNvSpPr/>
            <p:nvPr/>
          </p:nvSpPr>
          <p:spPr>
            <a:xfrm>
              <a:off x="445799" y="1851207"/>
              <a:ext cx="3543300" cy="3672204"/>
            </a:xfrm>
            <a:custGeom>
              <a:avLst/>
              <a:gdLst/>
              <a:ahLst/>
              <a:cxnLst/>
              <a:rect l="l" t="t" r="r" b="b"/>
              <a:pathLst>
                <a:path w="3543300" h="3672204">
                  <a:moveTo>
                    <a:pt x="1836100" y="0"/>
                  </a:moveTo>
                  <a:lnTo>
                    <a:pt x="1787106" y="649"/>
                  </a:lnTo>
                  <a:lnTo>
                    <a:pt x="1738349" y="2589"/>
                  </a:lnTo>
                  <a:lnTo>
                    <a:pt x="1689848" y="5806"/>
                  </a:lnTo>
                  <a:lnTo>
                    <a:pt x="1641623" y="10286"/>
                  </a:lnTo>
                  <a:lnTo>
                    <a:pt x="1593694" y="16015"/>
                  </a:lnTo>
                  <a:lnTo>
                    <a:pt x="1546081" y="22981"/>
                  </a:lnTo>
                  <a:lnTo>
                    <a:pt x="1498805" y="31169"/>
                  </a:lnTo>
                  <a:lnTo>
                    <a:pt x="1451884" y="40567"/>
                  </a:lnTo>
                  <a:lnTo>
                    <a:pt x="1405339" y="51160"/>
                  </a:lnTo>
                  <a:lnTo>
                    <a:pt x="1359190" y="62935"/>
                  </a:lnTo>
                  <a:lnTo>
                    <a:pt x="1313456" y="75878"/>
                  </a:lnTo>
                  <a:lnTo>
                    <a:pt x="1268158" y="89977"/>
                  </a:lnTo>
                  <a:lnTo>
                    <a:pt x="1223316" y="105216"/>
                  </a:lnTo>
                  <a:lnTo>
                    <a:pt x="1178949" y="121584"/>
                  </a:lnTo>
                  <a:lnTo>
                    <a:pt x="1135077" y="139066"/>
                  </a:lnTo>
                  <a:lnTo>
                    <a:pt x="1091720" y="157649"/>
                  </a:lnTo>
                  <a:lnTo>
                    <a:pt x="1048899" y="177319"/>
                  </a:lnTo>
                  <a:lnTo>
                    <a:pt x="1006633" y="198063"/>
                  </a:lnTo>
                  <a:lnTo>
                    <a:pt x="964941" y="219867"/>
                  </a:lnTo>
                  <a:lnTo>
                    <a:pt x="923845" y="242718"/>
                  </a:lnTo>
                  <a:lnTo>
                    <a:pt x="883363" y="266602"/>
                  </a:lnTo>
                  <a:lnTo>
                    <a:pt x="843516" y="291506"/>
                  </a:lnTo>
                  <a:lnTo>
                    <a:pt x="804324" y="317415"/>
                  </a:lnTo>
                  <a:lnTo>
                    <a:pt x="765806" y="344317"/>
                  </a:lnTo>
                  <a:lnTo>
                    <a:pt x="727982" y="372199"/>
                  </a:lnTo>
                  <a:lnTo>
                    <a:pt x="690873" y="401045"/>
                  </a:lnTo>
                  <a:lnTo>
                    <a:pt x="654499" y="430844"/>
                  </a:lnTo>
                  <a:lnTo>
                    <a:pt x="618878" y="461581"/>
                  </a:lnTo>
                  <a:lnTo>
                    <a:pt x="584032" y="493243"/>
                  </a:lnTo>
                  <a:lnTo>
                    <a:pt x="549979" y="525816"/>
                  </a:lnTo>
                  <a:lnTo>
                    <a:pt x="516741" y="559287"/>
                  </a:lnTo>
                  <a:lnTo>
                    <a:pt x="484336" y="593643"/>
                  </a:lnTo>
                  <a:lnTo>
                    <a:pt x="452785" y="628869"/>
                  </a:lnTo>
                  <a:lnTo>
                    <a:pt x="422108" y="664952"/>
                  </a:lnTo>
                  <a:lnTo>
                    <a:pt x="392324" y="701879"/>
                  </a:lnTo>
                  <a:lnTo>
                    <a:pt x="363454" y="739636"/>
                  </a:lnTo>
                  <a:lnTo>
                    <a:pt x="335517" y="778210"/>
                  </a:lnTo>
                  <a:lnTo>
                    <a:pt x="308534" y="817587"/>
                  </a:lnTo>
                  <a:lnTo>
                    <a:pt x="282524" y="857753"/>
                  </a:lnTo>
                  <a:lnTo>
                    <a:pt x="257507" y="898695"/>
                  </a:lnTo>
                  <a:lnTo>
                    <a:pt x="233503" y="940400"/>
                  </a:lnTo>
                  <a:lnTo>
                    <a:pt x="210532" y="982854"/>
                  </a:lnTo>
                  <a:lnTo>
                    <a:pt x="188614" y="1026043"/>
                  </a:lnTo>
                  <a:lnTo>
                    <a:pt x="167768" y="1069954"/>
                  </a:lnTo>
                  <a:lnTo>
                    <a:pt x="148016" y="1114574"/>
                  </a:lnTo>
                  <a:lnTo>
                    <a:pt x="129376" y="1159888"/>
                  </a:lnTo>
                  <a:lnTo>
                    <a:pt x="112234" y="1204864"/>
                  </a:lnTo>
                  <a:lnTo>
                    <a:pt x="96346" y="1250008"/>
                  </a:lnTo>
                  <a:lnTo>
                    <a:pt x="81702" y="1295301"/>
                  </a:lnTo>
                  <a:lnTo>
                    <a:pt x="68295" y="1340722"/>
                  </a:lnTo>
                  <a:lnTo>
                    <a:pt x="56116" y="1386252"/>
                  </a:lnTo>
                  <a:lnTo>
                    <a:pt x="45157" y="1431871"/>
                  </a:lnTo>
                  <a:lnTo>
                    <a:pt x="35408" y="1477561"/>
                  </a:lnTo>
                  <a:lnTo>
                    <a:pt x="26863" y="1523301"/>
                  </a:lnTo>
                  <a:lnTo>
                    <a:pt x="19511" y="1569071"/>
                  </a:lnTo>
                  <a:lnTo>
                    <a:pt x="13344" y="1614852"/>
                  </a:lnTo>
                  <a:lnTo>
                    <a:pt x="8355" y="1660625"/>
                  </a:lnTo>
                  <a:lnTo>
                    <a:pt x="4535" y="1706370"/>
                  </a:lnTo>
                  <a:lnTo>
                    <a:pt x="1874" y="1752066"/>
                  </a:lnTo>
                  <a:lnTo>
                    <a:pt x="365" y="1797695"/>
                  </a:lnTo>
                  <a:lnTo>
                    <a:pt x="0" y="1843238"/>
                  </a:lnTo>
                  <a:lnTo>
                    <a:pt x="768" y="1888673"/>
                  </a:lnTo>
                  <a:lnTo>
                    <a:pt x="2663" y="1933982"/>
                  </a:lnTo>
                  <a:lnTo>
                    <a:pt x="5676" y="1979145"/>
                  </a:lnTo>
                  <a:lnTo>
                    <a:pt x="9798" y="2024143"/>
                  </a:lnTo>
                  <a:lnTo>
                    <a:pt x="15020" y="2068955"/>
                  </a:lnTo>
                  <a:lnTo>
                    <a:pt x="21335" y="2113563"/>
                  </a:lnTo>
                  <a:lnTo>
                    <a:pt x="28733" y="2157946"/>
                  </a:lnTo>
                  <a:lnTo>
                    <a:pt x="37207" y="2202085"/>
                  </a:lnTo>
                  <a:lnTo>
                    <a:pt x="46747" y="2245961"/>
                  </a:lnTo>
                  <a:lnTo>
                    <a:pt x="57345" y="2289553"/>
                  </a:lnTo>
                  <a:lnTo>
                    <a:pt x="68994" y="2332843"/>
                  </a:lnTo>
                  <a:lnTo>
                    <a:pt x="81683" y="2375810"/>
                  </a:lnTo>
                  <a:lnTo>
                    <a:pt x="95405" y="2418435"/>
                  </a:lnTo>
                  <a:lnTo>
                    <a:pt x="110152" y="2460698"/>
                  </a:lnTo>
                  <a:lnTo>
                    <a:pt x="125914" y="2502580"/>
                  </a:lnTo>
                  <a:lnTo>
                    <a:pt x="142684" y="2544061"/>
                  </a:lnTo>
                  <a:lnTo>
                    <a:pt x="160452" y="2585121"/>
                  </a:lnTo>
                  <a:lnTo>
                    <a:pt x="179211" y="2625741"/>
                  </a:lnTo>
                  <a:lnTo>
                    <a:pt x="198951" y="2665901"/>
                  </a:lnTo>
                  <a:lnTo>
                    <a:pt x="219665" y="2705582"/>
                  </a:lnTo>
                  <a:lnTo>
                    <a:pt x="241344" y="2744764"/>
                  </a:lnTo>
                  <a:lnTo>
                    <a:pt x="263979" y="2783427"/>
                  </a:lnTo>
                  <a:lnTo>
                    <a:pt x="287562" y="2821552"/>
                  </a:lnTo>
                  <a:lnTo>
                    <a:pt x="312084" y="2859119"/>
                  </a:lnTo>
                  <a:lnTo>
                    <a:pt x="337537" y="2896108"/>
                  </a:lnTo>
                  <a:lnTo>
                    <a:pt x="363913" y="2932501"/>
                  </a:lnTo>
                  <a:lnTo>
                    <a:pt x="391202" y="2968276"/>
                  </a:lnTo>
                  <a:lnTo>
                    <a:pt x="419397" y="3003415"/>
                  </a:lnTo>
                  <a:lnTo>
                    <a:pt x="448489" y="3037899"/>
                  </a:lnTo>
                  <a:lnTo>
                    <a:pt x="478469" y="3071706"/>
                  </a:lnTo>
                  <a:lnTo>
                    <a:pt x="509329" y="3104819"/>
                  </a:lnTo>
                  <a:lnTo>
                    <a:pt x="541061" y="3137216"/>
                  </a:lnTo>
                  <a:lnTo>
                    <a:pt x="573656" y="3168880"/>
                  </a:lnTo>
                  <a:lnTo>
                    <a:pt x="607105" y="3199789"/>
                  </a:lnTo>
                  <a:lnTo>
                    <a:pt x="641400" y="3229924"/>
                  </a:lnTo>
                  <a:lnTo>
                    <a:pt x="676532" y="3259266"/>
                  </a:lnTo>
                  <a:lnTo>
                    <a:pt x="712494" y="3287795"/>
                  </a:lnTo>
                  <a:lnTo>
                    <a:pt x="749276" y="3315492"/>
                  </a:lnTo>
                  <a:lnTo>
                    <a:pt x="786871" y="3342336"/>
                  </a:lnTo>
                  <a:lnTo>
                    <a:pt x="825268" y="3368309"/>
                  </a:lnTo>
                  <a:lnTo>
                    <a:pt x="864461" y="3393391"/>
                  </a:lnTo>
                  <a:lnTo>
                    <a:pt x="904441" y="3417561"/>
                  </a:lnTo>
                  <a:lnTo>
                    <a:pt x="945198" y="3440801"/>
                  </a:lnTo>
                  <a:lnTo>
                    <a:pt x="986725" y="3463090"/>
                  </a:lnTo>
                  <a:lnTo>
                    <a:pt x="1029013" y="3484410"/>
                  </a:lnTo>
                  <a:lnTo>
                    <a:pt x="1072054" y="3504740"/>
                  </a:lnTo>
                  <a:lnTo>
                    <a:pt x="1115839" y="3524061"/>
                  </a:lnTo>
                  <a:lnTo>
                    <a:pt x="1160360" y="3542353"/>
                  </a:lnTo>
                  <a:lnTo>
                    <a:pt x="1205336" y="3559495"/>
                  </a:lnTo>
                  <a:lnTo>
                    <a:pt x="1250480" y="3575384"/>
                  </a:lnTo>
                  <a:lnTo>
                    <a:pt x="1295772" y="3590027"/>
                  </a:lnTo>
                  <a:lnTo>
                    <a:pt x="1341194" y="3603434"/>
                  </a:lnTo>
                  <a:lnTo>
                    <a:pt x="1386724" y="3615613"/>
                  </a:lnTo>
                  <a:lnTo>
                    <a:pt x="1432343" y="3626572"/>
                  </a:lnTo>
                  <a:lnTo>
                    <a:pt x="1478033" y="3636321"/>
                  </a:lnTo>
                  <a:lnTo>
                    <a:pt x="1523773" y="3644867"/>
                  </a:lnTo>
                  <a:lnTo>
                    <a:pt x="1569543" y="3652218"/>
                  </a:lnTo>
                  <a:lnTo>
                    <a:pt x="1615324" y="3658385"/>
                  </a:lnTo>
                  <a:lnTo>
                    <a:pt x="1661097" y="3663374"/>
                  </a:lnTo>
                  <a:lnTo>
                    <a:pt x="1706842" y="3667194"/>
                  </a:lnTo>
                  <a:lnTo>
                    <a:pt x="1752538" y="3669855"/>
                  </a:lnTo>
                  <a:lnTo>
                    <a:pt x="1798167" y="3671364"/>
                  </a:lnTo>
                  <a:lnTo>
                    <a:pt x="1843710" y="3671729"/>
                  </a:lnTo>
                  <a:lnTo>
                    <a:pt x="1889145" y="3670961"/>
                  </a:lnTo>
                  <a:lnTo>
                    <a:pt x="1934454" y="3669066"/>
                  </a:lnTo>
                  <a:lnTo>
                    <a:pt x="1979617" y="3666053"/>
                  </a:lnTo>
                  <a:lnTo>
                    <a:pt x="2024615" y="3661931"/>
                  </a:lnTo>
                  <a:lnTo>
                    <a:pt x="2069427" y="3656709"/>
                  </a:lnTo>
                  <a:lnTo>
                    <a:pt x="2114035" y="3650394"/>
                  </a:lnTo>
                  <a:lnTo>
                    <a:pt x="2158418" y="3642996"/>
                  </a:lnTo>
                  <a:lnTo>
                    <a:pt x="2202557" y="3634522"/>
                  </a:lnTo>
                  <a:lnTo>
                    <a:pt x="2246433" y="3624982"/>
                  </a:lnTo>
                  <a:lnTo>
                    <a:pt x="2290025" y="3614383"/>
                  </a:lnTo>
                  <a:lnTo>
                    <a:pt x="2333315" y="3602735"/>
                  </a:lnTo>
                  <a:lnTo>
                    <a:pt x="2376282" y="3590046"/>
                  </a:lnTo>
                  <a:lnTo>
                    <a:pt x="2418907" y="3576324"/>
                  </a:lnTo>
                  <a:lnTo>
                    <a:pt x="2461170" y="3561577"/>
                  </a:lnTo>
                  <a:lnTo>
                    <a:pt x="2503052" y="3545815"/>
                  </a:lnTo>
                  <a:lnTo>
                    <a:pt x="2544532" y="3529045"/>
                  </a:lnTo>
                  <a:lnTo>
                    <a:pt x="2585593" y="3511277"/>
                  </a:lnTo>
                  <a:lnTo>
                    <a:pt x="2626213" y="3492518"/>
                  </a:lnTo>
                  <a:lnTo>
                    <a:pt x="2666373" y="3472778"/>
                  </a:lnTo>
                  <a:lnTo>
                    <a:pt x="2706054" y="3452064"/>
                  </a:lnTo>
                  <a:lnTo>
                    <a:pt x="2745236" y="3430385"/>
                  </a:lnTo>
                  <a:lnTo>
                    <a:pt x="2783899" y="3407750"/>
                  </a:lnTo>
                  <a:lnTo>
                    <a:pt x="2822024" y="3384167"/>
                  </a:lnTo>
                  <a:lnTo>
                    <a:pt x="2859591" y="3359645"/>
                  </a:lnTo>
                  <a:lnTo>
                    <a:pt x="2896580" y="3334192"/>
                  </a:lnTo>
                  <a:lnTo>
                    <a:pt x="2932973" y="3307816"/>
                  </a:lnTo>
                  <a:lnTo>
                    <a:pt x="2968748" y="3280527"/>
                  </a:lnTo>
                  <a:lnTo>
                    <a:pt x="3003887" y="3252332"/>
                  </a:lnTo>
                  <a:lnTo>
                    <a:pt x="3038371" y="3223240"/>
                  </a:lnTo>
                  <a:lnTo>
                    <a:pt x="3072178" y="3193260"/>
                  </a:lnTo>
                  <a:lnTo>
                    <a:pt x="3105291" y="3162400"/>
                  </a:lnTo>
                  <a:lnTo>
                    <a:pt x="3137688" y="3130668"/>
                  </a:lnTo>
                  <a:lnTo>
                    <a:pt x="3169351" y="3098073"/>
                  </a:lnTo>
                  <a:lnTo>
                    <a:pt x="3200261" y="3064624"/>
                  </a:lnTo>
                  <a:lnTo>
                    <a:pt x="3230396" y="3030329"/>
                  </a:lnTo>
                  <a:lnTo>
                    <a:pt x="3259738" y="2995196"/>
                  </a:lnTo>
                  <a:lnTo>
                    <a:pt x="3288267" y="2959235"/>
                  </a:lnTo>
                  <a:lnTo>
                    <a:pt x="3315964" y="2922452"/>
                  </a:lnTo>
                  <a:lnTo>
                    <a:pt x="3342808" y="2884858"/>
                  </a:lnTo>
                  <a:lnTo>
                    <a:pt x="3368781" y="2846460"/>
                  </a:lnTo>
                  <a:lnTo>
                    <a:pt x="3393862" y="2807267"/>
                  </a:lnTo>
                  <a:lnTo>
                    <a:pt x="3418033" y="2767288"/>
                  </a:lnTo>
                  <a:lnTo>
                    <a:pt x="3441273" y="2726530"/>
                  </a:lnTo>
                  <a:lnTo>
                    <a:pt x="3463562" y="2685003"/>
                  </a:lnTo>
                  <a:lnTo>
                    <a:pt x="3484882" y="2642715"/>
                  </a:lnTo>
                  <a:lnTo>
                    <a:pt x="3505212" y="2599674"/>
                  </a:lnTo>
                  <a:lnTo>
                    <a:pt x="3524533" y="2555889"/>
                  </a:lnTo>
                  <a:lnTo>
                    <a:pt x="3542825" y="2511369"/>
                  </a:lnTo>
                  <a:lnTo>
                    <a:pt x="1836100" y="1835627"/>
                  </a:lnTo>
                  <a:lnTo>
                    <a:pt x="1836100"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6" name="object 6"/>
            <p:cNvSpPr/>
            <p:nvPr/>
          </p:nvSpPr>
          <p:spPr>
            <a:xfrm>
              <a:off x="445799" y="1851208"/>
              <a:ext cx="3543300" cy="3672204"/>
            </a:xfrm>
            <a:custGeom>
              <a:avLst/>
              <a:gdLst/>
              <a:ahLst/>
              <a:cxnLst/>
              <a:rect l="l" t="t" r="r" b="b"/>
              <a:pathLst>
                <a:path w="3543300" h="3672204">
                  <a:moveTo>
                    <a:pt x="3542825" y="2511369"/>
                  </a:moveTo>
                  <a:lnTo>
                    <a:pt x="3524532" y="2555889"/>
                  </a:lnTo>
                  <a:lnTo>
                    <a:pt x="3505211" y="2599674"/>
                  </a:lnTo>
                  <a:lnTo>
                    <a:pt x="3484881" y="2642715"/>
                  </a:lnTo>
                  <a:lnTo>
                    <a:pt x="3463562" y="2685003"/>
                  </a:lnTo>
                  <a:lnTo>
                    <a:pt x="3441272" y="2726531"/>
                  </a:lnTo>
                  <a:lnTo>
                    <a:pt x="3418032" y="2767288"/>
                  </a:lnTo>
                  <a:lnTo>
                    <a:pt x="3393862" y="2807268"/>
                  </a:lnTo>
                  <a:lnTo>
                    <a:pt x="3368781" y="2846460"/>
                  </a:lnTo>
                  <a:lnTo>
                    <a:pt x="3342808" y="2884858"/>
                  </a:lnTo>
                  <a:lnTo>
                    <a:pt x="3315964" y="2922452"/>
                  </a:lnTo>
                  <a:lnTo>
                    <a:pt x="3288267" y="2959235"/>
                  </a:lnTo>
                  <a:lnTo>
                    <a:pt x="3259738" y="2995196"/>
                  </a:lnTo>
                  <a:lnTo>
                    <a:pt x="3230396" y="3030329"/>
                  </a:lnTo>
                  <a:lnTo>
                    <a:pt x="3200260" y="3064624"/>
                  </a:lnTo>
                  <a:lnTo>
                    <a:pt x="3169351" y="3098073"/>
                  </a:lnTo>
                  <a:lnTo>
                    <a:pt x="3137688" y="3130668"/>
                  </a:lnTo>
                  <a:lnTo>
                    <a:pt x="3105290" y="3162400"/>
                  </a:lnTo>
                  <a:lnTo>
                    <a:pt x="3072178" y="3193260"/>
                  </a:lnTo>
                  <a:lnTo>
                    <a:pt x="3038370" y="3223240"/>
                  </a:lnTo>
                  <a:lnTo>
                    <a:pt x="3003887" y="3252332"/>
                  </a:lnTo>
                  <a:lnTo>
                    <a:pt x="2968748" y="3280527"/>
                  </a:lnTo>
                  <a:lnTo>
                    <a:pt x="2932973" y="3307816"/>
                  </a:lnTo>
                  <a:lnTo>
                    <a:pt x="2896580" y="3334192"/>
                  </a:lnTo>
                  <a:lnTo>
                    <a:pt x="2859591" y="3359645"/>
                  </a:lnTo>
                  <a:lnTo>
                    <a:pt x="2822024" y="3384167"/>
                  </a:lnTo>
                  <a:lnTo>
                    <a:pt x="2783899" y="3407750"/>
                  </a:lnTo>
                  <a:lnTo>
                    <a:pt x="2745236" y="3430385"/>
                  </a:lnTo>
                  <a:lnTo>
                    <a:pt x="2706054" y="3452064"/>
                  </a:lnTo>
                  <a:lnTo>
                    <a:pt x="2666373" y="3472778"/>
                  </a:lnTo>
                  <a:lnTo>
                    <a:pt x="2626213" y="3492518"/>
                  </a:lnTo>
                  <a:lnTo>
                    <a:pt x="2585593" y="3511277"/>
                  </a:lnTo>
                  <a:lnTo>
                    <a:pt x="2544533" y="3529045"/>
                  </a:lnTo>
                  <a:lnTo>
                    <a:pt x="2503052" y="3545815"/>
                  </a:lnTo>
                  <a:lnTo>
                    <a:pt x="2461170" y="3561577"/>
                  </a:lnTo>
                  <a:lnTo>
                    <a:pt x="2418907" y="3576323"/>
                  </a:lnTo>
                  <a:lnTo>
                    <a:pt x="2376282" y="3590046"/>
                  </a:lnTo>
                  <a:lnTo>
                    <a:pt x="2333315" y="3602735"/>
                  </a:lnTo>
                  <a:lnTo>
                    <a:pt x="2290026" y="3614383"/>
                  </a:lnTo>
                  <a:lnTo>
                    <a:pt x="2246434" y="3624982"/>
                  </a:lnTo>
                  <a:lnTo>
                    <a:pt x="2202558" y="3634522"/>
                  </a:lnTo>
                  <a:lnTo>
                    <a:pt x="2158419" y="3642996"/>
                  </a:lnTo>
                  <a:lnTo>
                    <a:pt x="2114036" y="3650394"/>
                  </a:lnTo>
                  <a:lnTo>
                    <a:pt x="2069428" y="3656709"/>
                  </a:lnTo>
                  <a:lnTo>
                    <a:pt x="2024615" y="3661931"/>
                  </a:lnTo>
                  <a:lnTo>
                    <a:pt x="1979618" y="3666053"/>
                  </a:lnTo>
                  <a:lnTo>
                    <a:pt x="1934455" y="3669065"/>
                  </a:lnTo>
                  <a:lnTo>
                    <a:pt x="1889146" y="3670960"/>
                  </a:lnTo>
                  <a:lnTo>
                    <a:pt x="1843710" y="3671729"/>
                  </a:lnTo>
                  <a:lnTo>
                    <a:pt x="1798168" y="3671363"/>
                  </a:lnTo>
                  <a:lnTo>
                    <a:pt x="1752539" y="3669855"/>
                  </a:lnTo>
                  <a:lnTo>
                    <a:pt x="1706842" y="3667194"/>
                  </a:lnTo>
                  <a:lnTo>
                    <a:pt x="1661098" y="3663373"/>
                  </a:lnTo>
                  <a:lnTo>
                    <a:pt x="1615325" y="3658384"/>
                  </a:lnTo>
                  <a:lnTo>
                    <a:pt x="1569544" y="3652218"/>
                  </a:lnTo>
                  <a:lnTo>
                    <a:pt x="1523773" y="3644866"/>
                  </a:lnTo>
                  <a:lnTo>
                    <a:pt x="1478034" y="3636320"/>
                  </a:lnTo>
                  <a:lnTo>
                    <a:pt x="1432344" y="3626572"/>
                  </a:lnTo>
                  <a:lnTo>
                    <a:pt x="1386725" y="3615612"/>
                  </a:lnTo>
                  <a:lnTo>
                    <a:pt x="1341194" y="3603433"/>
                  </a:lnTo>
                  <a:lnTo>
                    <a:pt x="1295773" y="3590027"/>
                  </a:lnTo>
                  <a:lnTo>
                    <a:pt x="1250481" y="3575383"/>
                  </a:lnTo>
                  <a:lnTo>
                    <a:pt x="1205337" y="3559495"/>
                  </a:lnTo>
                  <a:lnTo>
                    <a:pt x="1160361" y="3542353"/>
                  </a:lnTo>
                  <a:lnTo>
                    <a:pt x="1115840" y="3524060"/>
                  </a:lnTo>
                  <a:lnTo>
                    <a:pt x="1072055" y="3504739"/>
                  </a:lnTo>
                  <a:lnTo>
                    <a:pt x="1029014" y="3484409"/>
                  </a:lnTo>
                  <a:lnTo>
                    <a:pt x="986726" y="3463090"/>
                  </a:lnTo>
                  <a:lnTo>
                    <a:pt x="945199" y="3440800"/>
                  </a:lnTo>
                  <a:lnTo>
                    <a:pt x="904441" y="3417560"/>
                  </a:lnTo>
                  <a:lnTo>
                    <a:pt x="864462" y="3393390"/>
                  </a:lnTo>
                  <a:lnTo>
                    <a:pt x="825269" y="3368309"/>
                  </a:lnTo>
                  <a:lnTo>
                    <a:pt x="786871" y="3342336"/>
                  </a:lnTo>
                  <a:lnTo>
                    <a:pt x="749277" y="3315491"/>
                  </a:lnTo>
                  <a:lnTo>
                    <a:pt x="712495" y="3287795"/>
                  </a:lnTo>
                  <a:lnTo>
                    <a:pt x="676533" y="3259266"/>
                  </a:lnTo>
                  <a:lnTo>
                    <a:pt x="641400" y="3229924"/>
                  </a:lnTo>
                  <a:lnTo>
                    <a:pt x="607105" y="3199788"/>
                  </a:lnTo>
                  <a:lnTo>
                    <a:pt x="573656" y="3168879"/>
                  </a:lnTo>
                  <a:lnTo>
                    <a:pt x="541061" y="3137216"/>
                  </a:lnTo>
                  <a:lnTo>
                    <a:pt x="509330" y="3104818"/>
                  </a:lnTo>
                  <a:lnTo>
                    <a:pt x="478469" y="3071706"/>
                  </a:lnTo>
                  <a:lnTo>
                    <a:pt x="448489" y="3037898"/>
                  </a:lnTo>
                  <a:lnTo>
                    <a:pt x="419397" y="3003415"/>
                  </a:lnTo>
                  <a:lnTo>
                    <a:pt x="391202" y="2968276"/>
                  </a:lnTo>
                  <a:lnTo>
                    <a:pt x="363913" y="2932500"/>
                  </a:lnTo>
                  <a:lnTo>
                    <a:pt x="337537" y="2896108"/>
                  </a:lnTo>
                  <a:lnTo>
                    <a:pt x="312084" y="2859119"/>
                  </a:lnTo>
                  <a:lnTo>
                    <a:pt x="287562" y="2821552"/>
                  </a:lnTo>
                  <a:lnTo>
                    <a:pt x="263979" y="2783427"/>
                  </a:lnTo>
                  <a:lnTo>
                    <a:pt x="241344" y="2744764"/>
                  </a:lnTo>
                  <a:lnTo>
                    <a:pt x="219665" y="2705582"/>
                  </a:lnTo>
                  <a:lnTo>
                    <a:pt x="198951" y="2665901"/>
                  </a:lnTo>
                  <a:lnTo>
                    <a:pt x="179211" y="2625741"/>
                  </a:lnTo>
                  <a:lnTo>
                    <a:pt x="160452" y="2585121"/>
                  </a:lnTo>
                  <a:lnTo>
                    <a:pt x="142684" y="2544061"/>
                  </a:lnTo>
                  <a:lnTo>
                    <a:pt x="125914" y="2502580"/>
                  </a:lnTo>
                  <a:lnTo>
                    <a:pt x="110152" y="2460698"/>
                  </a:lnTo>
                  <a:lnTo>
                    <a:pt x="95405" y="2418435"/>
                  </a:lnTo>
                  <a:lnTo>
                    <a:pt x="81683" y="2375810"/>
                  </a:lnTo>
                  <a:lnTo>
                    <a:pt x="68994" y="2332843"/>
                  </a:lnTo>
                  <a:lnTo>
                    <a:pt x="57346" y="2289554"/>
                  </a:lnTo>
                  <a:lnTo>
                    <a:pt x="46747" y="2245961"/>
                  </a:lnTo>
                  <a:lnTo>
                    <a:pt x="37207" y="2202086"/>
                  </a:lnTo>
                  <a:lnTo>
                    <a:pt x="28733" y="2157947"/>
                  </a:lnTo>
                  <a:lnTo>
                    <a:pt x="21335" y="2113563"/>
                  </a:lnTo>
                  <a:lnTo>
                    <a:pt x="15020" y="2068956"/>
                  </a:lnTo>
                  <a:lnTo>
                    <a:pt x="9798" y="2024143"/>
                  </a:lnTo>
                  <a:lnTo>
                    <a:pt x="5676" y="1979146"/>
                  </a:lnTo>
                  <a:lnTo>
                    <a:pt x="2663" y="1933983"/>
                  </a:lnTo>
                  <a:lnTo>
                    <a:pt x="768" y="1888674"/>
                  </a:lnTo>
                  <a:lnTo>
                    <a:pt x="0" y="1843238"/>
                  </a:lnTo>
                  <a:lnTo>
                    <a:pt x="365" y="1797696"/>
                  </a:lnTo>
                  <a:lnTo>
                    <a:pt x="1874" y="1752067"/>
                  </a:lnTo>
                  <a:lnTo>
                    <a:pt x="4535" y="1706370"/>
                  </a:lnTo>
                  <a:lnTo>
                    <a:pt x="8355" y="1660626"/>
                  </a:lnTo>
                  <a:lnTo>
                    <a:pt x="13344" y="1614853"/>
                  </a:lnTo>
                  <a:lnTo>
                    <a:pt x="19511" y="1569072"/>
                  </a:lnTo>
                  <a:lnTo>
                    <a:pt x="26862" y="1523301"/>
                  </a:lnTo>
                  <a:lnTo>
                    <a:pt x="35408" y="1477562"/>
                  </a:lnTo>
                  <a:lnTo>
                    <a:pt x="45157" y="1431872"/>
                  </a:lnTo>
                  <a:lnTo>
                    <a:pt x="56116" y="1386253"/>
                  </a:lnTo>
                  <a:lnTo>
                    <a:pt x="68295" y="1340722"/>
                  </a:lnTo>
                  <a:lnTo>
                    <a:pt x="81702" y="1295301"/>
                  </a:lnTo>
                  <a:lnTo>
                    <a:pt x="96346" y="1250009"/>
                  </a:lnTo>
                  <a:lnTo>
                    <a:pt x="112234" y="1204865"/>
                  </a:lnTo>
                  <a:lnTo>
                    <a:pt x="129376" y="1159889"/>
                  </a:lnTo>
                  <a:lnTo>
                    <a:pt x="148016" y="1114574"/>
                  </a:lnTo>
                  <a:lnTo>
                    <a:pt x="167768" y="1069955"/>
                  </a:lnTo>
                  <a:lnTo>
                    <a:pt x="188614" y="1026044"/>
                  </a:lnTo>
                  <a:lnTo>
                    <a:pt x="210532" y="982855"/>
                  </a:lnTo>
                  <a:lnTo>
                    <a:pt x="233503" y="940401"/>
                  </a:lnTo>
                  <a:lnTo>
                    <a:pt x="257507" y="898696"/>
                  </a:lnTo>
                  <a:lnTo>
                    <a:pt x="282524" y="857754"/>
                  </a:lnTo>
                  <a:lnTo>
                    <a:pt x="308534" y="817587"/>
                  </a:lnTo>
                  <a:lnTo>
                    <a:pt x="335517" y="778210"/>
                  </a:lnTo>
                  <a:lnTo>
                    <a:pt x="363454" y="739637"/>
                  </a:lnTo>
                  <a:lnTo>
                    <a:pt x="392324" y="701879"/>
                  </a:lnTo>
                  <a:lnTo>
                    <a:pt x="422108" y="664952"/>
                  </a:lnTo>
                  <a:lnTo>
                    <a:pt x="452785" y="628869"/>
                  </a:lnTo>
                  <a:lnTo>
                    <a:pt x="484336" y="593643"/>
                  </a:lnTo>
                  <a:lnTo>
                    <a:pt x="516741" y="559288"/>
                  </a:lnTo>
                  <a:lnTo>
                    <a:pt x="549979" y="525816"/>
                  </a:lnTo>
                  <a:lnTo>
                    <a:pt x="584032" y="493243"/>
                  </a:lnTo>
                  <a:lnTo>
                    <a:pt x="618878" y="461581"/>
                  </a:lnTo>
                  <a:lnTo>
                    <a:pt x="654499" y="430844"/>
                  </a:lnTo>
                  <a:lnTo>
                    <a:pt x="690874" y="401046"/>
                  </a:lnTo>
                  <a:lnTo>
                    <a:pt x="727983" y="372199"/>
                  </a:lnTo>
                  <a:lnTo>
                    <a:pt x="765806" y="344318"/>
                  </a:lnTo>
                  <a:lnTo>
                    <a:pt x="804324" y="317415"/>
                  </a:lnTo>
                  <a:lnTo>
                    <a:pt x="843517" y="291506"/>
                  </a:lnTo>
                  <a:lnTo>
                    <a:pt x="883364" y="266602"/>
                  </a:lnTo>
                  <a:lnTo>
                    <a:pt x="923845" y="242718"/>
                  </a:lnTo>
                  <a:lnTo>
                    <a:pt x="964942" y="219867"/>
                  </a:lnTo>
                  <a:lnTo>
                    <a:pt x="1006633" y="198063"/>
                  </a:lnTo>
                  <a:lnTo>
                    <a:pt x="1048900" y="177319"/>
                  </a:lnTo>
                  <a:lnTo>
                    <a:pt x="1091721" y="157649"/>
                  </a:lnTo>
                  <a:lnTo>
                    <a:pt x="1135078" y="139066"/>
                  </a:lnTo>
                  <a:lnTo>
                    <a:pt x="1178949" y="121584"/>
                  </a:lnTo>
                  <a:lnTo>
                    <a:pt x="1223316" y="105217"/>
                  </a:lnTo>
                  <a:lnTo>
                    <a:pt x="1268159" y="89977"/>
                  </a:lnTo>
                  <a:lnTo>
                    <a:pt x="1313457" y="75878"/>
                  </a:lnTo>
                  <a:lnTo>
                    <a:pt x="1359190" y="62935"/>
                  </a:lnTo>
                  <a:lnTo>
                    <a:pt x="1405340" y="51160"/>
                  </a:lnTo>
                  <a:lnTo>
                    <a:pt x="1451885" y="40567"/>
                  </a:lnTo>
                  <a:lnTo>
                    <a:pt x="1498805" y="31169"/>
                  </a:lnTo>
                  <a:lnTo>
                    <a:pt x="1546082" y="22981"/>
                  </a:lnTo>
                  <a:lnTo>
                    <a:pt x="1593695" y="16015"/>
                  </a:lnTo>
                  <a:lnTo>
                    <a:pt x="1641623" y="10286"/>
                  </a:lnTo>
                  <a:lnTo>
                    <a:pt x="1689848" y="5806"/>
                  </a:lnTo>
                  <a:lnTo>
                    <a:pt x="1738349" y="2589"/>
                  </a:lnTo>
                  <a:lnTo>
                    <a:pt x="1787107" y="649"/>
                  </a:lnTo>
                  <a:lnTo>
                    <a:pt x="1836101" y="0"/>
                  </a:lnTo>
                  <a:lnTo>
                    <a:pt x="1836100" y="1835627"/>
                  </a:lnTo>
                  <a:lnTo>
                    <a:pt x="3542825" y="2511369"/>
                  </a:lnTo>
                  <a:close/>
                </a:path>
              </a:pathLst>
            </a:custGeom>
            <a:ln w="19050">
              <a:solidFill>
                <a:srgbClr val="FFFFFF"/>
              </a:solidFill>
            </a:ln>
          </p:spPr>
          <p:txBody>
            <a:bodyPr wrap="square" lIns="0" tIns="0" rIns="0" bIns="0" rtlCol="0"/>
            <a:lstStyle/>
            <a:p>
              <a:endParaRPr>
                <a:solidFill>
                  <a:prstClr val="black"/>
                </a:solidFill>
                <a:latin typeface="Calibri"/>
              </a:endParaRPr>
            </a:p>
          </p:txBody>
        </p:sp>
      </p:grpSp>
      <p:sp>
        <p:nvSpPr>
          <p:cNvPr id="7" name="object 7"/>
          <p:cNvSpPr txBox="1"/>
          <p:nvPr/>
        </p:nvSpPr>
        <p:spPr>
          <a:xfrm>
            <a:off x="4551307" y="2634996"/>
            <a:ext cx="734060" cy="513080"/>
          </a:xfrm>
          <a:prstGeom prst="rect">
            <a:avLst/>
          </a:prstGeom>
        </p:spPr>
        <p:txBody>
          <a:bodyPr vert="horz" wrap="square" lIns="0" tIns="12700" rIns="0" bIns="0" rtlCol="0">
            <a:spAutoFit/>
          </a:bodyPr>
          <a:lstStyle/>
          <a:p>
            <a:pPr marL="12700">
              <a:spcBef>
                <a:spcPts val="100"/>
              </a:spcBef>
            </a:pPr>
            <a:r>
              <a:rPr sz="3200" b="1" dirty="0">
                <a:solidFill>
                  <a:srgbClr val="404040"/>
                </a:solidFill>
                <a:latin typeface="Calibri"/>
                <a:cs typeface="Calibri"/>
              </a:rPr>
              <a:t>31%</a:t>
            </a:r>
            <a:endParaRPr sz="3200">
              <a:solidFill>
                <a:prstClr val="black"/>
              </a:solidFill>
              <a:latin typeface="Calibri"/>
              <a:cs typeface="Calibri"/>
            </a:endParaRPr>
          </a:p>
        </p:txBody>
      </p:sp>
      <p:sp>
        <p:nvSpPr>
          <p:cNvPr id="8" name="object 8"/>
          <p:cNvSpPr txBox="1"/>
          <p:nvPr/>
        </p:nvSpPr>
        <p:spPr>
          <a:xfrm>
            <a:off x="2312932" y="4168140"/>
            <a:ext cx="734060" cy="513080"/>
          </a:xfrm>
          <a:prstGeom prst="rect">
            <a:avLst/>
          </a:prstGeom>
        </p:spPr>
        <p:txBody>
          <a:bodyPr vert="horz" wrap="square" lIns="0" tIns="12700" rIns="0" bIns="0" rtlCol="0">
            <a:spAutoFit/>
          </a:bodyPr>
          <a:lstStyle/>
          <a:p>
            <a:pPr marL="12700">
              <a:spcBef>
                <a:spcPts val="100"/>
              </a:spcBef>
            </a:pPr>
            <a:r>
              <a:rPr sz="3200" b="1" dirty="0">
                <a:solidFill>
                  <a:srgbClr val="404040"/>
                </a:solidFill>
                <a:latin typeface="Calibri"/>
                <a:cs typeface="Calibri"/>
              </a:rPr>
              <a:t>69%</a:t>
            </a:r>
            <a:endParaRPr sz="3200">
              <a:solidFill>
                <a:prstClr val="black"/>
              </a:solidFill>
              <a:latin typeface="Calibri"/>
              <a:cs typeface="Calibri"/>
            </a:endParaRPr>
          </a:p>
        </p:txBody>
      </p:sp>
      <p:sp>
        <p:nvSpPr>
          <p:cNvPr id="9" name="object 9"/>
          <p:cNvSpPr txBox="1"/>
          <p:nvPr/>
        </p:nvSpPr>
        <p:spPr>
          <a:xfrm>
            <a:off x="3046376" y="1285747"/>
            <a:ext cx="1497330" cy="391160"/>
          </a:xfrm>
          <a:prstGeom prst="rect">
            <a:avLst/>
          </a:prstGeom>
        </p:spPr>
        <p:txBody>
          <a:bodyPr vert="horz" wrap="square" lIns="0" tIns="12700" rIns="0" bIns="0" rtlCol="0">
            <a:spAutoFit/>
          </a:bodyPr>
          <a:lstStyle/>
          <a:p>
            <a:pPr marL="12700">
              <a:spcBef>
                <a:spcPts val="100"/>
              </a:spcBef>
            </a:pPr>
            <a:r>
              <a:rPr sz="2400" spc="-5" dirty="0">
                <a:solidFill>
                  <a:srgbClr val="595959"/>
                </a:solidFill>
                <a:latin typeface="Calibri"/>
                <a:cs typeface="Calibri"/>
              </a:rPr>
              <a:t>Claims</a:t>
            </a:r>
            <a:r>
              <a:rPr sz="2400" spc="-60" dirty="0">
                <a:solidFill>
                  <a:srgbClr val="595959"/>
                </a:solidFill>
                <a:latin typeface="Calibri"/>
                <a:cs typeface="Calibri"/>
              </a:rPr>
              <a:t> </a:t>
            </a:r>
            <a:r>
              <a:rPr sz="2400" spc="-5" dirty="0">
                <a:solidFill>
                  <a:srgbClr val="595959"/>
                </a:solidFill>
                <a:latin typeface="Calibri"/>
                <a:cs typeface="Calibri"/>
              </a:rPr>
              <a:t>Filed</a:t>
            </a:r>
            <a:endParaRPr sz="2400">
              <a:solidFill>
                <a:prstClr val="black"/>
              </a:solidFill>
              <a:latin typeface="Calibri"/>
              <a:cs typeface="Calibri"/>
            </a:endParaRPr>
          </a:p>
        </p:txBody>
      </p:sp>
      <p:sp>
        <p:nvSpPr>
          <p:cNvPr id="10" name="object 10"/>
          <p:cNvSpPr/>
          <p:nvPr/>
        </p:nvSpPr>
        <p:spPr>
          <a:xfrm>
            <a:off x="2055093" y="5820557"/>
            <a:ext cx="97790" cy="97790"/>
          </a:xfrm>
          <a:custGeom>
            <a:avLst/>
            <a:gdLst/>
            <a:ahLst/>
            <a:cxnLst/>
            <a:rect l="l" t="t" r="r" b="b"/>
            <a:pathLst>
              <a:path w="97790" h="97789">
                <a:moveTo>
                  <a:pt x="97641" y="0"/>
                </a:moveTo>
                <a:lnTo>
                  <a:pt x="0" y="0"/>
                </a:lnTo>
                <a:lnTo>
                  <a:pt x="0" y="97641"/>
                </a:lnTo>
                <a:lnTo>
                  <a:pt x="97641" y="97641"/>
                </a:lnTo>
                <a:lnTo>
                  <a:pt x="9764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1" name="object 11"/>
          <p:cNvSpPr txBox="1"/>
          <p:nvPr/>
        </p:nvSpPr>
        <p:spPr>
          <a:xfrm>
            <a:off x="2184092" y="5722620"/>
            <a:ext cx="100965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COVID</a:t>
            </a:r>
            <a:r>
              <a:rPr sz="1400" spc="-35" dirty="0">
                <a:solidFill>
                  <a:srgbClr val="595959"/>
                </a:solidFill>
                <a:latin typeface="Calibri"/>
                <a:cs typeface="Calibri"/>
              </a:rPr>
              <a:t> </a:t>
            </a:r>
            <a:r>
              <a:rPr sz="1400" dirty="0">
                <a:solidFill>
                  <a:srgbClr val="595959"/>
                </a:solidFill>
                <a:latin typeface="Calibri"/>
                <a:cs typeface="Calibri"/>
              </a:rPr>
              <a:t>Claims</a:t>
            </a:r>
            <a:endParaRPr sz="1400">
              <a:solidFill>
                <a:prstClr val="black"/>
              </a:solidFill>
              <a:latin typeface="Calibri"/>
              <a:cs typeface="Calibri"/>
            </a:endParaRPr>
          </a:p>
        </p:txBody>
      </p:sp>
      <p:sp>
        <p:nvSpPr>
          <p:cNvPr id="12" name="object 12"/>
          <p:cNvSpPr/>
          <p:nvPr/>
        </p:nvSpPr>
        <p:spPr>
          <a:xfrm>
            <a:off x="3397210" y="5820557"/>
            <a:ext cx="97790" cy="97790"/>
          </a:xfrm>
          <a:custGeom>
            <a:avLst/>
            <a:gdLst/>
            <a:ahLst/>
            <a:cxnLst/>
            <a:rect l="l" t="t" r="r" b="b"/>
            <a:pathLst>
              <a:path w="97789" h="97789">
                <a:moveTo>
                  <a:pt x="97641" y="0"/>
                </a:moveTo>
                <a:lnTo>
                  <a:pt x="0" y="0"/>
                </a:lnTo>
                <a:lnTo>
                  <a:pt x="0" y="97641"/>
                </a:lnTo>
                <a:lnTo>
                  <a:pt x="97641" y="97641"/>
                </a:lnTo>
                <a:lnTo>
                  <a:pt x="97641"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3" name="object 13"/>
          <p:cNvSpPr txBox="1"/>
          <p:nvPr/>
        </p:nvSpPr>
        <p:spPr>
          <a:xfrm>
            <a:off x="3526210" y="5722620"/>
            <a:ext cx="1137285" cy="228268"/>
          </a:xfrm>
          <a:prstGeom prst="rect">
            <a:avLst/>
          </a:prstGeom>
        </p:spPr>
        <p:txBody>
          <a:bodyPr vert="horz" wrap="square" lIns="0" tIns="12700" rIns="0" bIns="0" rtlCol="0">
            <a:spAutoFit/>
          </a:bodyPr>
          <a:lstStyle/>
          <a:p>
            <a:pPr marL="12700">
              <a:spcBef>
                <a:spcPts val="100"/>
              </a:spcBef>
            </a:pPr>
            <a:r>
              <a:rPr sz="1400" spc="-15" dirty="0">
                <a:solidFill>
                  <a:srgbClr val="595959"/>
                </a:solidFill>
                <a:latin typeface="Calibri"/>
                <a:cs typeface="Calibri"/>
              </a:rPr>
              <a:t>All</a:t>
            </a:r>
            <a:r>
              <a:rPr sz="1400" spc="30" dirty="0">
                <a:solidFill>
                  <a:srgbClr val="595959"/>
                </a:solidFill>
                <a:latin typeface="Calibri"/>
                <a:cs typeface="Calibri"/>
              </a:rPr>
              <a:t> </a:t>
            </a:r>
            <a:r>
              <a:rPr sz="1400" spc="-10" dirty="0">
                <a:solidFill>
                  <a:srgbClr val="595959"/>
                </a:solidFill>
                <a:latin typeface="Calibri"/>
                <a:cs typeface="Calibri"/>
              </a:rPr>
              <a:t>other</a:t>
            </a:r>
            <a:r>
              <a:rPr sz="1400" spc="-30" dirty="0">
                <a:solidFill>
                  <a:srgbClr val="595959"/>
                </a:solidFill>
                <a:latin typeface="Calibri"/>
                <a:cs typeface="Calibri"/>
              </a:rPr>
              <a:t> </a:t>
            </a:r>
            <a:r>
              <a:rPr sz="1400" spc="-10" dirty="0">
                <a:solidFill>
                  <a:srgbClr val="595959"/>
                </a:solidFill>
                <a:latin typeface="Calibri"/>
                <a:cs typeface="Calibri"/>
              </a:rPr>
              <a:t>claims</a:t>
            </a:r>
            <a:endParaRPr sz="1400">
              <a:solidFill>
                <a:prstClr val="black"/>
              </a:solidFill>
              <a:latin typeface="Calibri"/>
              <a:cs typeface="Calibri"/>
            </a:endParaRPr>
          </a:p>
        </p:txBody>
      </p:sp>
      <p:grpSp>
        <p:nvGrpSpPr>
          <p:cNvPr id="14" name="object 14"/>
          <p:cNvGrpSpPr/>
          <p:nvPr/>
        </p:nvGrpSpPr>
        <p:grpSpPr>
          <a:xfrm>
            <a:off x="6459557" y="1927264"/>
            <a:ext cx="3659504" cy="3659504"/>
            <a:chOff x="4935557" y="1927264"/>
            <a:chExt cx="3659504" cy="3659504"/>
          </a:xfrm>
        </p:grpSpPr>
        <p:sp>
          <p:nvSpPr>
            <p:cNvPr id="15" name="object 15"/>
            <p:cNvSpPr/>
            <p:nvPr/>
          </p:nvSpPr>
          <p:spPr>
            <a:xfrm>
              <a:off x="6765207" y="1927264"/>
              <a:ext cx="840740" cy="1829435"/>
            </a:xfrm>
            <a:custGeom>
              <a:avLst/>
              <a:gdLst/>
              <a:ahLst/>
              <a:cxnLst/>
              <a:rect l="l" t="t" r="r" b="b"/>
              <a:pathLst>
                <a:path w="840740" h="1829435">
                  <a:moveTo>
                    <a:pt x="0" y="0"/>
                  </a:moveTo>
                  <a:lnTo>
                    <a:pt x="0" y="1829278"/>
                  </a:lnTo>
                  <a:lnTo>
                    <a:pt x="840700" y="204628"/>
                  </a:lnTo>
                  <a:lnTo>
                    <a:pt x="794556" y="181569"/>
                  </a:lnTo>
                  <a:lnTo>
                    <a:pt x="747850" y="159852"/>
                  </a:lnTo>
                  <a:lnTo>
                    <a:pt x="700613" y="139484"/>
                  </a:lnTo>
                  <a:lnTo>
                    <a:pt x="652873" y="120472"/>
                  </a:lnTo>
                  <a:lnTo>
                    <a:pt x="604661" y="102823"/>
                  </a:lnTo>
                  <a:lnTo>
                    <a:pt x="556006" y="86545"/>
                  </a:lnTo>
                  <a:lnTo>
                    <a:pt x="506937" y="71644"/>
                  </a:lnTo>
                  <a:lnTo>
                    <a:pt x="457484" y="58129"/>
                  </a:lnTo>
                  <a:lnTo>
                    <a:pt x="407676" y="46006"/>
                  </a:lnTo>
                  <a:lnTo>
                    <a:pt x="357544" y="35282"/>
                  </a:lnTo>
                  <a:lnTo>
                    <a:pt x="307116" y="25964"/>
                  </a:lnTo>
                  <a:lnTo>
                    <a:pt x="256422" y="18061"/>
                  </a:lnTo>
                  <a:lnTo>
                    <a:pt x="205492" y="11578"/>
                  </a:lnTo>
                  <a:lnTo>
                    <a:pt x="154355" y="6523"/>
                  </a:lnTo>
                  <a:lnTo>
                    <a:pt x="103041" y="2904"/>
                  </a:lnTo>
                  <a:lnTo>
                    <a:pt x="51579" y="727"/>
                  </a:lnTo>
                  <a:lnTo>
                    <a:pt x="0"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6" name="object 16"/>
            <p:cNvSpPr/>
            <p:nvPr/>
          </p:nvSpPr>
          <p:spPr>
            <a:xfrm>
              <a:off x="4935557" y="1927264"/>
              <a:ext cx="3659504" cy="3659504"/>
            </a:xfrm>
            <a:custGeom>
              <a:avLst/>
              <a:gdLst/>
              <a:ahLst/>
              <a:cxnLst/>
              <a:rect l="l" t="t" r="r" b="b"/>
              <a:pathLst>
                <a:path w="3659504" h="3659504">
                  <a:moveTo>
                    <a:pt x="1829650" y="0"/>
                  </a:moveTo>
                  <a:lnTo>
                    <a:pt x="1779726" y="678"/>
                  </a:lnTo>
                  <a:lnTo>
                    <a:pt x="1730027" y="2704"/>
                  </a:lnTo>
                  <a:lnTo>
                    <a:pt x="1680577" y="6063"/>
                  </a:lnTo>
                  <a:lnTo>
                    <a:pt x="1631396" y="10744"/>
                  </a:lnTo>
                  <a:lnTo>
                    <a:pt x="1582509" y="16731"/>
                  </a:lnTo>
                  <a:lnTo>
                    <a:pt x="1533937" y="24011"/>
                  </a:lnTo>
                  <a:lnTo>
                    <a:pt x="1485701" y="32572"/>
                  </a:lnTo>
                  <a:lnTo>
                    <a:pt x="1437825" y="42399"/>
                  </a:lnTo>
                  <a:lnTo>
                    <a:pt x="1390330" y="53478"/>
                  </a:lnTo>
                  <a:lnTo>
                    <a:pt x="1343240" y="65797"/>
                  </a:lnTo>
                  <a:lnTo>
                    <a:pt x="1296575" y="79342"/>
                  </a:lnTo>
                  <a:lnTo>
                    <a:pt x="1250359" y="94099"/>
                  </a:lnTo>
                  <a:lnTo>
                    <a:pt x="1204613" y="110055"/>
                  </a:lnTo>
                  <a:lnTo>
                    <a:pt x="1159360" y="127195"/>
                  </a:lnTo>
                  <a:lnTo>
                    <a:pt x="1114621" y="145508"/>
                  </a:lnTo>
                  <a:lnTo>
                    <a:pt x="1070420" y="164979"/>
                  </a:lnTo>
                  <a:lnTo>
                    <a:pt x="1026779" y="185594"/>
                  </a:lnTo>
                  <a:lnTo>
                    <a:pt x="983718" y="207341"/>
                  </a:lnTo>
                  <a:lnTo>
                    <a:pt x="941262" y="230204"/>
                  </a:lnTo>
                  <a:lnTo>
                    <a:pt x="899432" y="254173"/>
                  </a:lnTo>
                  <a:lnTo>
                    <a:pt x="858251" y="279231"/>
                  </a:lnTo>
                  <a:lnTo>
                    <a:pt x="817739" y="305367"/>
                  </a:lnTo>
                  <a:lnTo>
                    <a:pt x="777921" y="332566"/>
                  </a:lnTo>
                  <a:lnTo>
                    <a:pt x="738818" y="360814"/>
                  </a:lnTo>
                  <a:lnTo>
                    <a:pt x="700452" y="390100"/>
                  </a:lnTo>
                  <a:lnTo>
                    <a:pt x="662845" y="420408"/>
                  </a:lnTo>
                  <a:lnTo>
                    <a:pt x="626020" y="451725"/>
                  </a:lnTo>
                  <a:lnTo>
                    <a:pt x="589999" y="484039"/>
                  </a:lnTo>
                  <a:lnTo>
                    <a:pt x="554804" y="517334"/>
                  </a:lnTo>
                  <a:lnTo>
                    <a:pt x="520458" y="551599"/>
                  </a:lnTo>
                  <a:lnTo>
                    <a:pt x="486982" y="586818"/>
                  </a:lnTo>
                  <a:lnTo>
                    <a:pt x="454399" y="622980"/>
                  </a:lnTo>
                  <a:lnTo>
                    <a:pt x="422732" y="660069"/>
                  </a:lnTo>
                  <a:lnTo>
                    <a:pt x="392001" y="698074"/>
                  </a:lnTo>
                  <a:lnTo>
                    <a:pt x="362230" y="736979"/>
                  </a:lnTo>
                  <a:lnTo>
                    <a:pt x="333441" y="776772"/>
                  </a:lnTo>
                  <a:lnTo>
                    <a:pt x="305656" y="817439"/>
                  </a:lnTo>
                  <a:lnTo>
                    <a:pt x="278897" y="858967"/>
                  </a:lnTo>
                  <a:lnTo>
                    <a:pt x="253187" y="901341"/>
                  </a:lnTo>
                  <a:lnTo>
                    <a:pt x="228547" y="944550"/>
                  </a:lnTo>
                  <a:lnTo>
                    <a:pt x="205000" y="988578"/>
                  </a:lnTo>
                  <a:lnTo>
                    <a:pt x="183506" y="1031457"/>
                  </a:lnTo>
                  <a:lnTo>
                    <a:pt x="163237" y="1074629"/>
                  </a:lnTo>
                  <a:lnTo>
                    <a:pt x="144188" y="1118072"/>
                  </a:lnTo>
                  <a:lnTo>
                    <a:pt x="126352" y="1161767"/>
                  </a:lnTo>
                  <a:lnTo>
                    <a:pt x="109723" y="1205692"/>
                  </a:lnTo>
                  <a:lnTo>
                    <a:pt x="94294" y="1249829"/>
                  </a:lnTo>
                  <a:lnTo>
                    <a:pt x="80059" y="1294155"/>
                  </a:lnTo>
                  <a:lnTo>
                    <a:pt x="67011" y="1338652"/>
                  </a:lnTo>
                  <a:lnTo>
                    <a:pt x="55144" y="1383298"/>
                  </a:lnTo>
                  <a:lnTo>
                    <a:pt x="44451" y="1428074"/>
                  </a:lnTo>
                  <a:lnTo>
                    <a:pt x="34926" y="1472959"/>
                  </a:lnTo>
                  <a:lnTo>
                    <a:pt x="26563" y="1517933"/>
                  </a:lnTo>
                  <a:lnTo>
                    <a:pt x="19355" y="1562976"/>
                  </a:lnTo>
                  <a:lnTo>
                    <a:pt x="13295" y="1608067"/>
                  </a:lnTo>
                  <a:lnTo>
                    <a:pt x="8378" y="1653186"/>
                  </a:lnTo>
                  <a:lnTo>
                    <a:pt x="4596" y="1698312"/>
                  </a:lnTo>
                  <a:lnTo>
                    <a:pt x="1943" y="1743426"/>
                  </a:lnTo>
                  <a:lnTo>
                    <a:pt x="413" y="1788507"/>
                  </a:lnTo>
                  <a:lnTo>
                    <a:pt x="0" y="1833535"/>
                  </a:lnTo>
                  <a:lnTo>
                    <a:pt x="696" y="1878489"/>
                  </a:lnTo>
                  <a:lnTo>
                    <a:pt x="2495" y="1923349"/>
                  </a:lnTo>
                  <a:lnTo>
                    <a:pt x="5392" y="1968096"/>
                  </a:lnTo>
                  <a:lnTo>
                    <a:pt x="9379" y="2012708"/>
                  </a:lnTo>
                  <a:lnTo>
                    <a:pt x="14450" y="2057165"/>
                  </a:lnTo>
                  <a:lnTo>
                    <a:pt x="20599" y="2101447"/>
                  </a:lnTo>
                  <a:lnTo>
                    <a:pt x="27818" y="2145534"/>
                  </a:lnTo>
                  <a:lnTo>
                    <a:pt x="36103" y="2189405"/>
                  </a:lnTo>
                  <a:lnTo>
                    <a:pt x="45445" y="2233041"/>
                  </a:lnTo>
                  <a:lnTo>
                    <a:pt x="55840" y="2276420"/>
                  </a:lnTo>
                  <a:lnTo>
                    <a:pt x="67279" y="2319522"/>
                  </a:lnTo>
                  <a:lnTo>
                    <a:pt x="79758" y="2362328"/>
                  </a:lnTo>
                  <a:lnTo>
                    <a:pt x="93269" y="2404817"/>
                  </a:lnTo>
                  <a:lnTo>
                    <a:pt x="107805" y="2446968"/>
                  </a:lnTo>
                  <a:lnTo>
                    <a:pt x="123362" y="2488762"/>
                  </a:lnTo>
                  <a:lnTo>
                    <a:pt x="139931" y="2530178"/>
                  </a:lnTo>
                  <a:lnTo>
                    <a:pt x="157507" y="2571195"/>
                  </a:lnTo>
                  <a:lnTo>
                    <a:pt x="176083" y="2611794"/>
                  </a:lnTo>
                  <a:lnTo>
                    <a:pt x="195652" y="2651953"/>
                  </a:lnTo>
                  <a:lnTo>
                    <a:pt x="216209" y="2691654"/>
                  </a:lnTo>
                  <a:lnTo>
                    <a:pt x="237747" y="2730875"/>
                  </a:lnTo>
                  <a:lnTo>
                    <a:pt x="260259" y="2769596"/>
                  </a:lnTo>
                  <a:lnTo>
                    <a:pt x="283738" y="2807797"/>
                  </a:lnTo>
                  <a:lnTo>
                    <a:pt x="308179" y="2845458"/>
                  </a:lnTo>
                  <a:lnTo>
                    <a:pt x="333575" y="2882558"/>
                  </a:lnTo>
                  <a:lnTo>
                    <a:pt x="359920" y="2919077"/>
                  </a:lnTo>
                  <a:lnTo>
                    <a:pt x="387206" y="2954995"/>
                  </a:lnTo>
                  <a:lnTo>
                    <a:pt x="415428" y="2990291"/>
                  </a:lnTo>
                  <a:lnTo>
                    <a:pt x="444580" y="3024945"/>
                  </a:lnTo>
                  <a:lnTo>
                    <a:pt x="474653" y="3058937"/>
                  </a:lnTo>
                  <a:lnTo>
                    <a:pt x="505643" y="3092247"/>
                  </a:lnTo>
                  <a:lnTo>
                    <a:pt x="537543" y="3124854"/>
                  </a:lnTo>
                  <a:lnTo>
                    <a:pt x="570346" y="3156737"/>
                  </a:lnTo>
                  <a:lnTo>
                    <a:pt x="604046" y="3187878"/>
                  </a:lnTo>
                  <a:lnTo>
                    <a:pt x="638636" y="3218254"/>
                  </a:lnTo>
                  <a:lnTo>
                    <a:pt x="674110" y="3247847"/>
                  </a:lnTo>
                  <a:lnTo>
                    <a:pt x="710462" y="3276635"/>
                  </a:lnTo>
                  <a:lnTo>
                    <a:pt x="747684" y="3304599"/>
                  </a:lnTo>
                  <a:lnTo>
                    <a:pt x="785772" y="3331717"/>
                  </a:lnTo>
                  <a:lnTo>
                    <a:pt x="824717" y="3357971"/>
                  </a:lnTo>
                  <a:lnTo>
                    <a:pt x="864514" y="3383339"/>
                  </a:lnTo>
                  <a:lnTo>
                    <a:pt x="905156" y="3407801"/>
                  </a:lnTo>
                  <a:lnTo>
                    <a:pt x="946637" y="3431337"/>
                  </a:lnTo>
                  <a:lnTo>
                    <a:pt x="988950" y="3453927"/>
                  </a:lnTo>
                  <a:lnTo>
                    <a:pt x="1031830" y="3475422"/>
                  </a:lnTo>
                  <a:lnTo>
                    <a:pt x="1075001" y="3495690"/>
                  </a:lnTo>
                  <a:lnTo>
                    <a:pt x="1118445" y="3514739"/>
                  </a:lnTo>
                  <a:lnTo>
                    <a:pt x="1162139" y="3532575"/>
                  </a:lnTo>
                  <a:lnTo>
                    <a:pt x="1206065" y="3549204"/>
                  </a:lnTo>
                  <a:lnTo>
                    <a:pt x="1250201" y="3564633"/>
                  </a:lnTo>
                  <a:lnTo>
                    <a:pt x="1294527" y="3578869"/>
                  </a:lnTo>
                  <a:lnTo>
                    <a:pt x="1339024" y="3591917"/>
                  </a:lnTo>
                  <a:lnTo>
                    <a:pt x="1383670" y="3603784"/>
                  </a:lnTo>
                  <a:lnTo>
                    <a:pt x="1428446" y="3614476"/>
                  </a:lnTo>
                  <a:lnTo>
                    <a:pt x="1473331" y="3624001"/>
                  </a:lnTo>
                  <a:lnTo>
                    <a:pt x="1518305" y="3632364"/>
                  </a:lnTo>
                  <a:lnTo>
                    <a:pt x="1563348" y="3639573"/>
                  </a:lnTo>
                  <a:lnTo>
                    <a:pt x="1608439" y="3645632"/>
                  </a:lnTo>
                  <a:lnTo>
                    <a:pt x="1653558" y="3650550"/>
                  </a:lnTo>
                  <a:lnTo>
                    <a:pt x="1698684" y="3654332"/>
                  </a:lnTo>
                  <a:lnTo>
                    <a:pt x="1743798" y="3656984"/>
                  </a:lnTo>
                  <a:lnTo>
                    <a:pt x="1788879" y="3658514"/>
                  </a:lnTo>
                  <a:lnTo>
                    <a:pt x="1833907" y="3658928"/>
                  </a:lnTo>
                  <a:lnTo>
                    <a:pt x="1878861" y="3658232"/>
                  </a:lnTo>
                  <a:lnTo>
                    <a:pt x="1923722" y="3656432"/>
                  </a:lnTo>
                  <a:lnTo>
                    <a:pt x="1968468" y="3653536"/>
                  </a:lnTo>
                  <a:lnTo>
                    <a:pt x="2013080" y="3649549"/>
                  </a:lnTo>
                  <a:lnTo>
                    <a:pt x="2057537" y="3644478"/>
                  </a:lnTo>
                  <a:lnTo>
                    <a:pt x="2101819" y="3638329"/>
                  </a:lnTo>
                  <a:lnTo>
                    <a:pt x="2145906" y="3631109"/>
                  </a:lnTo>
                  <a:lnTo>
                    <a:pt x="2189777" y="3622825"/>
                  </a:lnTo>
                  <a:lnTo>
                    <a:pt x="2233413" y="3613482"/>
                  </a:lnTo>
                  <a:lnTo>
                    <a:pt x="2276792" y="3603088"/>
                  </a:lnTo>
                  <a:lnTo>
                    <a:pt x="2319895" y="3591648"/>
                  </a:lnTo>
                  <a:lnTo>
                    <a:pt x="2362700" y="3579170"/>
                  </a:lnTo>
                  <a:lnTo>
                    <a:pt x="2405189" y="3565659"/>
                  </a:lnTo>
                  <a:lnTo>
                    <a:pt x="2447340" y="3551122"/>
                  </a:lnTo>
                  <a:lnTo>
                    <a:pt x="2489134" y="3535566"/>
                  </a:lnTo>
                  <a:lnTo>
                    <a:pt x="2530550" y="3518996"/>
                  </a:lnTo>
                  <a:lnTo>
                    <a:pt x="2571567" y="3501421"/>
                  </a:lnTo>
                  <a:lnTo>
                    <a:pt x="2612166" y="3482845"/>
                  </a:lnTo>
                  <a:lnTo>
                    <a:pt x="2652325" y="3463275"/>
                  </a:lnTo>
                  <a:lnTo>
                    <a:pt x="2692026" y="3442718"/>
                  </a:lnTo>
                  <a:lnTo>
                    <a:pt x="2731247" y="3421181"/>
                  </a:lnTo>
                  <a:lnTo>
                    <a:pt x="2769968" y="3398669"/>
                  </a:lnTo>
                  <a:lnTo>
                    <a:pt x="2808170" y="3375189"/>
                  </a:lnTo>
                  <a:lnTo>
                    <a:pt x="2845830" y="3350748"/>
                  </a:lnTo>
                  <a:lnTo>
                    <a:pt x="2882930" y="3325352"/>
                  </a:lnTo>
                  <a:lnTo>
                    <a:pt x="2919449" y="3299008"/>
                  </a:lnTo>
                  <a:lnTo>
                    <a:pt x="2955367" y="3271721"/>
                  </a:lnTo>
                  <a:lnTo>
                    <a:pt x="2990663" y="3243499"/>
                  </a:lnTo>
                  <a:lnTo>
                    <a:pt x="3025318" y="3214348"/>
                  </a:lnTo>
                  <a:lnTo>
                    <a:pt x="3059310" y="3184274"/>
                  </a:lnTo>
                  <a:lnTo>
                    <a:pt x="3092619" y="3153284"/>
                  </a:lnTo>
                  <a:lnTo>
                    <a:pt x="3125226" y="3121384"/>
                  </a:lnTo>
                  <a:lnTo>
                    <a:pt x="3157109" y="3088581"/>
                  </a:lnTo>
                  <a:lnTo>
                    <a:pt x="3188250" y="3054882"/>
                  </a:lnTo>
                  <a:lnTo>
                    <a:pt x="3218626" y="3020291"/>
                  </a:lnTo>
                  <a:lnTo>
                    <a:pt x="3248219" y="2984817"/>
                  </a:lnTo>
                  <a:lnTo>
                    <a:pt x="3277007" y="2948466"/>
                  </a:lnTo>
                  <a:lnTo>
                    <a:pt x="3304971" y="2911243"/>
                  </a:lnTo>
                  <a:lnTo>
                    <a:pt x="3332089" y="2873156"/>
                  </a:lnTo>
                  <a:lnTo>
                    <a:pt x="3358343" y="2834211"/>
                  </a:lnTo>
                  <a:lnTo>
                    <a:pt x="3383711" y="2794414"/>
                  </a:lnTo>
                  <a:lnTo>
                    <a:pt x="3408173" y="2753772"/>
                  </a:lnTo>
                  <a:lnTo>
                    <a:pt x="3431709" y="2712291"/>
                  </a:lnTo>
                  <a:lnTo>
                    <a:pt x="3454299" y="2669978"/>
                  </a:lnTo>
                  <a:lnTo>
                    <a:pt x="3475794" y="2627098"/>
                  </a:lnTo>
                  <a:lnTo>
                    <a:pt x="3496062" y="2583926"/>
                  </a:lnTo>
                  <a:lnTo>
                    <a:pt x="3515111" y="2540483"/>
                  </a:lnTo>
                  <a:lnTo>
                    <a:pt x="3532947" y="2496788"/>
                  </a:lnTo>
                  <a:lnTo>
                    <a:pt x="3549577" y="2452863"/>
                  </a:lnTo>
                  <a:lnTo>
                    <a:pt x="3565006" y="2408727"/>
                  </a:lnTo>
                  <a:lnTo>
                    <a:pt x="3579241" y="2364400"/>
                  </a:lnTo>
                  <a:lnTo>
                    <a:pt x="3592289" y="2319903"/>
                  </a:lnTo>
                  <a:lnTo>
                    <a:pt x="3604156" y="2275257"/>
                  </a:lnTo>
                  <a:lnTo>
                    <a:pt x="3614848" y="2230481"/>
                  </a:lnTo>
                  <a:lnTo>
                    <a:pt x="3624373" y="2185596"/>
                  </a:lnTo>
                  <a:lnTo>
                    <a:pt x="3632736" y="2140622"/>
                  </a:lnTo>
                  <a:lnTo>
                    <a:pt x="3639945" y="2095579"/>
                  </a:lnTo>
                  <a:lnTo>
                    <a:pt x="3646004" y="2050489"/>
                  </a:lnTo>
                  <a:lnTo>
                    <a:pt x="3650922" y="2005370"/>
                  </a:lnTo>
                  <a:lnTo>
                    <a:pt x="3654704" y="1960243"/>
                  </a:lnTo>
                  <a:lnTo>
                    <a:pt x="3657357" y="1915129"/>
                  </a:lnTo>
                  <a:lnTo>
                    <a:pt x="3658886" y="1870048"/>
                  </a:lnTo>
                  <a:lnTo>
                    <a:pt x="3659300" y="1825021"/>
                  </a:lnTo>
                  <a:lnTo>
                    <a:pt x="3658604" y="1780066"/>
                  </a:lnTo>
                  <a:lnTo>
                    <a:pt x="3656804" y="1735206"/>
                  </a:lnTo>
                  <a:lnTo>
                    <a:pt x="3653908" y="1690459"/>
                  </a:lnTo>
                  <a:lnTo>
                    <a:pt x="3649921" y="1645848"/>
                  </a:lnTo>
                  <a:lnTo>
                    <a:pt x="3644850" y="1601390"/>
                  </a:lnTo>
                  <a:lnTo>
                    <a:pt x="3638701" y="1557108"/>
                  </a:lnTo>
                  <a:lnTo>
                    <a:pt x="3631481" y="1513021"/>
                  </a:lnTo>
                  <a:lnTo>
                    <a:pt x="3623197" y="1469150"/>
                  </a:lnTo>
                  <a:lnTo>
                    <a:pt x="3613854" y="1425515"/>
                  </a:lnTo>
                  <a:lnTo>
                    <a:pt x="3603460" y="1382135"/>
                  </a:lnTo>
                  <a:lnTo>
                    <a:pt x="3592020" y="1339033"/>
                  </a:lnTo>
                  <a:lnTo>
                    <a:pt x="3579542" y="1296227"/>
                  </a:lnTo>
                  <a:lnTo>
                    <a:pt x="3566031" y="1253738"/>
                  </a:lnTo>
                  <a:lnTo>
                    <a:pt x="3551494" y="1211587"/>
                  </a:lnTo>
                  <a:lnTo>
                    <a:pt x="3535938" y="1169793"/>
                  </a:lnTo>
                  <a:lnTo>
                    <a:pt x="3519369" y="1128378"/>
                  </a:lnTo>
                  <a:lnTo>
                    <a:pt x="3501793" y="1087360"/>
                  </a:lnTo>
                  <a:lnTo>
                    <a:pt x="3483217" y="1046762"/>
                  </a:lnTo>
                  <a:lnTo>
                    <a:pt x="3463647" y="1006602"/>
                  </a:lnTo>
                  <a:lnTo>
                    <a:pt x="3443090" y="966901"/>
                  </a:lnTo>
                  <a:lnTo>
                    <a:pt x="3421553" y="927680"/>
                  </a:lnTo>
                  <a:lnTo>
                    <a:pt x="3399041" y="888959"/>
                  </a:lnTo>
                  <a:lnTo>
                    <a:pt x="3375561" y="850758"/>
                  </a:lnTo>
                  <a:lnTo>
                    <a:pt x="3351120" y="813097"/>
                  </a:lnTo>
                  <a:lnTo>
                    <a:pt x="3325724" y="775997"/>
                  </a:lnTo>
                  <a:lnTo>
                    <a:pt x="3299380" y="739478"/>
                  </a:lnTo>
                  <a:lnTo>
                    <a:pt x="3272093" y="703560"/>
                  </a:lnTo>
                  <a:lnTo>
                    <a:pt x="3243871" y="668264"/>
                  </a:lnTo>
                  <a:lnTo>
                    <a:pt x="3214720" y="633610"/>
                  </a:lnTo>
                  <a:lnTo>
                    <a:pt x="3184646" y="599618"/>
                  </a:lnTo>
                  <a:lnTo>
                    <a:pt x="3153656" y="566308"/>
                  </a:lnTo>
                  <a:lnTo>
                    <a:pt x="3121756" y="533702"/>
                  </a:lnTo>
                  <a:lnTo>
                    <a:pt x="3088953" y="501818"/>
                  </a:lnTo>
                  <a:lnTo>
                    <a:pt x="3055254" y="470678"/>
                  </a:lnTo>
                  <a:lnTo>
                    <a:pt x="3020663" y="440301"/>
                  </a:lnTo>
                  <a:lnTo>
                    <a:pt x="2985189" y="410709"/>
                  </a:lnTo>
                  <a:lnTo>
                    <a:pt x="2948838" y="381920"/>
                  </a:lnTo>
                  <a:lnTo>
                    <a:pt x="2911615" y="353957"/>
                  </a:lnTo>
                  <a:lnTo>
                    <a:pt x="2873528" y="326838"/>
                  </a:lnTo>
                  <a:lnTo>
                    <a:pt x="2834583" y="300584"/>
                  </a:lnTo>
                  <a:lnTo>
                    <a:pt x="2794786" y="275216"/>
                  </a:lnTo>
                  <a:lnTo>
                    <a:pt x="2754144" y="250754"/>
                  </a:lnTo>
                  <a:lnTo>
                    <a:pt x="2712663" y="227218"/>
                  </a:lnTo>
                  <a:lnTo>
                    <a:pt x="2670350" y="204628"/>
                  </a:lnTo>
                  <a:lnTo>
                    <a:pt x="1829649" y="1829278"/>
                  </a:lnTo>
                  <a:lnTo>
                    <a:pt x="1829650" y="0"/>
                  </a:lnTo>
                  <a:close/>
                </a:path>
              </a:pathLst>
            </a:custGeom>
            <a:solidFill>
              <a:srgbClr val="ED7D31"/>
            </a:solidFill>
          </p:spPr>
          <p:txBody>
            <a:bodyPr wrap="square" lIns="0" tIns="0" rIns="0" bIns="0" rtlCol="0"/>
            <a:lstStyle/>
            <a:p>
              <a:endParaRPr>
                <a:solidFill>
                  <a:prstClr val="black"/>
                </a:solidFill>
                <a:latin typeface="Calibri"/>
              </a:endParaRPr>
            </a:p>
          </p:txBody>
        </p:sp>
      </p:grpSp>
      <p:sp>
        <p:nvSpPr>
          <p:cNvPr id="17" name="object 17"/>
          <p:cNvSpPr txBox="1"/>
          <p:nvPr/>
        </p:nvSpPr>
        <p:spPr>
          <a:xfrm>
            <a:off x="8283883" y="2032508"/>
            <a:ext cx="590550" cy="574040"/>
          </a:xfrm>
          <a:prstGeom prst="rect">
            <a:avLst/>
          </a:prstGeom>
        </p:spPr>
        <p:txBody>
          <a:bodyPr vert="horz" wrap="square" lIns="0" tIns="12700" rIns="0" bIns="0" rtlCol="0">
            <a:spAutoFit/>
          </a:bodyPr>
          <a:lstStyle/>
          <a:p>
            <a:pPr marL="12700">
              <a:spcBef>
                <a:spcPts val="100"/>
              </a:spcBef>
            </a:pPr>
            <a:r>
              <a:rPr sz="3600" b="1" spc="-5" dirty="0">
                <a:solidFill>
                  <a:srgbClr val="404040"/>
                </a:solidFill>
                <a:latin typeface="Calibri"/>
                <a:cs typeface="Calibri"/>
              </a:rPr>
              <a:t>8%</a:t>
            </a:r>
            <a:endParaRPr sz="3600">
              <a:solidFill>
                <a:prstClr val="black"/>
              </a:solidFill>
              <a:latin typeface="Calibri"/>
              <a:cs typeface="Calibri"/>
            </a:endParaRPr>
          </a:p>
        </p:txBody>
      </p:sp>
      <p:sp>
        <p:nvSpPr>
          <p:cNvPr id="18" name="object 18"/>
          <p:cNvSpPr txBox="1"/>
          <p:nvPr/>
        </p:nvSpPr>
        <p:spPr>
          <a:xfrm>
            <a:off x="7283761" y="4501388"/>
            <a:ext cx="822325" cy="574040"/>
          </a:xfrm>
          <a:prstGeom prst="rect">
            <a:avLst/>
          </a:prstGeom>
        </p:spPr>
        <p:txBody>
          <a:bodyPr vert="horz" wrap="square" lIns="0" tIns="12700" rIns="0" bIns="0" rtlCol="0">
            <a:spAutoFit/>
          </a:bodyPr>
          <a:lstStyle/>
          <a:p>
            <a:pPr marL="12700">
              <a:spcBef>
                <a:spcPts val="100"/>
              </a:spcBef>
            </a:pPr>
            <a:r>
              <a:rPr sz="3600" b="1" spc="-5" dirty="0">
                <a:solidFill>
                  <a:srgbClr val="404040"/>
                </a:solidFill>
                <a:latin typeface="Calibri"/>
                <a:cs typeface="Calibri"/>
              </a:rPr>
              <a:t>92%</a:t>
            </a:r>
            <a:endParaRPr sz="3600">
              <a:solidFill>
                <a:prstClr val="black"/>
              </a:solidFill>
              <a:latin typeface="Calibri"/>
              <a:cs typeface="Calibri"/>
            </a:endParaRPr>
          </a:p>
        </p:txBody>
      </p:sp>
      <p:sp>
        <p:nvSpPr>
          <p:cNvPr id="19" name="object 19"/>
          <p:cNvSpPr txBox="1"/>
          <p:nvPr/>
        </p:nvSpPr>
        <p:spPr>
          <a:xfrm>
            <a:off x="7593821" y="1316228"/>
            <a:ext cx="1327785" cy="391160"/>
          </a:xfrm>
          <a:prstGeom prst="rect">
            <a:avLst/>
          </a:prstGeom>
        </p:spPr>
        <p:txBody>
          <a:bodyPr vert="horz" wrap="square" lIns="0" tIns="12700" rIns="0" bIns="0" rtlCol="0">
            <a:spAutoFit/>
          </a:bodyPr>
          <a:lstStyle/>
          <a:p>
            <a:pPr marL="12700">
              <a:spcBef>
                <a:spcPts val="100"/>
              </a:spcBef>
            </a:pPr>
            <a:r>
              <a:rPr sz="2400" spc="-5" dirty="0">
                <a:solidFill>
                  <a:srgbClr val="595959"/>
                </a:solidFill>
                <a:latin typeface="Calibri"/>
                <a:cs typeface="Calibri"/>
              </a:rPr>
              <a:t>Claim</a:t>
            </a:r>
            <a:r>
              <a:rPr sz="2400" spc="-70" dirty="0">
                <a:solidFill>
                  <a:srgbClr val="595959"/>
                </a:solidFill>
                <a:latin typeface="Calibri"/>
                <a:cs typeface="Calibri"/>
              </a:rPr>
              <a:t> </a:t>
            </a:r>
            <a:r>
              <a:rPr sz="2400" spc="-10" dirty="0">
                <a:solidFill>
                  <a:srgbClr val="595959"/>
                </a:solidFill>
                <a:latin typeface="Calibri"/>
                <a:cs typeface="Calibri"/>
              </a:rPr>
              <a:t>Cost</a:t>
            </a:r>
            <a:endParaRPr sz="2400">
              <a:solidFill>
                <a:prstClr val="black"/>
              </a:solidFill>
              <a:latin typeface="Calibri"/>
              <a:cs typeface="Calibri"/>
            </a:endParaRPr>
          </a:p>
        </p:txBody>
      </p:sp>
      <p:sp>
        <p:nvSpPr>
          <p:cNvPr id="20" name="object 20"/>
          <p:cNvSpPr/>
          <p:nvPr/>
        </p:nvSpPr>
        <p:spPr>
          <a:xfrm>
            <a:off x="7507716" y="5761565"/>
            <a:ext cx="97790" cy="97790"/>
          </a:xfrm>
          <a:custGeom>
            <a:avLst/>
            <a:gdLst/>
            <a:ahLst/>
            <a:cxnLst/>
            <a:rect l="l" t="t" r="r" b="b"/>
            <a:pathLst>
              <a:path w="97789" h="97789">
                <a:moveTo>
                  <a:pt x="97641" y="0"/>
                </a:moveTo>
                <a:lnTo>
                  <a:pt x="0" y="0"/>
                </a:lnTo>
                <a:lnTo>
                  <a:pt x="0" y="97641"/>
                </a:lnTo>
                <a:lnTo>
                  <a:pt x="97641" y="97641"/>
                </a:lnTo>
                <a:lnTo>
                  <a:pt x="97641"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21" name="object 21"/>
          <p:cNvSpPr txBox="1"/>
          <p:nvPr/>
        </p:nvSpPr>
        <p:spPr>
          <a:xfrm>
            <a:off x="7636715" y="5661660"/>
            <a:ext cx="984250" cy="228268"/>
          </a:xfrm>
          <a:prstGeom prst="rect">
            <a:avLst/>
          </a:prstGeom>
        </p:spPr>
        <p:txBody>
          <a:bodyPr vert="horz" wrap="square" lIns="0" tIns="12700" rIns="0" bIns="0" rtlCol="0">
            <a:spAutoFit/>
          </a:bodyPr>
          <a:lstStyle/>
          <a:p>
            <a:pPr marL="12700">
              <a:spcBef>
                <a:spcPts val="100"/>
              </a:spcBef>
            </a:pPr>
            <a:r>
              <a:rPr sz="1400" spc="-10" dirty="0">
                <a:solidFill>
                  <a:srgbClr val="595959"/>
                </a:solidFill>
                <a:latin typeface="Calibri"/>
                <a:cs typeface="Calibri"/>
              </a:rPr>
              <a:t>COVID</a:t>
            </a:r>
            <a:r>
              <a:rPr sz="1400" spc="-25" dirty="0">
                <a:solidFill>
                  <a:srgbClr val="595959"/>
                </a:solidFill>
                <a:latin typeface="Calibri"/>
                <a:cs typeface="Calibri"/>
              </a:rPr>
              <a:t> </a:t>
            </a:r>
            <a:r>
              <a:rPr sz="1400" spc="-10" dirty="0">
                <a:solidFill>
                  <a:srgbClr val="595959"/>
                </a:solidFill>
                <a:latin typeface="Calibri"/>
                <a:cs typeface="Calibri"/>
              </a:rPr>
              <a:t>claims</a:t>
            </a:r>
            <a:endParaRPr sz="1400">
              <a:solidFill>
                <a:prstClr val="black"/>
              </a:solidFill>
              <a:latin typeface="Calibri"/>
              <a:cs typeface="Calibri"/>
            </a:endParaRPr>
          </a:p>
        </p:txBody>
      </p:sp>
      <p:sp>
        <p:nvSpPr>
          <p:cNvPr id="22" name="object 22"/>
          <p:cNvSpPr/>
          <p:nvPr/>
        </p:nvSpPr>
        <p:spPr>
          <a:xfrm>
            <a:off x="8828903" y="5761565"/>
            <a:ext cx="97790" cy="97790"/>
          </a:xfrm>
          <a:custGeom>
            <a:avLst/>
            <a:gdLst/>
            <a:ahLst/>
            <a:cxnLst/>
            <a:rect l="l" t="t" r="r" b="b"/>
            <a:pathLst>
              <a:path w="97790" h="97789">
                <a:moveTo>
                  <a:pt x="97641" y="0"/>
                </a:moveTo>
                <a:lnTo>
                  <a:pt x="0" y="0"/>
                </a:lnTo>
                <a:lnTo>
                  <a:pt x="0" y="97641"/>
                </a:lnTo>
                <a:lnTo>
                  <a:pt x="97641" y="97641"/>
                </a:lnTo>
                <a:lnTo>
                  <a:pt x="97641"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23" name="object 23"/>
          <p:cNvSpPr txBox="1"/>
          <p:nvPr/>
        </p:nvSpPr>
        <p:spPr>
          <a:xfrm>
            <a:off x="8957903" y="5661660"/>
            <a:ext cx="1137285" cy="228268"/>
          </a:xfrm>
          <a:prstGeom prst="rect">
            <a:avLst/>
          </a:prstGeom>
        </p:spPr>
        <p:txBody>
          <a:bodyPr vert="horz" wrap="square" lIns="0" tIns="12700" rIns="0" bIns="0" rtlCol="0">
            <a:spAutoFit/>
          </a:bodyPr>
          <a:lstStyle/>
          <a:p>
            <a:pPr marL="12700">
              <a:spcBef>
                <a:spcPts val="100"/>
              </a:spcBef>
            </a:pPr>
            <a:r>
              <a:rPr sz="1400" spc="-15" dirty="0">
                <a:solidFill>
                  <a:srgbClr val="595959"/>
                </a:solidFill>
                <a:latin typeface="Calibri"/>
                <a:cs typeface="Calibri"/>
              </a:rPr>
              <a:t>All</a:t>
            </a:r>
            <a:r>
              <a:rPr sz="1400" spc="30" dirty="0">
                <a:solidFill>
                  <a:srgbClr val="595959"/>
                </a:solidFill>
                <a:latin typeface="Calibri"/>
                <a:cs typeface="Calibri"/>
              </a:rPr>
              <a:t> </a:t>
            </a:r>
            <a:r>
              <a:rPr sz="1400" spc="-10" dirty="0">
                <a:solidFill>
                  <a:srgbClr val="595959"/>
                </a:solidFill>
                <a:latin typeface="Calibri"/>
                <a:cs typeface="Calibri"/>
              </a:rPr>
              <a:t>other</a:t>
            </a:r>
            <a:r>
              <a:rPr sz="1400" spc="-30" dirty="0">
                <a:solidFill>
                  <a:srgbClr val="595959"/>
                </a:solidFill>
                <a:latin typeface="Calibri"/>
                <a:cs typeface="Calibri"/>
              </a:rPr>
              <a:t> </a:t>
            </a:r>
            <a:r>
              <a:rPr sz="1400" spc="-10" dirty="0">
                <a:solidFill>
                  <a:srgbClr val="595959"/>
                </a:solidFill>
                <a:latin typeface="Calibri"/>
                <a:cs typeface="Calibri"/>
              </a:rPr>
              <a:t>claims</a:t>
            </a:r>
            <a:endParaRPr sz="1400">
              <a:solidFill>
                <a:prstClr val="black"/>
              </a:solidFill>
              <a:latin typeface="Calibri"/>
              <a:cs typeface="Calibri"/>
            </a:endParaRPr>
          </a:p>
        </p:txBody>
      </p:sp>
      <p:sp>
        <p:nvSpPr>
          <p:cNvPr id="24" name="object 24"/>
          <p:cNvSpPr txBox="1"/>
          <p:nvPr/>
        </p:nvSpPr>
        <p:spPr>
          <a:xfrm>
            <a:off x="1923416" y="6352033"/>
            <a:ext cx="6595109" cy="182101"/>
          </a:xfrm>
          <a:prstGeom prst="rect">
            <a:avLst/>
          </a:prstGeom>
        </p:spPr>
        <p:txBody>
          <a:bodyPr vert="horz" wrap="square" lIns="0" tIns="12700" rIns="0" bIns="0" rtlCol="0">
            <a:spAutoFit/>
          </a:bodyPr>
          <a:lstStyle/>
          <a:p>
            <a:pPr marL="12700">
              <a:spcBef>
                <a:spcPts val="100"/>
              </a:spcBef>
            </a:pPr>
            <a:r>
              <a:rPr sz="1100" spc="-5" dirty="0">
                <a:solidFill>
                  <a:prstClr val="black"/>
                </a:solidFill>
                <a:latin typeface="Calibri"/>
                <a:cs typeface="Calibri"/>
              </a:rPr>
              <a:t>Source:</a:t>
            </a:r>
            <a:r>
              <a:rPr sz="1100" spc="10" dirty="0">
                <a:solidFill>
                  <a:prstClr val="black"/>
                </a:solidFill>
                <a:latin typeface="Calibri"/>
                <a:cs typeface="Calibri"/>
              </a:rPr>
              <a:t> </a:t>
            </a:r>
            <a:r>
              <a:rPr sz="1100" spc="-5" dirty="0">
                <a:solidFill>
                  <a:prstClr val="black"/>
                </a:solidFill>
                <a:latin typeface="Calibri"/>
                <a:cs typeface="Calibri"/>
              </a:rPr>
              <a:t>Florida</a:t>
            </a:r>
            <a:r>
              <a:rPr sz="1100" dirty="0">
                <a:solidFill>
                  <a:prstClr val="black"/>
                </a:solidFill>
                <a:latin typeface="Calibri"/>
                <a:cs typeface="Calibri"/>
              </a:rPr>
              <a:t> </a:t>
            </a:r>
            <a:r>
              <a:rPr sz="1100" spc="-5" dirty="0">
                <a:solidFill>
                  <a:prstClr val="black"/>
                </a:solidFill>
                <a:latin typeface="Calibri"/>
                <a:cs typeface="Calibri"/>
              </a:rPr>
              <a:t>Division</a:t>
            </a:r>
            <a:r>
              <a:rPr sz="1100" dirty="0">
                <a:solidFill>
                  <a:prstClr val="black"/>
                </a:solidFill>
                <a:latin typeface="Calibri"/>
                <a:cs typeface="Calibri"/>
              </a:rPr>
              <a:t> </a:t>
            </a:r>
            <a:r>
              <a:rPr sz="1100" spc="-5" dirty="0">
                <a:solidFill>
                  <a:prstClr val="black"/>
                </a:solidFill>
                <a:latin typeface="Calibri"/>
                <a:cs typeface="Calibri"/>
              </a:rPr>
              <a:t>of</a:t>
            </a:r>
            <a:r>
              <a:rPr sz="1100" spc="5" dirty="0">
                <a:solidFill>
                  <a:prstClr val="black"/>
                </a:solidFill>
                <a:latin typeface="Calibri"/>
                <a:cs typeface="Calibri"/>
              </a:rPr>
              <a:t> </a:t>
            </a:r>
            <a:r>
              <a:rPr sz="1100" spc="-5" dirty="0">
                <a:solidFill>
                  <a:prstClr val="black"/>
                </a:solidFill>
                <a:latin typeface="Calibri"/>
                <a:cs typeface="Calibri"/>
              </a:rPr>
              <a:t>Workers'</a:t>
            </a:r>
            <a:r>
              <a:rPr sz="1100" dirty="0">
                <a:solidFill>
                  <a:prstClr val="black"/>
                </a:solidFill>
                <a:latin typeface="Calibri"/>
                <a:cs typeface="Calibri"/>
              </a:rPr>
              <a:t> </a:t>
            </a:r>
            <a:r>
              <a:rPr sz="1100" spc="-10" dirty="0">
                <a:solidFill>
                  <a:prstClr val="black"/>
                </a:solidFill>
                <a:latin typeface="Calibri"/>
                <a:cs typeface="Calibri"/>
              </a:rPr>
              <a:t>Compensation</a:t>
            </a:r>
            <a:r>
              <a:rPr sz="1100" dirty="0">
                <a:solidFill>
                  <a:prstClr val="black"/>
                </a:solidFill>
                <a:latin typeface="Calibri"/>
                <a:cs typeface="Calibri"/>
              </a:rPr>
              <a:t> 2020</a:t>
            </a:r>
            <a:r>
              <a:rPr sz="1100" spc="10" dirty="0">
                <a:solidFill>
                  <a:prstClr val="black"/>
                </a:solidFill>
                <a:latin typeface="Calibri"/>
                <a:cs typeface="Calibri"/>
              </a:rPr>
              <a:t> </a:t>
            </a:r>
            <a:r>
              <a:rPr sz="1100" spc="-5" dirty="0">
                <a:solidFill>
                  <a:prstClr val="black"/>
                </a:solidFill>
                <a:latin typeface="Calibri"/>
                <a:cs typeface="Calibri"/>
              </a:rPr>
              <a:t>COVID-19</a:t>
            </a:r>
            <a:r>
              <a:rPr sz="1100" spc="10" dirty="0">
                <a:solidFill>
                  <a:prstClr val="black"/>
                </a:solidFill>
                <a:latin typeface="Calibri"/>
                <a:cs typeface="Calibri"/>
              </a:rPr>
              <a:t> </a:t>
            </a:r>
            <a:r>
              <a:rPr sz="1100" spc="-5" dirty="0">
                <a:solidFill>
                  <a:prstClr val="black"/>
                </a:solidFill>
                <a:latin typeface="Calibri"/>
                <a:cs typeface="Calibri"/>
              </a:rPr>
              <a:t>Report,</a:t>
            </a:r>
            <a:r>
              <a:rPr sz="1100" spc="5" dirty="0">
                <a:solidFill>
                  <a:prstClr val="black"/>
                </a:solidFill>
                <a:latin typeface="Calibri"/>
                <a:cs typeface="Calibri"/>
              </a:rPr>
              <a:t> </a:t>
            </a:r>
            <a:r>
              <a:rPr sz="1100" spc="-5" dirty="0">
                <a:solidFill>
                  <a:prstClr val="black"/>
                </a:solidFill>
                <a:latin typeface="Calibri"/>
                <a:cs typeface="Calibri"/>
              </a:rPr>
              <a:t>Data</a:t>
            </a:r>
            <a:r>
              <a:rPr sz="1100" dirty="0">
                <a:solidFill>
                  <a:prstClr val="black"/>
                </a:solidFill>
                <a:latin typeface="Calibri"/>
                <a:cs typeface="Calibri"/>
              </a:rPr>
              <a:t> </a:t>
            </a:r>
            <a:r>
              <a:rPr sz="1100" spc="-5" dirty="0">
                <a:solidFill>
                  <a:prstClr val="black"/>
                </a:solidFill>
                <a:latin typeface="Calibri"/>
                <a:cs typeface="Calibri"/>
              </a:rPr>
              <a:t>Summary</a:t>
            </a:r>
            <a:r>
              <a:rPr sz="1100" spc="5" dirty="0">
                <a:solidFill>
                  <a:prstClr val="black"/>
                </a:solidFill>
                <a:latin typeface="Calibri"/>
                <a:cs typeface="Calibri"/>
              </a:rPr>
              <a:t> </a:t>
            </a:r>
            <a:r>
              <a:rPr sz="1100" spc="-5" dirty="0">
                <a:solidFill>
                  <a:prstClr val="black"/>
                </a:solidFill>
                <a:latin typeface="Calibri"/>
                <a:cs typeface="Calibri"/>
              </a:rPr>
              <a:t>as</a:t>
            </a:r>
            <a:r>
              <a:rPr sz="1100" dirty="0">
                <a:solidFill>
                  <a:prstClr val="black"/>
                </a:solidFill>
                <a:latin typeface="Calibri"/>
                <a:cs typeface="Calibri"/>
              </a:rPr>
              <a:t> </a:t>
            </a:r>
            <a:r>
              <a:rPr sz="1100" spc="-5" dirty="0">
                <a:solidFill>
                  <a:prstClr val="black"/>
                </a:solidFill>
                <a:latin typeface="Calibri"/>
                <a:cs typeface="Calibri"/>
              </a:rPr>
              <a:t>of</a:t>
            </a:r>
            <a:r>
              <a:rPr sz="1100" spc="5" dirty="0">
                <a:solidFill>
                  <a:prstClr val="black"/>
                </a:solidFill>
                <a:latin typeface="Calibri"/>
                <a:cs typeface="Calibri"/>
              </a:rPr>
              <a:t> </a:t>
            </a:r>
            <a:r>
              <a:rPr sz="1100" spc="-5" dirty="0">
                <a:solidFill>
                  <a:prstClr val="black"/>
                </a:solidFill>
                <a:latin typeface="Calibri"/>
                <a:cs typeface="Calibri"/>
              </a:rPr>
              <a:t>December</a:t>
            </a:r>
            <a:r>
              <a:rPr sz="1100" spc="10" dirty="0">
                <a:solidFill>
                  <a:prstClr val="black"/>
                </a:solidFill>
                <a:latin typeface="Calibri"/>
                <a:cs typeface="Calibri"/>
              </a:rPr>
              <a:t> </a:t>
            </a:r>
            <a:r>
              <a:rPr sz="1100" dirty="0">
                <a:solidFill>
                  <a:prstClr val="black"/>
                </a:solidFill>
                <a:latin typeface="Calibri"/>
                <a:cs typeface="Calibri"/>
              </a:rPr>
              <a:t>31,</a:t>
            </a:r>
            <a:r>
              <a:rPr sz="1100" spc="5" dirty="0">
                <a:solidFill>
                  <a:prstClr val="black"/>
                </a:solidFill>
                <a:latin typeface="Calibri"/>
                <a:cs typeface="Calibri"/>
              </a:rPr>
              <a:t> </a:t>
            </a:r>
            <a:r>
              <a:rPr sz="1100" dirty="0">
                <a:solidFill>
                  <a:prstClr val="black"/>
                </a:solidFill>
                <a:latin typeface="Calibri"/>
                <a:cs typeface="Calibri"/>
              </a:rPr>
              <a:t>2020.</a:t>
            </a:r>
            <a:endParaRPr sz="1100">
              <a:solidFill>
                <a:prstClr val="black"/>
              </a:solidFill>
              <a:latin typeface="Calibri"/>
              <a:cs typeface="Calibri"/>
            </a:endParaRPr>
          </a:p>
        </p:txBody>
      </p:sp>
      <p:sp>
        <p:nvSpPr>
          <p:cNvPr id="25" name="object 25"/>
          <p:cNvSpPr txBox="1"/>
          <p:nvPr/>
        </p:nvSpPr>
        <p:spPr>
          <a:xfrm>
            <a:off x="985615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8</a:t>
            </a:r>
            <a:endParaRPr sz="1200">
              <a:solidFill>
                <a:prstClr val="black"/>
              </a:solidFill>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56152" y="6421628"/>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Calibri"/>
                <a:cs typeface="Calibri"/>
              </a:rPr>
              <a:t>9</a:t>
            </a:r>
            <a:endParaRPr sz="1200">
              <a:solidFill>
                <a:prstClr val="black"/>
              </a:solidFill>
              <a:latin typeface="Calibri"/>
              <a:cs typeface="Calibri"/>
            </a:endParaRPr>
          </a:p>
        </p:txBody>
      </p:sp>
      <p:grpSp>
        <p:nvGrpSpPr>
          <p:cNvPr id="3" name="object 3"/>
          <p:cNvGrpSpPr/>
          <p:nvPr/>
        </p:nvGrpSpPr>
        <p:grpSpPr>
          <a:xfrm>
            <a:off x="3918037" y="1259420"/>
            <a:ext cx="4088129" cy="4088129"/>
            <a:chOff x="2394036" y="1259419"/>
            <a:chExt cx="4088129" cy="4088129"/>
          </a:xfrm>
        </p:grpSpPr>
        <p:sp>
          <p:nvSpPr>
            <p:cNvPr id="4" name="object 4"/>
            <p:cNvSpPr/>
            <p:nvPr/>
          </p:nvSpPr>
          <p:spPr>
            <a:xfrm>
              <a:off x="2403561" y="1268944"/>
              <a:ext cx="4078604" cy="4078604"/>
            </a:xfrm>
            <a:custGeom>
              <a:avLst/>
              <a:gdLst/>
              <a:ahLst/>
              <a:cxnLst/>
              <a:rect l="l" t="t" r="r" b="b"/>
              <a:pathLst>
                <a:path w="4078604" h="4078604">
                  <a:moveTo>
                    <a:pt x="2038998" y="0"/>
                  </a:moveTo>
                  <a:lnTo>
                    <a:pt x="2038998" y="2039000"/>
                  </a:lnTo>
                  <a:lnTo>
                    <a:pt x="0" y="2039000"/>
                  </a:lnTo>
                  <a:lnTo>
                    <a:pt x="556" y="2087129"/>
                  </a:lnTo>
                  <a:lnTo>
                    <a:pt x="2219" y="2134985"/>
                  </a:lnTo>
                  <a:lnTo>
                    <a:pt x="4975" y="2182555"/>
                  </a:lnTo>
                  <a:lnTo>
                    <a:pt x="8812" y="2229828"/>
                  </a:lnTo>
                  <a:lnTo>
                    <a:pt x="13717" y="2276790"/>
                  </a:lnTo>
                  <a:lnTo>
                    <a:pt x="19680" y="2323431"/>
                  </a:lnTo>
                  <a:lnTo>
                    <a:pt x="26687" y="2369736"/>
                  </a:lnTo>
                  <a:lnTo>
                    <a:pt x="34726" y="2415695"/>
                  </a:lnTo>
                  <a:lnTo>
                    <a:pt x="43784" y="2461295"/>
                  </a:lnTo>
                  <a:lnTo>
                    <a:pt x="53851" y="2506524"/>
                  </a:lnTo>
                  <a:lnTo>
                    <a:pt x="64913" y="2551369"/>
                  </a:lnTo>
                  <a:lnTo>
                    <a:pt x="76958" y="2595819"/>
                  </a:lnTo>
                  <a:lnTo>
                    <a:pt x="89974" y="2639860"/>
                  </a:lnTo>
                  <a:lnTo>
                    <a:pt x="103949" y="2683482"/>
                  </a:lnTo>
                  <a:lnTo>
                    <a:pt x="118870" y="2726671"/>
                  </a:lnTo>
                  <a:lnTo>
                    <a:pt x="134726" y="2769415"/>
                  </a:lnTo>
                  <a:lnTo>
                    <a:pt x="151503" y="2811702"/>
                  </a:lnTo>
                  <a:lnTo>
                    <a:pt x="169191" y="2853520"/>
                  </a:lnTo>
                  <a:lnTo>
                    <a:pt x="187776" y="2894857"/>
                  </a:lnTo>
                  <a:lnTo>
                    <a:pt x="207246" y="2935701"/>
                  </a:lnTo>
                  <a:lnTo>
                    <a:pt x="227589" y="2976038"/>
                  </a:lnTo>
                  <a:lnTo>
                    <a:pt x="248793" y="3015857"/>
                  </a:lnTo>
                  <a:lnTo>
                    <a:pt x="270845" y="3055146"/>
                  </a:lnTo>
                  <a:lnTo>
                    <a:pt x="293734" y="3093892"/>
                  </a:lnTo>
                  <a:lnTo>
                    <a:pt x="317447" y="3132084"/>
                  </a:lnTo>
                  <a:lnTo>
                    <a:pt x="341972" y="3169708"/>
                  </a:lnTo>
                  <a:lnTo>
                    <a:pt x="367296" y="3206753"/>
                  </a:lnTo>
                  <a:lnTo>
                    <a:pt x="393408" y="3243207"/>
                  </a:lnTo>
                  <a:lnTo>
                    <a:pt x="420295" y="3279057"/>
                  </a:lnTo>
                  <a:lnTo>
                    <a:pt x="447945" y="3314290"/>
                  </a:lnTo>
                  <a:lnTo>
                    <a:pt x="476345" y="3348896"/>
                  </a:lnTo>
                  <a:lnTo>
                    <a:pt x="505484" y="3382861"/>
                  </a:lnTo>
                  <a:lnTo>
                    <a:pt x="535349" y="3416173"/>
                  </a:lnTo>
                  <a:lnTo>
                    <a:pt x="565928" y="3448821"/>
                  </a:lnTo>
                  <a:lnTo>
                    <a:pt x="597209" y="3480791"/>
                  </a:lnTo>
                  <a:lnTo>
                    <a:pt x="629179" y="3512071"/>
                  </a:lnTo>
                  <a:lnTo>
                    <a:pt x="661826" y="3542650"/>
                  </a:lnTo>
                  <a:lnTo>
                    <a:pt x="695138" y="3572515"/>
                  </a:lnTo>
                  <a:lnTo>
                    <a:pt x="729103" y="3601654"/>
                  </a:lnTo>
                  <a:lnTo>
                    <a:pt x="763709" y="3630055"/>
                  </a:lnTo>
                  <a:lnTo>
                    <a:pt x="798943" y="3657704"/>
                  </a:lnTo>
                  <a:lnTo>
                    <a:pt x="834792" y="3684591"/>
                  </a:lnTo>
                  <a:lnTo>
                    <a:pt x="871246" y="3710703"/>
                  </a:lnTo>
                  <a:lnTo>
                    <a:pt x="908291" y="3736027"/>
                  </a:lnTo>
                  <a:lnTo>
                    <a:pt x="945915" y="3760552"/>
                  </a:lnTo>
                  <a:lnTo>
                    <a:pt x="984107" y="3784265"/>
                  </a:lnTo>
                  <a:lnTo>
                    <a:pt x="1022853" y="3807154"/>
                  </a:lnTo>
                  <a:lnTo>
                    <a:pt x="1062142" y="3829207"/>
                  </a:lnTo>
                  <a:lnTo>
                    <a:pt x="1101961" y="3850411"/>
                  </a:lnTo>
                  <a:lnTo>
                    <a:pt x="1142299" y="3870754"/>
                  </a:lnTo>
                  <a:lnTo>
                    <a:pt x="1183142" y="3890224"/>
                  </a:lnTo>
                  <a:lnTo>
                    <a:pt x="1224478" y="3908809"/>
                  </a:lnTo>
                  <a:lnTo>
                    <a:pt x="1266297" y="3926496"/>
                  </a:lnTo>
                  <a:lnTo>
                    <a:pt x="1308584" y="3943274"/>
                  </a:lnTo>
                  <a:lnTo>
                    <a:pt x="1351328" y="3959129"/>
                  </a:lnTo>
                  <a:lnTo>
                    <a:pt x="1394517" y="3974050"/>
                  </a:lnTo>
                  <a:lnTo>
                    <a:pt x="1438139" y="3988025"/>
                  </a:lnTo>
                  <a:lnTo>
                    <a:pt x="1482180" y="4001041"/>
                  </a:lnTo>
                  <a:lnTo>
                    <a:pt x="1526630" y="4013087"/>
                  </a:lnTo>
                  <a:lnTo>
                    <a:pt x="1571475" y="4024149"/>
                  </a:lnTo>
                  <a:lnTo>
                    <a:pt x="1616703" y="4034215"/>
                  </a:lnTo>
                  <a:lnTo>
                    <a:pt x="1662303" y="4043274"/>
                  </a:lnTo>
                  <a:lnTo>
                    <a:pt x="1708262" y="4051313"/>
                  </a:lnTo>
                  <a:lnTo>
                    <a:pt x="1754568" y="4058320"/>
                  </a:lnTo>
                  <a:lnTo>
                    <a:pt x="1801208" y="4064282"/>
                  </a:lnTo>
                  <a:lnTo>
                    <a:pt x="1848171" y="4069188"/>
                  </a:lnTo>
                  <a:lnTo>
                    <a:pt x="1895443" y="4073025"/>
                  </a:lnTo>
                  <a:lnTo>
                    <a:pt x="1943013" y="4075781"/>
                  </a:lnTo>
                  <a:lnTo>
                    <a:pt x="1990869" y="4077443"/>
                  </a:lnTo>
                  <a:lnTo>
                    <a:pt x="2038998" y="4078000"/>
                  </a:lnTo>
                  <a:lnTo>
                    <a:pt x="2087128" y="4077443"/>
                  </a:lnTo>
                  <a:lnTo>
                    <a:pt x="2134984" y="4075781"/>
                  </a:lnTo>
                  <a:lnTo>
                    <a:pt x="2182554" y="4073025"/>
                  </a:lnTo>
                  <a:lnTo>
                    <a:pt x="2229827" y="4069188"/>
                  </a:lnTo>
                  <a:lnTo>
                    <a:pt x="2276789" y="4064282"/>
                  </a:lnTo>
                  <a:lnTo>
                    <a:pt x="2323429" y="4058320"/>
                  </a:lnTo>
                  <a:lnTo>
                    <a:pt x="2369735" y="4051313"/>
                  </a:lnTo>
                  <a:lnTo>
                    <a:pt x="2415694" y="4043274"/>
                  </a:lnTo>
                  <a:lnTo>
                    <a:pt x="2461294" y="4034215"/>
                  </a:lnTo>
                  <a:lnTo>
                    <a:pt x="2506523" y="4024149"/>
                  </a:lnTo>
                  <a:lnTo>
                    <a:pt x="2551368" y="4013087"/>
                  </a:lnTo>
                  <a:lnTo>
                    <a:pt x="2595817" y="4001041"/>
                  </a:lnTo>
                  <a:lnTo>
                    <a:pt x="2639859" y="3988025"/>
                  </a:lnTo>
                  <a:lnTo>
                    <a:pt x="2683480" y="3974050"/>
                  </a:lnTo>
                  <a:lnTo>
                    <a:pt x="2726669" y="3959129"/>
                  </a:lnTo>
                  <a:lnTo>
                    <a:pt x="2769414" y="3943274"/>
                  </a:lnTo>
                  <a:lnTo>
                    <a:pt x="2811701" y="3926496"/>
                  </a:lnTo>
                  <a:lnTo>
                    <a:pt x="2853519" y="3908809"/>
                  </a:lnTo>
                  <a:lnTo>
                    <a:pt x="2894856" y="3890224"/>
                  </a:lnTo>
                  <a:lnTo>
                    <a:pt x="2935699" y="3870754"/>
                  </a:lnTo>
                  <a:lnTo>
                    <a:pt x="2976037" y="3850411"/>
                  </a:lnTo>
                  <a:lnTo>
                    <a:pt x="3015856" y="3829207"/>
                  </a:lnTo>
                  <a:lnTo>
                    <a:pt x="3055145" y="3807154"/>
                  </a:lnTo>
                  <a:lnTo>
                    <a:pt x="3093891" y="3784265"/>
                  </a:lnTo>
                  <a:lnTo>
                    <a:pt x="3132083" y="3760552"/>
                  </a:lnTo>
                  <a:lnTo>
                    <a:pt x="3169707" y="3736027"/>
                  </a:lnTo>
                  <a:lnTo>
                    <a:pt x="3206752" y="3710703"/>
                  </a:lnTo>
                  <a:lnTo>
                    <a:pt x="3243206" y="3684591"/>
                  </a:lnTo>
                  <a:lnTo>
                    <a:pt x="3279055" y="3657704"/>
                  </a:lnTo>
                  <a:lnTo>
                    <a:pt x="3314289" y="3630055"/>
                  </a:lnTo>
                  <a:lnTo>
                    <a:pt x="3348895" y="3601654"/>
                  </a:lnTo>
                  <a:lnTo>
                    <a:pt x="3382860" y="3572515"/>
                  </a:lnTo>
                  <a:lnTo>
                    <a:pt x="3416172" y="3542650"/>
                  </a:lnTo>
                  <a:lnTo>
                    <a:pt x="3448819" y="3512071"/>
                  </a:lnTo>
                  <a:lnTo>
                    <a:pt x="3480789" y="3480791"/>
                  </a:lnTo>
                  <a:lnTo>
                    <a:pt x="3512070" y="3448821"/>
                  </a:lnTo>
                  <a:lnTo>
                    <a:pt x="3542649" y="3416173"/>
                  </a:lnTo>
                  <a:lnTo>
                    <a:pt x="3572514" y="3382861"/>
                  </a:lnTo>
                  <a:lnTo>
                    <a:pt x="3601653" y="3348896"/>
                  </a:lnTo>
                  <a:lnTo>
                    <a:pt x="3630053" y="3314290"/>
                  </a:lnTo>
                  <a:lnTo>
                    <a:pt x="3657703" y="3279057"/>
                  </a:lnTo>
                  <a:lnTo>
                    <a:pt x="3684590" y="3243207"/>
                  </a:lnTo>
                  <a:lnTo>
                    <a:pt x="3710702" y="3206753"/>
                  </a:lnTo>
                  <a:lnTo>
                    <a:pt x="3736026" y="3169708"/>
                  </a:lnTo>
                  <a:lnTo>
                    <a:pt x="3760551" y="3132084"/>
                  </a:lnTo>
                  <a:lnTo>
                    <a:pt x="3784264" y="3093892"/>
                  </a:lnTo>
                  <a:lnTo>
                    <a:pt x="3807153" y="3055146"/>
                  </a:lnTo>
                  <a:lnTo>
                    <a:pt x="3829205" y="3015857"/>
                  </a:lnTo>
                  <a:lnTo>
                    <a:pt x="3850409" y="2976038"/>
                  </a:lnTo>
                  <a:lnTo>
                    <a:pt x="3870752" y="2935701"/>
                  </a:lnTo>
                  <a:lnTo>
                    <a:pt x="3890223" y="2894857"/>
                  </a:lnTo>
                  <a:lnTo>
                    <a:pt x="3908807" y="2853520"/>
                  </a:lnTo>
                  <a:lnTo>
                    <a:pt x="3926495" y="2811702"/>
                  </a:lnTo>
                  <a:lnTo>
                    <a:pt x="3943272" y="2769415"/>
                  </a:lnTo>
                  <a:lnTo>
                    <a:pt x="3959128" y="2726671"/>
                  </a:lnTo>
                  <a:lnTo>
                    <a:pt x="3974049" y="2683482"/>
                  </a:lnTo>
                  <a:lnTo>
                    <a:pt x="3988024" y="2639860"/>
                  </a:lnTo>
                  <a:lnTo>
                    <a:pt x="4001040" y="2595819"/>
                  </a:lnTo>
                  <a:lnTo>
                    <a:pt x="4013085" y="2551369"/>
                  </a:lnTo>
                  <a:lnTo>
                    <a:pt x="4024147" y="2506524"/>
                  </a:lnTo>
                  <a:lnTo>
                    <a:pt x="4034214" y="2461295"/>
                  </a:lnTo>
                  <a:lnTo>
                    <a:pt x="4043273" y="2415695"/>
                  </a:lnTo>
                  <a:lnTo>
                    <a:pt x="4051312" y="2369736"/>
                  </a:lnTo>
                  <a:lnTo>
                    <a:pt x="4058318" y="2323431"/>
                  </a:lnTo>
                  <a:lnTo>
                    <a:pt x="4064281" y="2276790"/>
                  </a:lnTo>
                  <a:lnTo>
                    <a:pt x="4069187" y="2229828"/>
                  </a:lnTo>
                  <a:lnTo>
                    <a:pt x="4073024" y="2182555"/>
                  </a:lnTo>
                  <a:lnTo>
                    <a:pt x="4075779" y="2134985"/>
                  </a:lnTo>
                  <a:lnTo>
                    <a:pt x="4077442" y="2087129"/>
                  </a:lnTo>
                  <a:lnTo>
                    <a:pt x="4077999" y="2039000"/>
                  </a:lnTo>
                  <a:lnTo>
                    <a:pt x="4077442" y="1990871"/>
                  </a:lnTo>
                  <a:lnTo>
                    <a:pt x="4075779" y="1943015"/>
                  </a:lnTo>
                  <a:lnTo>
                    <a:pt x="4073024" y="1895444"/>
                  </a:lnTo>
                  <a:lnTo>
                    <a:pt x="4069187" y="1848172"/>
                  </a:lnTo>
                  <a:lnTo>
                    <a:pt x="4064281" y="1801209"/>
                  </a:lnTo>
                  <a:lnTo>
                    <a:pt x="4058318" y="1754569"/>
                  </a:lnTo>
                  <a:lnTo>
                    <a:pt x="4051312" y="1708263"/>
                  </a:lnTo>
                  <a:lnTo>
                    <a:pt x="4043273" y="1662304"/>
                  </a:lnTo>
                  <a:lnTo>
                    <a:pt x="4034214" y="1616704"/>
                  </a:lnTo>
                  <a:lnTo>
                    <a:pt x="4024147" y="1571476"/>
                  </a:lnTo>
                  <a:lnTo>
                    <a:pt x="4013085" y="1526630"/>
                  </a:lnTo>
                  <a:lnTo>
                    <a:pt x="4001040" y="1482181"/>
                  </a:lnTo>
                  <a:lnTo>
                    <a:pt x="3988024" y="1438139"/>
                  </a:lnTo>
                  <a:lnTo>
                    <a:pt x="3974049" y="1394518"/>
                  </a:lnTo>
                  <a:lnTo>
                    <a:pt x="3959128" y="1351329"/>
                  </a:lnTo>
                  <a:lnTo>
                    <a:pt x="3943272" y="1308585"/>
                  </a:lnTo>
                  <a:lnTo>
                    <a:pt x="3926495" y="1266297"/>
                  </a:lnTo>
                  <a:lnTo>
                    <a:pt x="3908807" y="1224479"/>
                  </a:lnTo>
                  <a:lnTo>
                    <a:pt x="3890223" y="1183142"/>
                  </a:lnTo>
                  <a:lnTo>
                    <a:pt x="3870752" y="1142299"/>
                  </a:lnTo>
                  <a:lnTo>
                    <a:pt x="3850409" y="1101962"/>
                  </a:lnTo>
                  <a:lnTo>
                    <a:pt x="3829205" y="1062142"/>
                  </a:lnTo>
                  <a:lnTo>
                    <a:pt x="3807153" y="1022853"/>
                  </a:lnTo>
                  <a:lnTo>
                    <a:pt x="3784264" y="984107"/>
                  </a:lnTo>
                  <a:lnTo>
                    <a:pt x="3760551" y="945916"/>
                  </a:lnTo>
                  <a:lnTo>
                    <a:pt x="3736026" y="908291"/>
                  </a:lnTo>
                  <a:lnTo>
                    <a:pt x="3710702" y="871246"/>
                  </a:lnTo>
                  <a:lnTo>
                    <a:pt x="3684590" y="834793"/>
                  </a:lnTo>
                  <a:lnTo>
                    <a:pt x="3657703" y="798943"/>
                  </a:lnTo>
                  <a:lnTo>
                    <a:pt x="3630053" y="763709"/>
                  </a:lnTo>
                  <a:lnTo>
                    <a:pt x="3601653" y="729103"/>
                  </a:lnTo>
                  <a:lnTo>
                    <a:pt x="3572514" y="695138"/>
                  </a:lnTo>
                  <a:lnTo>
                    <a:pt x="3542649" y="661826"/>
                  </a:lnTo>
                  <a:lnTo>
                    <a:pt x="3512070" y="629179"/>
                  </a:lnTo>
                  <a:lnTo>
                    <a:pt x="3480789" y="597209"/>
                  </a:lnTo>
                  <a:lnTo>
                    <a:pt x="3448819" y="565928"/>
                  </a:lnTo>
                  <a:lnTo>
                    <a:pt x="3416172" y="535349"/>
                  </a:lnTo>
                  <a:lnTo>
                    <a:pt x="3382860" y="505484"/>
                  </a:lnTo>
                  <a:lnTo>
                    <a:pt x="3348895" y="476345"/>
                  </a:lnTo>
                  <a:lnTo>
                    <a:pt x="3314289" y="447945"/>
                  </a:lnTo>
                  <a:lnTo>
                    <a:pt x="3279055" y="420295"/>
                  </a:lnTo>
                  <a:lnTo>
                    <a:pt x="3243206" y="393408"/>
                  </a:lnTo>
                  <a:lnTo>
                    <a:pt x="3206752" y="367296"/>
                  </a:lnTo>
                  <a:lnTo>
                    <a:pt x="3169707" y="341972"/>
                  </a:lnTo>
                  <a:lnTo>
                    <a:pt x="3132083" y="317447"/>
                  </a:lnTo>
                  <a:lnTo>
                    <a:pt x="3093891" y="293734"/>
                  </a:lnTo>
                  <a:lnTo>
                    <a:pt x="3055145" y="270845"/>
                  </a:lnTo>
                  <a:lnTo>
                    <a:pt x="3015856" y="248793"/>
                  </a:lnTo>
                  <a:lnTo>
                    <a:pt x="2976037" y="227589"/>
                  </a:lnTo>
                  <a:lnTo>
                    <a:pt x="2935699" y="207246"/>
                  </a:lnTo>
                  <a:lnTo>
                    <a:pt x="2894856" y="187776"/>
                  </a:lnTo>
                  <a:lnTo>
                    <a:pt x="2853519" y="169191"/>
                  </a:lnTo>
                  <a:lnTo>
                    <a:pt x="2811701" y="151504"/>
                  </a:lnTo>
                  <a:lnTo>
                    <a:pt x="2769414" y="134726"/>
                  </a:lnTo>
                  <a:lnTo>
                    <a:pt x="2726669" y="118870"/>
                  </a:lnTo>
                  <a:lnTo>
                    <a:pt x="2683480" y="103949"/>
                  </a:lnTo>
                  <a:lnTo>
                    <a:pt x="2639859" y="89974"/>
                  </a:lnTo>
                  <a:lnTo>
                    <a:pt x="2595817" y="76958"/>
                  </a:lnTo>
                  <a:lnTo>
                    <a:pt x="2551368" y="64913"/>
                  </a:lnTo>
                  <a:lnTo>
                    <a:pt x="2506523" y="53851"/>
                  </a:lnTo>
                  <a:lnTo>
                    <a:pt x="2461294" y="43784"/>
                  </a:lnTo>
                  <a:lnTo>
                    <a:pt x="2415694" y="34726"/>
                  </a:lnTo>
                  <a:lnTo>
                    <a:pt x="2369735" y="26687"/>
                  </a:lnTo>
                  <a:lnTo>
                    <a:pt x="2323429" y="19680"/>
                  </a:lnTo>
                  <a:lnTo>
                    <a:pt x="2276789" y="13717"/>
                  </a:lnTo>
                  <a:lnTo>
                    <a:pt x="2229827" y="8812"/>
                  </a:lnTo>
                  <a:lnTo>
                    <a:pt x="2182554" y="4975"/>
                  </a:lnTo>
                  <a:lnTo>
                    <a:pt x="2134984" y="2219"/>
                  </a:lnTo>
                  <a:lnTo>
                    <a:pt x="2087128" y="556"/>
                  </a:lnTo>
                  <a:lnTo>
                    <a:pt x="2038998"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5" name="object 5"/>
            <p:cNvSpPr/>
            <p:nvPr/>
          </p:nvSpPr>
          <p:spPr>
            <a:xfrm>
              <a:off x="2403561" y="1268944"/>
              <a:ext cx="2039620" cy="2039620"/>
            </a:xfrm>
            <a:custGeom>
              <a:avLst/>
              <a:gdLst/>
              <a:ahLst/>
              <a:cxnLst/>
              <a:rect l="l" t="t" r="r" b="b"/>
              <a:pathLst>
                <a:path w="2039620" h="2039620">
                  <a:moveTo>
                    <a:pt x="2038998" y="0"/>
                  </a:moveTo>
                  <a:lnTo>
                    <a:pt x="1990869" y="556"/>
                  </a:lnTo>
                  <a:lnTo>
                    <a:pt x="1943013" y="2219"/>
                  </a:lnTo>
                  <a:lnTo>
                    <a:pt x="1895443" y="4975"/>
                  </a:lnTo>
                  <a:lnTo>
                    <a:pt x="1848171" y="8812"/>
                  </a:lnTo>
                  <a:lnTo>
                    <a:pt x="1801208" y="13717"/>
                  </a:lnTo>
                  <a:lnTo>
                    <a:pt x="1754568" y="19680"/>
                  </a:lnTo>
                  <a:lnTo>
                    <a:pt x="1708262" y="26687"/>
                  </a:lnTo>
                  <a:lnTo>
                    <a:pt x="1662303" y="34726"/>
                  </a:lnTo>
                  <a:lnTo>
                    <a:pt x="1616703" y="43784"/>
                  </a:lnTo>
                  <a:lnTo>
                    <a:pt x="1571475" y="53851"/>
                  </a:lnTo>
                  <a:lnTo>
                    <a:pt x="1526630" y="64913"/>
                  </a:lnTo>
                  <a:lnTo>
                    <a:pt x="1482180" y="76958"/>
                  </a:lnTo>
                  <a:lnTo>
                    <a:pt x="1438139" y="89974"/>
                  </a:lnTo>
                  <a:lnTo>
                    <a:pt x="1394517" y="103949"/>
                  </a:lnTo>
                  <a:lnTo>
                    <a:pt x="1351328" y="118870"/>
                  </a:lnTo>
                  <a:lnTo>
                    <a:pt x="1308584" y="134726"/>
                  </a:lnTo>
                  <a:lnTo>
                    <a:pt x="1266297" y="151504"/>
                  </a:lnTo>
                  <a:lnTo>
                    <a:pt x="1224478" y="169191"/>
                  </a:lnTo>
                  <a:lnTo>
                    <a:pt x="1183142" y="187776"/>
                  </a:lnTo>
                  <a:lnTo>
                    <a:pt x="1142299" y="207246"/>
                  </a:lnTo>
                  <a:lnTo>
                    <a:pt x="1101961" y="227589"/>
                  </a:lnTo>
                  <a:lnTo>
                    <a:pt x="1062142" y="248793"/>
                  </a:lnTo>
                  <a:lnTo>
                    <a:pt x="1022853" y="270845"/>
                  </a:lnTo>
                  <a:lnTo>
                    <a:pt x="984107" y="293734"/>
                  </a:lnTo>
                  <a:lnTo>
                    <a:pt x="945915" y="317447"/>
                  </a:lnTo>
                  <a:lnTo>
                    <a:pt x="908291" y="341972"/>
                  </a:lnTo>
                  <a:lnTo>
                    <a:pt x="871246" y="367296"/>
                  </a:lnTo>
                  <a:lnTo>
                    <a:pt x="834792" y="393408"/>
                  </a:lnTo>
                  <a:lnTo>
                    <a:pt x="798943" y="420295"/>
                  </a:lnTo>
                  <a:lnTo>
                    <a:pt x="763709" y="447945"/>
                  </a:lnTo>
                  <a:lnTo>
                    <a:pt x="729103" y="476345"/>
                  </a:lnTo>
                  <a:lnTo>
                    <a:pt x="695138" y="505484"/>
                  </a:lnTo>
                  <a:lnTo>
                    <a:pt x="661826" y="535349"/>
                  </a:lnTo>
                  <a:lnTo>
                    <a:pt x="629179" y="565928"/>
                  </a:lnTo>
                  <a:lnTo>
                    <a:pt x="597209" y="597209"/>
                  </a:lnTo>
                  <a:lnTo>
                    <a:pt x="565928" y="629179"/>
                  </a:lnTo>
                  <a:lnTo>
                    <a:pt x="535349" y="661826"/>
                  </a:lnTo>
                  <a:lnTo>
                    <a:pt x="505484" y="695138"/>
                  </a:lnTo>
                  <a:lnTo>
                    <a:pt x="476345" y="729103"/>
                  </a:lnTo>
                  <a:lnTo>
                    <a:pt x="447945" y="763709"/>
                  </a:lnTo>
                  <a:lnTo>
                    <a:pt x="420295" y="798943"/>
                  </a:lnTo>
                  <a:lnTo>
                    <a:pt x="393408" y="834793"/>
                  </a:lnTo>
                  <a:lnTo>
                    <a:pt x="367296" y="871246"/>
                  </a:lnTo>
                  <a:lnTo>
                    <a:pt x="341972" y="908291"/>
                  </a:lnTo>
                  <a:lnTo>
                    <a:pt x="317447" y="945916"/>
                  </a:lnTo>
                  <a:lnTo>
                    <a:pt x="293734" y="984107"/>
                  </a:lnTo>
                  <a:lnTo>
                    <a:pt x="270845" y="1022853"/>
                  </a:lnTo>
                  <a:lnTo>
                    <a:pt x="248793" y="1062142"/>
                  </a:lnTo>
                  <a:lnTo>
                    <a:pt x="227589" y="1101962"/>
                  </a:lnTo>
                  <a:lnTo>
                    <a:pt x="207246" y="1142299"/>
                  </a:lnTo>
                  <a:lnTo>
                    <a:pt x="187776" y="1183142"/>
                  </a:lnTo>
                  <a:lnTo>
                    <a:pt x="169191" y="1224479"/>
                  </a:lnTo>
                  <a:lnTo>
                    <a:pt x="151503" y="1266297"/>
                  </a:lnTo>
                  <a:lnTo>
                    <a:pt x="134726" y="1308585"/>
                  </a:lnTo>
                  <a:lnTo>
                    <a:pt x="118870" y="1351329"/>
                  </a:lnTo>
                  <a:lnTo>
                    <a:pt x="103949" y="1394518"/>
                  </a:lnTo>
                  <a:lnTo>
                    <a:pt x="89974" y="1438139"/>
                  </a:lnTo>
                  <a:lnTo>
                    <a:pt x="76958" y="1482181"/>
                  </a:lnTo>
                  <a:lnTo>
                    <a:pt x="64913" y="1526630"/>
                  </a:lnTo>
                  <a:lnTo>
                    <a:pt x="53851" y="1571476"/>
                  </a:lnTo>
                  <a:lnTo>
                    <a:pt x="43784" y="1616704"/>
                  </a:lnTo>
                  <a:lnTo>
                    <a:pt x="34726" y="1662304"/>
                  </a:lnTo>
                  <a:lnTo>
                    <a:pt x="26687" y="1708263"/>
                  </a:lnTo>
                  <a:lnTo>
                    <a:pt x="19680" y="1754569"/>
                  </a:lnTo>
                  <a:lnTo>
                    <a:pt x="13717" y="1801209"/>
                  </a:lnTo>
                  <a:lnTo>
                    <a:pt x="8812" y="1848172"/>
                  </a:lnTo>
                  <a:lnTo>
                    <a:pt x="4975" y="1895444"/>
                  </a:lnTo>
                  <a:lnTo>
                    <a:pt x="2219" y="1943015"/>
                  </a:lnTo>
                  <a:lnTo>
                    <a:pt x="556" y="1990871"/>
                  </a:lnTo>
                  <a:lnTo>
                    <a:pt x="0" y="2039000"/>
                  </a:lnTo>
                  <a:lnTo>
                    <a:pt x="2038998" y="2039000"/>
                  </a:lnTo>
                  <a:lnTo>
                    <a:pt x="2038998"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6" name="object 6"/>
            <p:cNvSpPr/>
            <p:nvPr/>
          </p:nvSpPr>
          <p:spPr>
            <a:xfrm>
              <a:off x="2403561" y="1268944"/>
              <a:ext cx="2039620" cy="2039620"/>
            </a:xfrm>
            <a:custGeom>
              <a:avLst/>
              <a:gdLst/>
              <a:ahLst/>
              <a:cxnLst/>
              <a:rect l="l" t="t" r="r" b="b"/>
              <a:pathLst>
                <a:path w="2039620" h="2039620">
                  <a:moveTo>
                    <a:pt x="0" y="2039000"/>
                  </a:moveTo>
                  <a:lnTo>
                    <a:pt x="556" y="1990870"/>
                  </a:lnTo>
                  <a:lnTo>
                    <a:pt x="2219" y="1943014"/>
                  </a:lnTo>
                  <a:lnTo>
                    <a:pt x="4975" y="1895444"/>
                  </a:lnTo>
                  <a:lnTo>
                    <a:pt x="8812" y="1848172"/>
                  </a:lnTo>
                  <a:lnTo>
                    <a:pt x="13717" y="1801209"/>
                  </a:lnTo>
                  <a:lnTo>
                    <a:pt x="19680" y="1754569"/>
                  </a:lnTo>
                  <a:lnTo>
                    <a:pt x="26687" y="1708263"/>
                  </a:lnTo>
                  <a:lnTo>
                    <a:pt x="34726" y="1662304"/>
                  </a:lnTo>
                  <a:lnTo>
                    <a:pt x="43784" y="1616704"/>
                  </a:lnTo>
                  <a:lnTo>
                    <a:pt x="53851" y="1571476"/>
                  </a:lnTo>
                  <a:lnTo>
                    <a:pt x="64913" y="1526630"/>
                  </a:lnTo>
                  <a:lnTo>
                    <a:pt x="76958" y="1482181"/>
                  </a:lnTo>
                  <a:lnTo>
                    <a:pt x="89974" y="1438139"/>
                  </a:lnTo>
                  <a:lnTo>
                    <a:pt x="103949" y="1394518"/>
                  </a:lnTo>
                  <a:lnTo>
                    <a:pt x="118870" y="1351329"/>
                  </a:lnTo>
                  <a:lnTo>
                    <a:pt x="134726" y="1308585"/>
                  </a:lnTo>
                  <a:lnTo>
                    <a:pt x="151504" y="1266297"/>
                  </a:lnTo>
                  <a:lnTo>
                    <a:pt x="169191" y="1224479"/>
                  </a:lnTo>
                  <a:lnTo>
                    <a:pt x="187776" y="1183142"/>
                  </a:lnTo>
                  <a:lnTo>
                    <a:pt x="207246" y="1142299"/>
                  </a:lnTo>
                  <a:lnTo>
                    <a:pt x="227589" y="1101962"/>
                  </a:lnTo>
                  <a:lnTo>
                    <a:pt x="248793" y="1062142"/>
                  </a:lnTo>
                  <a:lnTo>
                    <a:pt x="270845" y="1022854"/>
                  </a:lnTo>
                  <a:lnTo>
                    <a:pt x="293734" y="984107"/>
                  </a:lnTo>
                  <a:lnTo>
                    <a:pt x="317447" y="945916"/>
                  </a:lnTo>
                  <a:lnTo>
                    <a:pt x="341972" y="908291"/>
                  </a:lnTo>
                  <a:lnTo>
                    <a:pt x="367296" y="871246"/>
                  </a:lnTo>
                  <a:lnTo>
                    <a:pt x="393408" y="834793"/>
                  </a:lnTo>
                  <a:lnTo>
                    <a:pt x="420295" y="798943"/>
                  </a:lnTo>
                  <a:lnTo>
                    <a:pt x="447945" y="763709"/>
                  </a:lnTo>
                  <a:lnTo>
                    <a:pt x="476345" y="729103"/>
                  </a:lnTo>
                  <a:lnTo>
                    <a:pt x="505484" y="695138"/>
                  </a:lnTo>
                  <a:lnTo>
                    <a:pt x="535349" y="661826"/>
                  </a:lnTo>
                  <a:lnTo>
                    <a:pt x="565928" y="629179"/>
                  </a:lnTo>
                  <a:lnTo>
                    <a:pt x="597209" y="597209"/>
                  </a:lnTo>
                  <a:lnTo>
                    <a:pt x="629179" y="565928"/>
                  </a:lnTo>
                  <a:lnTo>
                    <a:pt x="661826" y="535349"/>
                  </a:lnTo>
                  <a:lnTo>
                    <a:pt x="695138" y="505484"/>
                  </a:lnTo>
                  <a:lnTo>
                    <a:pt x="729103" y="476345"/>
                  </a:lnTo>
                  <a:lnTo>
                    <a:pt x="763709" y="447945"/>
                  </a:lnTo>
                  <a:lnTo>
                    <a:pt x="798943" y="420295"/>
                  </a:lnTo>
                  <a:lnTo>
                    <a:pt x="834793" y="393408"/>
                  </a:lnTo>
                  <a:lnTo>
                    <a:pt x="871246" y="367296"/>
                  </a:lnTo>
                  <a:lnTo>
                    <a:pt x="908291" y="341972"/>
                  </a:lnTo>
                  <a:lnTo>
                    <a:pt x="945916" y="317447"/>
                  </a:lnTo>
                  <a:lnTo>
                    <a:pt x="984107" y="293734"/>
                  </a:lnTo>
                  <a:lnTo>
                    <a:pt x="1022854" y="270845"/>
                  </a:lnTo>
                  <a:lnTo>
                    <a:pt x="1062142" y="248793"/>
                  </a:lnTo>
                  <a:lnTo>
                    <a:pt x="1101962" y="227589"/>
                  </a:lnTo>
                  <a:lnTo>
                    <a:pt x="1142299" y="207246"/>
                  </a:lnTo>
                  <a:lnTo>
                    <a:pt x="1183142" y="187776"/>
                  </a:lnTo>
                  <a:lnTo>
                    <a:pt x="1224479" y="169191"/>
                  </a:lnTo>
                  <a:lnTo>
                    <a:pt x="1266297" y="151504"/>
                  </a:lnTo>
                  <a:lnTo>
                    <a:pt x="1308585" y="134726"/>
                  </a:lnTo>
                  <a:lnTo>
                    <a:pt x="1351329" y="118870"/>
                  </a:lnTo>
                  <a:lnTo>
                    <a:pt x="1394518" y="103949"/>
                  </a:lnTo>
                  <a:lnTo>
                    <a:pt x="1438139" y="89974"/>
                  </a:lnTo>
                  <a:lnTo>
                    <a:pt x="1482181" y="76958"/>
                  </a:lnTo>
                  <a:lnTo>
                    <a:pt x="1526630" y="64913"/>
                  </a:lnTo>
                  <a:lnTo>
                    <a:pt x="1571476" y="53851"/>
                  </a:lnTo>
                  <a:lnTo>
                    <a:pt x="1616704" y="43784"/>
                  </a:lnTo>
                  <a:lnTo>
                    <a:pt x="1662304" y="34726"/>
                  </a:lnTo>
                  <a:lnTo>
                    <a:pt x="1708263" y="26687"/>
                  </a:lnTo>
                  <a:lnTo>
                    <a:pt x="1754569" y="19680"/>
                  </a:lnTo>
                  <a:lnTo>
                    <a:pt x="1801209" y="13717"/>
                  </a:lnTo>
                  <a:lnTo>
                    <a:pt x="1848172" y="8812"/>
                  </a:lnTo>
                  <a:lnTo>
                    <a:pt x="1895444" y="4975"/>
                  </a:lnTo>
                  <a:lnTo>
                    <a:pt x="1943014" y="2219"/>
                  </a:lnTo>
                  <a:lnTo>
                    <a:pt x="1990870" y="556"/>
                  </a:lnTo>
                  <a:lnTo>
                    <a:pt x="2039000" y="0"/>
                  </a:lnTo>
                  <a:lnTo>
                    <a:pt x="2039000" y="2039000"/>
                  </a:lnTo>
                  <a:lnTo>
                    <a:pt x="0" y="2039000"/>
                  </a:lnTo>
                  <a:close/>
                </a:path>
              </a:pathLst>
            </a:custGeom>
            <a:ln w="19050">
              <a:solidFill>
                <a:srgbClr val="FFFFFF"/>
              </a:solidFill>
            </a:ln>
          </p:spPr>
          <p:txBody>
            <a:bodyPr wrap="square" lIns="0" tIns="0" rIns="0" bIns="0" rtlCol="0"/>
            <a:lstStyle/>
            <a:p>
              <a:endParaRPr>
                <a:solidFill>
                  <a:prstClr val="black"/>
                </a:solidFill>
                <a:latin typeface="Calibri"/>
              </a:endParaRPr>
            </a:p>
          </p:txBody>
        </p:sp>
      </p:grpSp>
      <p:sp>
        <p:nvSpPr>
          <p:cNvPr id="7" name="object 7"/>
          <p:cNvSpPr txBox="1"/>
          <p:nvPr/>
        </p:nvSpPr>
        <p:spPr>
          <a:xfrm>
            <a:off x="6409167" y="3818635"/>
            <a:ext cx="556895" cy="391160"/>
          </a:xfrm>
          <a:prstGeom prst="rect">
            <a:avLst/>
          </a:prstGeom>
        </p:spPr>
        <p:txBody>
          <a:bodyPr vert="horz" wrap="square" lIns="0" tIns="12700" rIns="0" bIns="0" rtlCol="0">
            <a:spAutoFit/>
          </a:bodyPr>
          <a:lstStyle/>
          <a:p>
            <a:pPr marL="12700">
              <a:spcBef>
                <a:spcPts val="100"/>
              </a:spcBef>
            </a:pPr>
            <a:r>
              <a:rPr sz="2400" b="1" dirty="0">
                <a:solidFill>
                  <a:srgbClr val="404040"/>
                </a:solidFill>
                <a:latin typeface="Calibri"/>
                <a:cs typeface="Calibri"/>
              </a:rPr>
              <a:t>75%</a:t>
            </a:r>
            <a:endParaRPr sz="2400">
              <a:solidFill>
                <a:prstClr val="black"/>
              </a:solidFill>
              <a:latin typeface="Calibri"/>
              <a:cs typeface="Calibri"/>
            </a:endParaRPr>
          </a:p>
        </p:txBody>
      </p:sp>
      <p:sp>
        <p:nvSpPr>
          <p:cNvPr id="8" name="object 8"/>
          <p:cNvSpPr txBox="1"/>
          <p:nvPr/>
        </p:nvSpPr>
        <p:spPr>
          <a:xfrm>
            <a:off x="4967377" y="2376932"/>
            <a:ext cx="556895" cy="391160"/>
          </a:xfrm>
          <a:prstGeom prst="rect">
            <a:avLst/>
          </a:prstGeom>
        </p:spPr>
        <p:txBody>
          <a:bodyPr vert="horz" wrap="square" lIns="0" tIns="12700" rIns="0" bIns="0" rtlCol="0">
            <a:spAutoFit/>
          </a:bodyPr>
          <a:lstStyle/>
          <a:p>
            <a:pPr marL="12700">
              <a:spcBef>
                <a:spcPts val="100"/>
              </a:spcBef>
            </a:pPr>
            <a:r>
              <a:rPr sz="2400" b="1" dirty="0">
                <a:solidFill>
                  <a:srgbClr val="404040"/>
                </a:solidFill>
                <a:latin typeface="Calibri"/>
                <a:cs typeface="Calibri"/>
              </a:rPr>
              <a:t>25%</a:t>
            </a:r>
            <a:endParaRPr sz="2400">
              <a:solidFill>
                <a:prstClr val="black"/>
              </a:solidFill>
              <a:latin typeface="Calibri"/>
              <a:cs typeface="Calibri"/>
            </a:endParaRPr>
          </a:p>
        </p:txBody>
      </p:sp>
      <p:sp>
        <p:nvSpPr>
          <p:cNvPr id="9" name="object 9"/>
          <p:cNvSpPr txBox="1">
            <a:spLocks noGrp="1"/>
          </p:cNvSpPr>
          <p:nvPr>
            <p:ph type="title"/>
          </p:nvPr>
        </p:nvSpPr>
        <p:spPr>
          <a:xfrm>
            <a:off x="2553336" y="70612"/>
            <a:ext cx="7085965" cy="882015"/>
          </a:xfrm>
          <a:prstGeom prst="rect">
            <a:avLst/>
          </a:prstGeom>
        </p:spPr>
        <p:txBody>
          <a:bodyPr vert="horz" wrap="square" lIns="0" tIns="9525" rIns="0" bIns="0" rtlCol="0">
            <a:spAutoFit/>
          </a:bodyPr>
          <a:lstStyle/>
          <a:p>
            <a:pPr marL="2569210" marR="5080" indent="-2557145">
              <a:lnSpc>
                <a:spcPct val="100699"/>
              </a:lnSpc>
              <a:spcBef>
                <a:spcPts val="75"/>
              </a:spcBef>
            </a:pPr>
            <a:r>
              <a:rPr sz="2800" spc="-15" dirty="0"/>
              <a:t>COVID</a:t>
            </a:r>
            <a:r>
              <a:rPr sz="2800" spc="-10" dirty="0"/>
              <a:t> </a:t>
            </a:r>
            <a:r>
              <a:rPr sz="2800" spc="-35" dirty="0"/>
              <a:t>Workers'</a:t>
            </a:r>
            <a:r>
              <a:rPr sz="2800" spc="-5" dirty="0"/>
              <a:t> Compensation</a:t>
            </a:r>
            <a:r>
              <a:rPr sz="2800" spc="-10" dirty="0"/>
              <a:t> </a:t>
            </a:r>
            <a:r>
              <a:rPr sz="2800" spc="-5" dirty="0"/>
              <a:t>Claims </a:t>
            </a:r>
            <a:r>
              <a:rPr sz="2800" dirty="0"/>
              <a:t>in</a:t>
            </a:r>
            <a:r>
              <a:rPr sz="2800" spc="-10" dirty="0"/>
              <a:t> </a:t>
            </a:r>
            <a:r>
              <a:rPr sz="2800" spc="-5" dirty="0"/>
              <a:t>2020 </a:t>
            </a:r>
            <a:r>
              <a:rPr sz="2800" spc="-10" dirty="0"/>
              <a:t>by </a:t>
            </a:r>
            <a:r>
              <a:rPr sz="2800" spc="-620" dirty="0"/>
              <a:t> </a:t>
            </a:r>
            <a:r>
              <a:rPr sz="2800" spc="-35" dirty="0"/>
              <a:t>Type</a:t>
            </a:r>
            <a:r>
              <a:rPr sz="2800" spc="-5" dirty="0"/>
              <a:t> of Claim</a:t>
            </a:r>
            <a:endParaRPr sz="2800"/>
          </a:p>
        </p:txBody>
      </p:sp>
      <p:sp>
        <p:nvSpPr>
          <p:cNvPr id="10" name="object 10"/>
          <p:cNvSpPr/>
          <p:nvPr/>
        </p:nvSpPr>
        <p:spPr>
          <a:xfrm>
            <a:off x="8101302" y="2596004"/>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5B9BD5"/>
          </a:solidFill>
        </p:spPr>
        <p:txBody>
          <a:bodyPr wrap="square" lIns="0" tIns="0" rIns="0" bIns="0" rtlCol="0"/>
          <a:lstStyle/>
          <a:p>
            <a:endParaRPr>
              <a:solidFill>
                <a:prstClr val="black"/>
              </a:solidFill>
              <a:latin typeface="Calibri"/>
            </a:endParaRPr>
          </a:p>
        </p:txBody>
      </p:sp>
      <p:sp>
        <p:nvSpPr>
          <p:cNvPr id="11" name="object 11"/>
          <p:cNvSpPr txBox="1"/>
          <p:nvPr/>
        </p:nvSpPr>
        <p:spPr>
          <a:xfrm>
            <a:off x="8251218" y="2484628"/>
            <a:ext cx="2263140" cy="519430"/>
          </a:xfrm>
          <a:prstGeom prst="rect">
            <a:avLst/>
          </a:prstGeom>
        </p:spPr>
        <p:txBody>
          <a:bodyPr vert="horz" wrap="square" lIns="0" tIns="6350" rIns="0" bIns="0" rtlCol="0">
            <a:spAutoFit/>
          </a:bodyPr>
          <a:lstStyle/>
          <a:p>
            <a:pPr marL="12700" marR="5080">
              <a:lnSpc>
                <a:spcPct val="102499"/>
              </a:lnSpc>
              <a:spcBef>
                <a:spcPts val="50"/>
              </a:spcBef>
            </a:pPr>
            <a:r>
              <a:rPr sz="1600" spc="-10" dirty="0">
                <a:solidFill>
                  <a:srgbClr val="595959"/>
                </a:solidFill>
                <a:latin typeface="Calibri"/>
                <a:cs typeface="Calibri"/>
              </a:rPr>
              <a:t>Claims </a:t>
            </a:r>
            <a:r>
              <a:rPr sz="1600" spc="10" dirty="0">
                <a:solidFill>
                  <a:srgbClr val="595959"/>
                </a:solidFill>
                <a:latin typeface="Calibri"/>
                <a:cs typeface="Calibri"/>
              </a:rPr>
              <a:t>with </a:t>
            </a:r>
            <a:r>
              <a:rPr sz="1600" spc="-15" dirty="0">
                <a:solidFill>
                  <a:srgbClr val="595959"/>
                </a:solidFill>
                <a:latin typeface="Calibri"/>
                <a:cs typeface="Calibri"/>
              </a:rPr>
              <a:t>only </a:t>
            </a:r>
            <a:r>
              <a:rPr sz="1600" dirty="0">
                <a:solidFill>
                  <a:srgbClr val="595959"/>
                </a:solidFill>
                <a:latin typeface="Calibri"/>
                <a:cs typeface="Calibri"/>
              </a:rPr>
              <a:t>indemnity </a:t>
            </a:r>
            <a:r>
              <a:rPr sz="1600" spc="-350" dirty="0">
                <a:solidFill>
                  <a:srgbClr val="595959"/>
                </a:solidFill>
                <a:latin typeface="Calibri"/>
                <a:cs typeface="Calibri"/>
              </a:rPr>
              <a:t> </a:t>
            </a:r>
            <a:r>
              <a:rPr sz="1600" dirty="0">
                <a:solidFill>
                  <a:srgbClr val="595959"/>
                </a:solidFill>
                <a:latin typeface="Calibri"/>
                <a:cs typeface="Calibri"/>
              </a:rPr>
              <a:t>costs</a:t>
            </a:r>
            <a:endParaRPr sz="1600">
              <a:solidFill>
                <a:prstClr val="black"/>
              </a:solidFill>
              <a:latin typeface="Calibri"/>
              <a:cs typeface="Calibri"/>
            </a:endParaRPr>
          </a:p>
        </p:txBody>
      </p:sp>
      <p:sp>
        <p:nvSpPr>
          <p:cNvPr id="12" name="object 12"/>
          <p:cNvSpPr/>
          <p:nvPr/>
        </p:nvSpPr>
        <p:spPr>
          <a:xfrm>
            <a:off x="8101302" y="3553763"/>
            <a:ext cx="111760" cy="111760"/>
          </a:xfrm>
          <a:custGeom>
            <a:avLst/>
            <a:gdLst/>
            <a:ahLst/>
            <a:cxnLst/>
            <a:rect l="l" t="t" r="r" b="b"/>
            <a:pathLst>
              <a:path w="111759" h="111760">
                <a:moveTo>
                  <a:pt x="111586" y="0"/>
                </a:moveTo>
                <a:lnTo>
                  <a:pt x="0" y="0"/>
                </a:lnTo>
                <a:lnTo>
                  <a:pt x="0" y="111586"/>
                </a:lnTo>
                <a:lnTo>
                  <a:pt x="111586" y="111586"/>
                </a:lnTo>
                <a:lnTo>
                  <a:pt x="111586" y="0"/>
                </a:lnTo>
                <a:close/>
              </a:path>
            </a:pathLst>
          </a:custGeom>
          <a:solidFill>
            <a:srgbClr val="ED7D31"/>
          </a:solidFill>
        </p:spPr>
        <p:txBody>
          <a:bodyPr wrap="square" lIns="0" tIns="0" rIns="0" bIns="0" rtlCol="0"/>
          <a:lstStyle/>
          <a:p>
            <a:endParaRPr>
              <a:solidFill>
                <a:prstClr val="black"/>
              </a:solidFill>
              <a:latin typeface="Calibri"/>
            </a:endParaRPr>
          </a:p>
        </p:txBody>
      </p:sp>
      <p:sp>
        <p:nvSpPr>
          <p:cNvPr id="13" name="object 13"/>
          <p:cNvSpPr txBox="1"/>
          <p:nvPr/>
        </p:nvSpPr>
        <p:spPr>
          <a:xfrm>
            <a:off x="8251218" y="3444748"/>
            <a:ext cx="2136140" cy="269240"/>
          </a:xfrm>
          <a:prstGeom prst="rect">
            <a:avLst/>
          </a:prstGeom>
        </p:spPr>
        <p:txBody>
          <a:bodyPr vert="horz" wrap="square" lIns="0" tIns="12700" rIns="0" bIns="0" rtlCol="0">
            <a:spAutoFit/>
          </a:bodyPr>
          <a:lstStyle/>
          <a:p>
            <a:pPr marL="12700">
              <a:spcBef>
                <a:spcPts val="100"/>
              </a:spcBef>
            </a:pPr>
            <a:r>
              <a:rPr sz="1600" spc="-10" dirty="0">
                <a:solidFill>
                  <a:srgbClr val="595959"/>
                </a:solidFill>
                <a:latin typeface="Calibri"/>
                <a:cs typeface="Calibri"/>
              </a:rPr>
              <a:t>Claims </a:t>
            </a:r>
            <a:r>
              <a:rPr sz="1600" spc="10" dirty="0">
                <a:solidFill>
                  <a:srgbClr val="595959"/>
                </a:solidFill>
                <a:latin typeface="Calibri"/>
                <a:cs typeface="Calibri"/>
              </a:rPr>
              <a:t>with</a:t>
            </a:r>
            <a:r>
              <a:rPr sz="1600" spc="-15" dirty="0">
                <a:solidFill>
                  <a:srgbClr val="595959"/>
                </a:solidFill>
                <a:latin typeface="Calibri"/>
                <a:cs typeface="Calibri"/>
              </a:rPr>
              <a:t> </a:t>
            </a:r>
            <a:r>
              <a:rPr sz="1600" spc="-10" dirty="0">
                <a:solidFill>
                  <a:srgbClr val="595959"/>
                </a:solidFill>
                <a:latin typeface="Calibri"/>
                <a:cs typeface="Calibri"/>
              </a:rPr>
              <a:t>medical</a:t>
            </a:r>
            <a:r>
              <a:rPr sz="1600" spc="-45" dirty="0">
                <a:solidFill>
                  <a:srgbClr val="595959"/>
                </a:solidFill>
                <a:latin typeface="Calibri"/>
                <a:cs typeface="Calibri"/>
              </a:rPr>
              <a:t> </a:t>
            </a:r>
            <a:r>
              <a:rPr sz="1600" dirty="0">
                <a:solidFill>
                  <a:srgbClr val="595959"/>
                </a:solidFill>
                <a:latin typeface="Calibri"/>
                <a:cs typeface="Calibri"/>
              </a:rPr>
              <a:t>costs</a:t>
            </a:r>
            <a:endParaRPr sz="1600">
              <a:solidFill>
                <a:prstClr val="black"/>
              </a:solidFill>
              <a:latin typeface="Calibri"/>
              <a:cs typeface="Calibri"/>
            </a:endParaRPr>
          </a:p>
        </p:txBody>
      </p:sp>
      <p:sp>
        <p:nvSpPr>
          <p:cNvPr id="14" name="object 14"/>
          <p:cNvSpPr txBox="1"/>
          <p:nvPr/>
        </p:nvSpPr>
        <p:spPr>
          <a:xfrm>
            <a:off x="2333162" y="6250940"/>
            <a:ext cx="7675880" cy="197490"/>
          </a:xfrm>
          <a:prstGeom prst="rect">
            <a:avLst/>
          </a:prstGeom>
        </p:spPr>
        <p:txBody>
          <a:bodyPr vert="horz" wrap="square" lIns="0" tIns="12700" rIns="0" bIns="0" rtlCol="0">
            <a:spAutoFit/>
          </a:bodyPr>
          <a:lstStyle/>
          <a:p>
            <a:pPr marL="12700">
              <a:spcBef>
                <a:spcPts val="100"/>
              </a:spcBef>
            </a:pPr>
            <a:r>
              <a:rPr sz="1100" spc="-5" dirty="0">
                <a:solidFill>
                  <a:prstClr val="black"/>
                </a:solidFill>
                <a:latin typeface="Calibri"/>
                <a:cs typeface="Calibri"/>
              </a:rPr>
              <a:t>Source:</a:t>
            </a:r>
            <a:r>
              <a:rPr sz="1100" spc="10" dirty="0">
                <a:solidFill>
                  <a:prstClr val="black"/>
                </a:solidFill>
                <a:latin typeface="Calibri"/>
                <a:cs typeface="Calibri"/>
              </a:rPr>
              <a:t> </a:t>
            </a:r>
            <a:r>
              <a:rPr sz="1200" spc="-5" dirty="0">
                <a:solidFill>
                  <a:prstClr val="black"/>
                </a:solidFill>
                <a:latin typeface="Calibri"/>
                <a:cs typeface="Calibri"/>
              </a:rPr>
              <a:t>Courtney</a:t>
            </a:r>
            <a:r>
              <a:rPr sz="1200" spc="-20" dirty="0">
                <a:solidFill>
                  <a:prstClr val="black"/>
                </a:solidFill>
                <a:latin typeface="Calibri"/>
                <a:cs typeface="Calibri"/>
              </a:rPr>
              <a:t> </a:t>
            </a:r>
            <a:r>
              <a:rPr sz="1100" spc="-5" dirty="0">
                <a:solidFill>
                  <a:prstClr val="black"/>
                </a:solidFill>
                <a:latin typeface="Calibri"/>
                <a:cs typeface="Calibri"/>
              </a:rPr>
              <a:t>DuChene,</a:t>
            </a:r>
            <a:r>
              <a:rPr sz="1100" spc="10" dirty="0">
                <a:solidFill>
                  <a:prstClr val="black"/>
                </a:solidFill>
                <a:latin typeface="Calibri"/>
                <a:cs typeface="Calibri"/>
              </a:rPr>
              <a:t> </a:t>
            </a:r>
            <a:r>
              <a:rPr sz="1100" dirty="0">
                <a:solidFill>
                  <a:prstClr val="black"/>
                </a:solidFill>
                <a:latin typeface="Calibri"/>
                <a:cs typeface="Calibri"/>
              </a:rPr>
              <a:t>2021,</a:t>
            </a:r>
            <a:r>
              <a:rPr sz="1100" spc="5" dirty="0">
                <a:solidFill>
                  <a:prstClr val="black"/>
                </a:solidFill>
                <a:latin typeface="Calibri"/>
                <a:cs typeface="Calibri"/>
              </a:rPr>
              <a:t> </a:t>
            </a:r>
            <a:r>
              <a:rPr sz="1100" spc="-5" dirty="0">
                <a:solidFill>
                  <a:prstClr val="black"/>
                </a:solidFill>
                <a:latin typeface="Calibri"/>
                <a:cs typeface="Calibri"/>
              </a:rPr>
              <a:t>"COVID-19</a:t>
            </a:r>
            <a:r>
              <a:rPr sz="1100" spc="15" dirty="0">
                <a:solidFill>
                  <a:prstClr val="black"/>
                </a:solidFill>
                <a:latin typeface="Calibri"/>
                <a:cs typeface="Calibri"/>
              </a:rPr>
              <a:t> </a:t>
            </a:r>
            <a:r>
              <a:rPr sz="1100" spc="-5" dirty="0">
                <a:solidFill>
                  <a:prstClr val="black"/>
                </a:solidFill>
                <a:latin typeface="Calibri"/>
                <a:cs typeface="Calibri"/>
              </a:rPr>
              <a:t>and</a:t>
            </a:r>
            <a:r>
              <a:rPr sz="1100" spc="5" dirty="0">
                <a:solidFill>
                  <a:prstClr val="black"/>
                </a:solidFill>
                <a:latin typeface="Calibri"/>
                <a:cs typeface="Calibri"/>
              </a:rPr>
              <a:t> </a:t>
            </a:r>
            <a:r>
              <a:rPr sz="1100" spc="-5" dirty="0">
                <a:solidFill>
                  <a:prstClr val="black"/>
                </a:solidFill>
                <a:latin typeface="Calibri"/>
                <a:cs typeface="Calibri"/>
              </a:rPr>
              <a:t>Workers’</a:t>
            </a:r>
            <a:r>
              <a:rPr sz="1100" spc="10" dirty="0">
                <a:solidFill>
                  <a:prstClr val="black"/>
                </a:solidFill>
                <a:latin typeface="Calibri"/>
                <a:cs typeface="Calibri"/>
              </a:rPr>
              <a:t> </a:t>
            </a:r>
            <a:r>
              <a:rPr sz="1100" spc="-10" dirty="0">
                <a:solidFill>
                  <a:prstClr val="black"/>
                </a:solidFill>
                <a:latin typeface="Calibri"/>
                <a:cs typeface="Calibri"/>
              </a:rPr>
              <a:t>Compensation.</a:t>
            </a:r>
            <a:r>
              <a:rPr sz="1100" dirty="0">
                <a:solidFill>
                  <a:prstClr val="black"/>
                </a:solidFill>
                <a:latin typeface="Calibri"/>
                <a:cs typeface="Calibri"/>
              </a:rPr>
              <a:t> </a:t>
            </a:r>
            <a:r>
              <a:rPr sz="1100" spc="-5" dirty="0">
                <a:solidFill>
                  <a:prstClr val="black"/>
                </a:solidFill>
                <a:latin typeface="Calibri"/>
                <a:cs typeface="Calibri"/>
              </a:rPr>
              <a:t>It’s</a:t>
            </a:r>
            <a:r>
              <a:rPr sz="1100" spc="5" dirty="0">
                <a:solidFill>
                  <a:prstClr val="black"/>
                </a:solidFill>
                <a:latin typeface="Calibri"/>
                <a:cs typeface="Calibri"/>
              </a:rPr>
              <a:t> </a:t>
            </a:r>
            <a:r>
              <a:rPr sz="1100" spc="-5" dirty="0">
                <a:solidFill>
                  <a:prstClr val="black"/>
                </a:solidFill>
                <a:latin typeface="Calibri"/>
                <a:cs typeface="Calibri"/>
              </a:rPr>
              <a:t>the</a:t>
            </a:r>
            <a:r>
              <a:rPr sz="1100" spc="10" dirty="0">
                <a:solidFill>
                  <a:prstClr val="black"/>
                </a:solidFill>
                <a:latin typeface="Calibri"/>
                <a:cs typeface="Calibri"/>
              </a:rPr>
              <a:t> </a:t>
            </a:r>
            <a:r>
              <a:rPr sz="1100" spc="-5" dirty="0">
                <a:solidFill>
                  <a:prstClr val="black"/>
                </a:solidFill>
                <a:latin typeface="Calibri"/>
                <a:cs typeface="Calibri"/>
              </a:rPr>
              <a:t>Indemnity</a:t>
            </a:r>
            <a:r>
              <a:rPr sz="1100" spc="10" dirty="0">
                <a:solidFill>
                  <a:prstClr val="black"/>
                </a:solidFill>
                <a:latin typeface="Calibri"/>
                <a:cs typeface="Calibri"/>
              </a:rPr>
              <a:t> </a:t>
            </a:r>
            <a:r>
              <a:rPr sz="1100" spc="-10" dirty="0">
                <a:solidFill>
                  <a:prstClr val="black"/>
                </a:solidFill>
                <a:latin typeface="Calibri"/>
                <a:cs typeface="Calibri"/>
              </a:rPr>
              <a:t>Costs,</a:t>
            </a:r>
            <a:r>
              <a:rPr sz="1100" spc="5" dirty="0">
                <a:solidFill>
                  <a:prstClr val="black"/>
                </a:solidFill>
                <a:latin typeface="Calibri"/>
                <a:cs typeface="Calibri"/>
              </a:rPr>
              <a:t> </a:t>
            </a:r>
            <a:r>
              <a:rPr sz="1100" spc="-5" dirty="0">
                <a:solidFill>
                  <a:prstClr val="black"/>
                </a:solidFill>
                <a:latin typeface="Calibri"/>
                <a:cs typeface="Calibri"/>
              </a:rPr>
              <a:t>Really,"</a:t>
            </a:r>
            <a:r>
              <a:rPr sz="1100" spc="5" dirty="0">
                <a:solidFill>
                  <a:prstClr val="black"/>
                </a:solidFill>
                <a:latin typeface="Calibri"/>
                <a:cs typeface="Calibri"/>
              </a:rPr>
              <a:t> </a:t>
            </a:r>
            <a:r>
              <a:rPr sz="1100" i="1" spc="-5" dirty="0">
                <a:solidFill>
                  <a:prstClr val="black"/>
                </a:solidFill>
                <a:latin typeface="Calibri"/>
                <a:cs typeface="Calibri"/>
              </a:rPr>
              <a:t>Risk</a:t>
            </a:r>
            <a:r>
              <a:rPr sz="1100" i="1" spc="10" dirty="0">
                <a:solidFill>
                  <a:prstClr val="black"/>
                </a:solidFill>
                <a:latin typeface="Calibri"/>
                <a:cs typeface="Calibri"/>
              </a:rPr>
              <a:t> </a:t>
            </a:r>
            <a:r>
              <a:rPr sz="1100" i="1" dirty="0">
                <a:solidFill>
                  <a:prstClr val="black"/>
                </a:solidFill>
                <a:latin typeface="Calibri"/>
                <a:cs typeface="Calibri"/>
              </a:rPr>
              <a:t>&amp;</a:t>
            </a:r>
            <a:r>
              <a:rPr sz="1100" i="1" spc="5" dirty="0">
                <a:solidFill>
                  <a:prstClr val="black"/>
                </a:solidFill>
                <a:latin typeface="Calibri"/>
                <a:cs typeface="Calibri"/>
              </a:rPr>
              <a:t> </a:t>
            </a:r>
            <a:r>
              <a:rPr sz="1100" i="1" spc="-5" dirty="0">
                <a:solidFill>
                  <a:prstClr val="black"/>
                </a:solidFill>
                <a:latin typeface="Calibri"/>
                <a:cs typeface="Calibri"/>
              </a:rPr>
              <a:t>Insurance</a:t>
            </a:r>
            <a:r>
              <a:rPr sz="1100" spc="-5" dirty="0">
                <a:solidFill>
                  <a:prstClr val="black"/>
                </a:solidFill>
                <a:latin typeface="Calibri"/>
                <a:cs typeface="Calibri"/>
              </a:rPr>
              <a:t>,</a:t>
            </a:r>
            <a:r>
              <a:rPr sz="1100" spc="10" dirty="0">
                <a:solidFill>
                  <a:prstClr val="black"/>
                </a:solidFill>
                <a:latin typeface="Calibri"/>
                <a:cs typeface="Calibri"/>
              </a:rPr>
              <a:t> </a:t>
            </a:r>
            <a:r>
              <a:rPr sz="1100" spc="-5" dirty="0">
                <a:solidFill>
                  <a:prstClr val="black"/>
                </a:solidFill>
                <a:latin typeface="Calibri"/>
                <a:cs typeface="Calibri"/>
              </a:rPr>
              <a:t>April</a:t>
            </a:r>
            <a:r>
              <a:rPr sz="1100" spc="5" dirty="0">
                <a:solidFill>
                  <a:prstClr val="black"/>
                </a:solidFill>
                <a:latin typeface="Calibri"/>
                <a:cs typeface="Calibri"/>
              </a:rPr>
              <a:t> </a:t>
            </a:r>
            <a:r>
              <a:rPr sz="1100" dirty="0">
                <a:solidFill>
                  <a:prstClr val="black"/>
                </a:solidFill>
                <a:latin typeface="Calibri"/>
                <a:cs typeface="Calibri"/>
              </a:rPr>
              <a:t>17,</a:t>
            </a:r>
            <a:endParaRPr sz="1100">
              <a:solidFill>
                <a:prstClr val="black"/>
              </a:solidFill>
              <a:latin typeface="Calibri"/>
              <a:cs typeface="Calibri"/>
            </a:endParaRPr>
          </a:p>
        </p:txBody>
      </p:sp>
      <p:sp>
        <p:nvSpPr>
          <p:cNvPr id="15" name="object 15"/>
          <p:cNvSpPr txBox="1"/>
          <p:nvPr/>
        </p:nvSpPr>
        <p:spPr>
          <a:xfrm>
            <a:off x="2333162" y="6440424"/>
            <a:ext cx="1470660" cy="182101"/>
          </a:xfrm>
          <a:prstGeom prst="rect">
            <a:avLst/>
          </a:prstGeom>
        </p:spPr>
        <p:txBody>
          <a:bodyPr vert="horz" wrap="square" lIns="0" tIns="12700" rIns="0" bIns="0" rtlCol="0">
            <a:spAutoFit/>
          </a:bodyPr>
          <a:lstStyle/>
          <a:p>
            <a:pPr marL="12700">
              <a:spcBef>
                <a:spcPts val="100"/>
              </a:spcBef>
            </a:pPr>
            <a:r>
              <a:rPr sz="1100" dirty="0">
                <a:solidFill>
                  <a:prstClr val="black"/>
                </a:solidFill>
                <a:latin typeface="Calibri"/>
                <a:cs typeface="Calibri"/>
              </a:rPr>
              <a:t>2021;</a:t>
            </a:r>
            <a:r>
              <a:rPr sz="1100" spc="-15" dirty="0">
                <a:solidFill>
                  <a:prstClr val="black"/>
                </a:solidFill>
                <a:latin typeface="Calibri"/>
                <a:cs typeface="Calibri"/>
              </a:rPr>
              <a:t> </a:t>
            </a:r>
            <a:r>
              <a:rPr sz="1100" spc="-5" dirty="0">
                <a:solidFill>
                  <a:prstClr val="black"/>
                </a:solidFill>
                <a:latin typeface="Calibri"/>
                <a:cs typeface="Calibri"/>
              </a:rPr>
              <a:t>data</a:t>
            </a:r>
            <a:r>
              <a:rPr sz="1100" spc="-25" dirty="0">
                <a:solidFill>
                  <a:prstClr val="black"/>
                </a:solidFill>
                <a:latin typeface="Calibri"/>
                <a:cs typeface="Calibri"/>
              </a:rPr>
              <a:t> </a:t>
            </a:r>
            <a:r>
              <a:rPr sz="1100" spc="-5" dirty="0">
                <a:solidFill>
                  <a:prstClr val="black"/>
                </a:solidFill>
                <a:latin typeface="Calibri"/>
                <a:cs typeface="Calibri"/>
              </a:rPr>
              <a:t>from</a:t>
            </a:r>
            <a:r>
              <a:rPr sz="1100" spc="-20" dirty="0">
                <a:solidFill>
                  <a:prstClr val="black"/>
                </a:solidFill>
                <a:latin typeface="Calibri"/>
                <a:cs typeface="Calibri"/>
              </a:rPr>
              <a:t> </a:t>
            </a:r>
            <a:r>
              <a:rPr sz="1100" spc="-5" dirty="0">
                <a:solidFill>
                  <a:prstClr val="black"/>
                </a:solidFill>
                <a:latin typeface="Calibri"/>
                <a:cs typeface="Calibri"/>
              </a:rPr>
              <a:t>Mitchell.</a:t>
            </a:r>
            <a:endParaRPr sz="1100">
              <a:solidFill>
                <a:prstClr val="black"/>
              </a:solidFill>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3.xml><?xml version="1.0" encoding="utf-8"?>
<a:theme xmlns:a="http://schemas.openxmlformats.org/drawingml/2006/main" name="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4073</Words>
  <Application>Microsoft Office PowerPoint</Application>
  <PresentationFormat>Custom</PresentationFormat>
  <Paragraphs>586</Paragraphs>
  <Slides>53</Slides>
  <Notes>1</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Office Theme</vt:lpstr>
      <vt:lpstr>1_Office Theme</vt:lpstr>
      <vt:lpstr>PPT Template</vt:lpstr>
      <vt:lpstr>COVID and  Workers’ Compensation</vt:lpstr>
      <vt:lpstr>COVID Cases in the U.S.</vt:lpstr>
      <vt:lpstr>Number of COVID-19 Claims Filed in California,  March 2020 – March 2021</vt:lpstr>
      <vt:lpstr>Total Number of Workers' Compensation Claims in  California, 2019 compared to 2020</vt:lpstr>
      <vt:lpstr>Number of COVID Claims in Florida,  March 2020 – March 2021</vt:lpstr>
      <vt:lpstr>Total Indemnity Claims in Florida,  2019 compared to 2020 13903</vt:lpstr>
      <vt:lpstr>COVID-19 Claims in Florida by Indemnity  Benefits Paid</vt:lpstr>
      <vt:lpstr>COVID Claims Compared with All Other Claims in  Florida, 2020</vt:lpstr>
      <vt:lpstr>COVID Workers' Compensation Claims in 2020 by  Type of Claim</vt:lpstr>
      <vt:lpstr>The Medical Portion of Workers' Compensation Benefits  has been Steadily Increasing</vt:lpstr>
      <vt:lpstr>The 10 States with the Highest Share of Workers'  Compensation Benefits going to Medical Benefits</vt:lpstr>
      <vt:lpstr>COVID-19 Presumptions</vt:lpstr>
      <vt:lpstr>California COVID Claims by Industry (through  April 2021)</vt:lpstr>
      <vt:lpstr>Monthly Reported COVID Claims by Presumption  Worker Group, Minnesota, 2020</vt:lpstr>
      <vt:lpstr>Percent of Premiums Held as Operating Gains by Insurers  Remained Strong through the Pandemic</vt:lpstr>
      <vt:lpstr>PowerPoint Presentation</vt:lpstr>
      <vt:lpstr>States with COVID Liability  Shields for Businesses</vt:lpstr>
      <vt:lpstr>COVID-19 Claims in South Carolina</vt:lpstr>
      <vt:lpstr>COVID-19 and Theories of Compensability</vt:lpstr>
      <vt:lpstr>Occupational Disease Claims</vt:lpstr>
      <vt:lpstr>Occupational Disease Claims</vt:lpstr>
      <vt:lpstr>Occupational Disease: What it is Not (Section 42-11-10(B))</vt:lpstr>
      <vt:lpstr>To Prove an Occupational Disease</vt:lpstr>
      <vt:lpstr>Compensability of Occupational Diseases</vt:lpstr>
      <vt:lpstr>Fox v. Newberry Cty. Mem’l Hosp.</vt:lpstr>
      <vt:lpstr>Fox v. Newberry Cty. Mem’l Hosp.</vt:lpstr>
      <vt:lpstr>Fox v. Newberry Cty. Mem’l Hosp.</vt:lpstr>
      <vt:lpstr>Fox v. Newberry Cty. Mem’l Hosp.</vt:lpstr>
      <vt:lpstr>Fox v. Newberry Cty. Mem’l Hosp. Interesting Take-Aways Pertinent to COVID-19</vt:lpstr>
      <vt:lpstr>Fox v. Newberry Cty. Mem’l Hosp. Interesting Take-Aways Pertinent to COVID-19</vt:lpstr>
      <vt:lpstr>COVID-19 an “Injury By Accident”?</vt:lpstr>
      <vt:lpstr>Hiers v. Brunson Construction, Co.</vt:lpstr>
      <vt:lpstr>Hiers v. Brunson Construction, Co. </vt:lpstr>
      <vt:lpstr>Muir v. C.R. Bard, Inc. </vt:lpstr>
      <vt:lpstr>How to Investigate COVID-19 Claims</vt:lpstr>
      <vt:lpstr>How to Investigate COVID-19 Claims</vt:lpstr>
      <vt:lpstr>How to Investigate COVID-19 Claims</vt:lpstr>
      <vt:lpstr>Vaccine</vt:lpstr>
      <vt:lpstr>The Effects of Covid-19 on an Employer</vt:lpstr>
      <vt:lpstr>Daily Challenges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Mandating The Vaccine</vt:lpstr>
      <vt:lpstr>Workers’ Compensation Liability for Adverse Reactions from Mandatory Vaccines?</vt:lpstr>
      <vt:lpstr>Covid-19 &amp; Workers’ Compensation Claims</vt:lpstr>
      <vt:lpstr>Covid-19 &amp; Workers’ Compensation Claims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Lacy Sidbury</dc:creator>
  <cp:lastModifiedBy>User</cp:lastModifiedBy>
  <cp:revision>3</cp:revision>
  <dcterms:modified xsi:type="dcterms:W3CDTF">2021-10-01T15:37:31Z</dcterms:modified>
</cp:coreProperties>
</file>