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67" r:id="rId1"/>
  </p:sldMasterIdLst>
  <p:notesMasterIdLst>
    <p:notesMasterId r:id="rId42"/>
  </p:notesMasterIdLst>
  <p:handoutMasterIdLst>
    <p:handoutMasterId r:id="rId43"/>
  </p:handoutMasterIdLst>
  <p:sldIdLst>
    <p:sldId id="256" r:id="rId2"/>
    <p:sldId id="257" r:id="rId3"/>
    <p:sldId id="272" r:id="rId4"/>
    <p:sldId id="273" r:id="rId5"/>
    <p:sldId id="274" r:id="rId6"/>
    <p:sldId id="275" r:id="rId7"/>
    <p:sldId id="281" r:id="rId8"/>
    <p:sldId id="277" r:id="rId9"/>
    <p:sldId id="278" r:id="rId10"/>
    <p:sldId id="279" r:id="rId11"/>
    <p:sldId id="280"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7" r:id="rId32"/>
    <p:sldId id="301" r:id="rId33"/>
    <p:sldId id="264" r:id="rId34"/>
    <p:sldId id="303" r:id="rId35"/>
    <p:sldId id="265" r:id="rId36"/>
    <p:sldId id="306" r:id="rId37"/>
    <p:sldId id="308" r:id="rId38"/>
    <p:sldId id="266" r:id="rId39"/>
    <p:sldId id="315" r:id="rId40"/>
    <p:sldId id="259" r:id="rId41"/>
  </p:sldIdLst>
  <p:sldSz cx="9144000" cy="6858000" type="screen4x3"/>
  <p:notesSz cx="7315200" cy="9601200"/>
  <p:custDataLst>
    <p:tags r:id="rId4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52">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21"/>
    <a:srgbClr val="A2958B"/>
    <a:srgbClr val="346CA7"/>
    <a:srgbClr val="C77D26"/>
    <a:srgbClr val="01936F"/>
    <a:srgbClr val="BF2F2F"/>
    <a:srgbClr val="F05E2F"/>
    <a:srgbClr val="007654"/>
    <a:srgbClr val="005941"/>
    <a:srgbClr val="6B5E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1" autoAdjust="0"/>
    <p:restoredTop sz="80769" autoAdjust="0"/>
  </p:normalViewPr>
  <p:slideViewPr>
    <p:cSldViewPr snapToGrid="0">
      <p:cViewPr varScale="1">
        <p:scale>
          <a:sx n="35" d="100"/>
          <a:sy n="35" d="100"/>
        </p:scale>
        <p:origin x="-1476" y="-90"/>
      </p:cViewPr>
      <p:guideLst>
        <p:guide orient="horz" pos="2152"/>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CEE-4176-9129-D2BB6B2CAFD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CEE-4176-9129-D2BB6B2CAFD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CEE-4176-9129-D2BB6B2CAFD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CEE-4176-9129-D2BB6B2CAFDC}"/>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4CEE-4176-9129-D2BB6B2CAFDC}"/>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4CEE-4176-9129-D2BB6B2CAFDC}"/>
              </c:ext>
            </c:extLst>
          </c:dPt>
          <c:cat>
            <c:strRef>
              <c:f>Sheet1!$A$2:$A$7</c:f>
              <c:strCache>
                <c:ptCount val="6"/>
                <c:pt idx="0">
                  <c:v>White</c:v>
                </c:pt>
                <c:pt idx="1">
                  <c:v>Hispanic</c:v>
                </c:pt>
                <c:pt idx="2">
                  <c:v>Black</c:v>
                </c:pt>
                <c:pt idx="3">
                  <c:v>Asian</c:v>
                </c:pt>
                <c:pt idx="4">
                  <c:v>Unknown</c:v>
                </c:pt>
                <c:pt idx="5">
                  <c:v>American India &amp; Alaska Native</c:v>
                </c:pt>
              </c:strCache>
            </c:strRef>
          </c:cat>
          <c:val>
            <c:numRef>
              <c:f>Sheet1!$B$2:$B$7</c:f>
              <c:numCache>
                <c:formatCode>0.00%</c:formatCode>
                <c:ptCount val="6"/>
                <c:pt idx="0">
                  <c:v>0.66100000000000003</c:v>
                </c:pt>
                <c:pt idx="1">
                  <c:v>0.14799999999999999</c:v>
                </c:pt>
                <c:pt idx="2">
                  <c:v>0.11</c:v>
                </c:pt>
                <c:pt idx="3">
                  <c:v>5.2999999999999999E-2</c:v>
                </c:pt>
                <c:pt idx="4">
                  <c:v>2.3E-2</c:v>
                </c:pt>
                <c:pt idx="5">
                  <c:v>5.0000000000000001E-3</c:v>
                </c:pt>
              </c:numCache>
            </c:numRef>
          </c:val>
          <c:extLst xmlns:c16r2="http://schemas.microsoft.com/office/drawing/2015/06/chart">
            <c:ext xmlns:c16="http://schemas.microsoft.com/office/drawing/2014/chart" uri="{C3380CC4-5D6E-409C-BE32-E72D297353CC}">
              <c16:uniqueId val="{0000000C-4CEE-4176-9129-D2BB6B2CAFDC}"/>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7.5672579772001567E-3"/>
          <c:y val="0.86331582069396973"/>
          <c:w val="0.96906371988556583"/>
          <c:h val="0.13668424032617763"/>
        </c:manualLayout>
      </c:layout>
      <c:overlay val="0"/>
      <c:spPr>
        <a:noFill/>
        <a:ln>
          <a:noFill/>
        </a:ln>
        <a:effectLst/>
      </c:spPr>
      <c:txPr>
        <a:bodyPr rot="0" spcFirstLastPara="1" vertOverflow="ellipsis" vert="horz" wrap="square" anchor="ctr" anchorCtr="1"/>
        <a:lstStyle/>
        <a:p>
          <a:pPr>
            <a:defRPr sz="900" b="0" i="0" u="none" strike="noStrike" kern="1200" baseline="0" smtId="4294967295">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a:effectLst/>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0060"/>
          </a:xfrm>
          <a:prstGeom prst="rect">
            <a:avLst/>
          </a:prstGeom>
        </p:spPr>
        <p:txBody>
          <a:bodyPr vert="horz" lIns="96662" tIns="48331" rIns="96662" bIns="48331" rtlCol="0"/>
          <a:lstStyle>
            <a:lvl1pPr algn="l">
              <a:defRPr sz="1300"/>
            </a:lvl1pPr>
          </a:lstStyle>
          <a:p>
            <a:endParaRPr lang="en-US"/>
          </a:p>
        </p:txBody>
      </p:sp>
      <p:sp>
        <p:nvSpPr>
          <p:cNvPr id="3" name="Date Placeholder 2"/>
          <p:cNvSpPr>
            <a:spLocks noGrp="1"/>
          </p:cNvSpPr>
          <p:nvPr>
            <p:ph type="dt" sz="quarter" idx="1"/>
          </p:nvPr>
        </p:nvSpPr>
        <p:spPr>
          <a:xfrm>
            <a:off x="4143590" y="0"/>
            <a:ext cx="3169920" cy="480060"/>
          </a:xfrm>
          <a:prstGeom prst="rect">
            <a:avLst/>
          </a:prstGeom>
        </p:spPr>
        <p:txBody>
          <a:bodyPr vert="horz" lIns="96662" tIns="48331" rIns="96662" bIns="48331" rtlCol="0"/>
          <a:lstStyle>
            <a:lvl1pPr algn="r">
              <a:defRPr sz="1300"/>
            </a:lvl1pPr>
          </a:lstStyle>
          <a:p>
            <a:fld id="{C06637A2-733D-44CF-B9EF-024D688D0553}" type="datetimeFigureOut">
              <a:rPr lang="en-US" smtClean="0"/>
              <a:t>10/25/2021</a:t>
            </a:fld>
            <a:endParaRPr lang="en-US"/>
          </a:p>
        </p:txBody>
      </p:sp>
      <p:sp>
        <p:nvSpPr>
          <p:cNvPr id="4" name="Footer Placeholder 3"/>
          <p:cNvSpPr>
            <a:spLocks noGrp="1"/>
          </p:cNvSpPr>
          <p:nvPr>
            <p:ph type="ftr" sz="quarter" idx="2"/>
          </p:nvPr>
        </p:nvSpPr>
        <p:spPr>
          <a:xfrm>
            <a:off x="3" y="9119474"/>
            <a:ext cx="3169920" cy="480060"/>
          </a:xfrm>
          <a:prstGeom prst="rect">
            <a:avLst/>
          </a:prstGeom>
        </p:spPr>
        <p:txBody>
          <a:bodyPr vert="horz" lIns="96662" tIns="48331" rIns="96662"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90" y="9119474"/>
            <a:ext cx="3169920" cy="480060"/>
          </a:xfrm>
          <a:prstGeom prst="rect">
            <a:avLst/>
          </a:prstGeom>
        </p:spPr>
        <p:txBody>
          <a:bodyPr vert="horz" lIns="96662" tIns="48331" rIns="96662" bIns="48331" rtlCol="0" anchor="b"/>
          <a:lstStyle>
            <a:lvl1pPr algn="r">
              <a:defRPr sz="1300"/>
            </a:lvl1pPr>
          </a:lstStyle>
          <a:p>
            <a:fld id="{352393F7-B355-43C7-86FA-03F2C03E4C2C}" type="slidenum">
              <a:rPr lang="en-US" smtClean="0"/>
              <a:t>‹#›</a:t>
            </a:fld>
            <a:endParaRPr lang="en-US"/>
          </a:p>
        </p:txBody>
      </p:sp>
    </p:spTree>
    <p:extLst>
      <p:ext uri="{BB962C8B-B14F-4D97-AF65-F5344CB8AC3E}">
        <p14:creationId xmlns:p14="http://schemas.microsoft.com/office/powerpoint/2010/main" val="1123154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0060"/>
          </a:xfrm>
          <a:prstGeom prst="rect">
            <a:avLst/>
          </a:prstGeom>
        </p:spPr>
        <p:txBody>
          <a:bodyPr vert="horz" lIns="96662" tIns="48331" rIns="96662" bIns="48331" rtlCol="0"/>
          <a:lstStyle>
            <a:lvl1pPr algn="l">
              <a:defRPr sz="1300"/>
            </a:lvl1pPr>
          </a:lstStyle>
          <a:p>
            <a:endParaRPr lang="en-US"/>
          </a:p>
        </p:txBody>
      </p:sp>
      <p:sp>
        <p:nvSpPr>
          <p:cNvPr id="3" name="Date Placeholder 2"/>
          <p:cNvSpPr>
            <a:spLocks noGrp="1"/>
          </p:cNvSpPr>
          <p:nvPr>
            <p:ph type="dt" idx="1"/>
          </p:nvPr>
        </p:nvSpPr>
        <p:spPr>
          <a:xfrm>
            <a:off x="4143590" y="0"/>
            <a:ext cx="3169920" cy="480060"/>
          </a:xfrm>
          <a:prstGeom prst="rect">
            <a:avLst/>
          </a:prstGeom>
        </p:spPr>
        <p:txBody>
          <a:bodyPr vert="horz" lIns="96662" tIns="48331" rIns="96662" bIns="48331" rtlCol="0"/>
          <a:lstStyle>
            <a:lvl1pPr algn="r">
              <a:defRPr sz="1300"/>
            </a:lvl1pPr>
          </a:lstStyle>
          <a:p>
            <a:fld id="{642DF05A-8C88-411C-8F55-6477222E795E}" type="datetimeFigureOut">
              <a:rPr lang="en-US" smtClean="0"/>
              <a:t>10/25/2021</a:t>
            </a:fld>
            <a:endParaRPr lang="en-US"/>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sp>
      <p:sp>
        <p:nvSpPr>
          <p:cNvPr id="5" name="Notes Placeholder 4"/>
          <p:cNvSpPr>
            <a:spLocks noGrp="1"/>
          </p:cNvSpPr>
          <p:nvPr>
            <p:ph type="body" sz="quarter" idx="3"/>
          </p:nvPr>
        </p:nvSpPr>
        <p:spPr>
          <a:xfrm>
            <a:off x="731521" y="4560570"/>
            <a:ext cx="5852160" cy="4320540"/>
          </a:xfrm>
          <a:prstGeom prst="rect">
            <a:avLst/>
          </a:prstGeom>
        </p:spPr>
        <p:txBody>
          <a:bodyPr vert="horz" lIns="96662" tIns="48331" rIns="96662"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119474"/>
            <a:ext cx="3169920" cy="480060"/>
          </a:xfrm>
          <a:prstGeom prst="rect">
            <a:avLst/>
          </a:prstGeom>
        </p:spPr>
        <p:txBody>
          <a:bodyPr vert="horz" lIns="96662" tIns="48331" rIns="96662"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90" y="9119474"/>
            <a:ext cx="3169920" cy="480060"/>
          </a:xfrm>
          <a:prstGeom prst="rect">
            <a:avLst/>
          </a:prstGeom>
        </p:spPr>
        <p:txBody>
          <a:bodyPr vert="horz" lIns="96662" tIns="48331" rIns="96662" bIns="48331" rtlCol="0" anchor="b"/>
          <a:lstStyle>
            <a:lvl1pPr algn="r">
              <a:defRPr sz="1300"/>
            </a:lvl1pPr>
          </a:lstStyle>
          <a:p>
            <a:fld id="{2A5B69AD-CA7F-4BEF-92F1-9616BD944079}" type="slidenum">
              <a:rPr lang="en-US" smtClean="0"/>
              <a:t>‹#›</a:t>
            </a:fld>
            <a:endParaRPr lang="en-US"/>
          </a:p>
        </p:txBody>
      </p:sp>
    </p:spTree>
    <p:extLst>
      <p:ext uri="{BB962C8B-B14F-4D97-AF65-F5344CB8AC3E}">
        <p14:creationId xmlns:p14="http://schemas.microsoft.com/office/powerpoint/2010/main" val="12394713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257628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3099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49993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70077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64302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524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631020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500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52964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1946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6202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122424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249831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102941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53090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14281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3254483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5901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195641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4827205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0904262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16169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0159336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578135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289241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263497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232492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068851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0387725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444583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1517327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735905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67265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468680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35947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11887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885766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45553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49874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79749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3491" y="796631"/>
            <a:ext cx="6251304" cy="2700706"/>
          </a:xfrm>
        </p:spPr>
        <p:txBody>
          <a:bodyPr bIns="0"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443491" y="3497337"/>
            <a:ext cx="6251304" cy="1011489"/>
          </a:xfrm>
        </p:spPr>
        <p:txBody>
          <a:bodyPr tIns="91440" bIns="91440">
            <a:normAutofit/>
          </a:bodyPr>
          <a:lstStyle>
            <a:lvl1pPr marL="0" indent="0" algn="ct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a:xfrm>
            <a:off x="1443490" y="329308"/>
            <a:ext cx="3719283" cy="309201"/>
          </a:xfrm>
        </p:spPr>
        <p:txBody>
          <a:bodyPr/>
          <a:lstStyle/>
          <a:p>
            <a:endParaRPr lang="en-US" dirty="0"/>
          </a:p>
        </p:txBody>
      </p:sp>
      <p:sp>
        <p:nvSpPr>
          <p:cNvPr id="6" name="Slide Number Placeholder 5"/>
          <p:cNvSpPr>
            <a:spLocks noGrp="1"/>
          </p:cNvSpPr>
          <p:nvPr>
            <p:ph type="sldNum" sz="quarter" idx="12"/>
          </p:nvPr>
        </p:nvSpPr>
        <p:spPr>
          <a:xfrm>
            <a:off x="477760" y="798973"/>
            <a:ext cx="802005" cy="503578"/>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85249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978981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373"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2" y="798974"/>
            <a:ext cx="4985762"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250146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Rectangle 4"/>
          <p:cNvSpPr/>
          <p:nvPr userDrawn="1"/>
        </p:nvSpPr>
        <p:spPr>
          <a:xfrm>
            <a:off x="-76200" y="-76200"/>
            <a:ext cx="9296400" cy="123802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76200" y="1138966"/>
            <a:ext cx="9296400" cy="45719"/>
          </a:xfrm>
          <a:prstGeom prst="rect">
            <a:avLst/>
          </a:prstGeom>
          <a:solidFill>
            <a:srgbClr val="A2958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02431" y="3586"/>
            <a:ext cx="8229600" cy="1143000"/>
          </a:xfrm>
          <a:prstGeom prst="rect">
            <a:avLst/>
          </a:prstGeom>
        </p:spPr>
        <p:txBody>
          <a:bodyPr/>
          <a:lstStyle>
            <a:lvl1pPr>
              <a:defRPr>
                <a:latin typeface="Calibri" pitchFamily="34" charset="0"/>
              </a:defRPr>
            </a:lvl1pPr>
          </a:lstStyle>
          <a:p>
            <a:r>
              <a:rPr lang="en-US"/>
              <a:t>Click to edit Master title style</a:t>
            </a:r>
          </a:p>
        </p:txBody>
      </p:sp>
      <p:sp>
        <p:nvSpPr>
          <p:cNvPr id="8" name="Rectangle 6"/>
          <p:cNvSpPr>
            <a:spLocks noChangeArrowheads="1"/>
          </p:cNvSpPr>
          <p:nvPr userDrawn="1"/>
        </p:nvSpPr>
        <p:spPr bwMode="auto">
          <a:xfrm>
            <a:off x="8610600" y="0"/>
            <a:ext cx="60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fld id="{2F9CE100-3152-4098-9A78-DCF51A9B1251}" type="slidenum">
              <a:rPr lang="en-US" sz="1600" b="1">
                <a:solidFill>
                  <a:schemeClr val="bg1"/>
                </a:solidFill>
                <a:latin typeface="Calibri" pitchFamily="34" charset="0"/>
              </a:rPr>
              <a:pPr algn="ctr"/>
              <a:t>‹#›</a:t>
            </a:fld>
            <a:endParaRPr lang="en-US" sz="1600" b="1">
              <a:solidFill>
                <a:schemeClr val="bg1"/>
              </a:solidFill>
              <a:latin typeface="Calibri" pitchFamily="34" charset="0"/>
            </a:endParaRPr>
          </a:p>
        </p:txBody>
      </p:sp>
    </p:spTree>
    <p:extLst>
      <p:ext uri="{BB962C8B-B14F-4D97-AF65-F5344CB8AC3E}">
        <p14:creationId xmlns:p14="http://schemas.microsoft.com/office/powerpoint/2010/main" val="141287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
        <p:nvSpPr>
          <p:cNvPr id="7" name="Rectangle 6">
            <a:extLst>
              <a:ext uri="{FF2B5EF4-FFF2-40B4-BE49-F238E27FC236}">
                <a16:creationId xmlns:a16="http://schemas.microsoft.com/office/drawing/2014/main" xmlns="" id="{07D3A0D8-ED51-44F9-9B9A-D5AABAC255F9}"/>
              </a:ext>
            </a:extLst>
          </p:cNvPr>
          <p:cNvSpPr/>
          <p:nvPr userDrawn="1"/>
        </p:nvSpPr>
        <p:spPr>
          <a:xfrm>
            <a:off x="-76200" y="-76200"/>
            <a:ext cx="9296400" cy="123802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90D8ABD2-E2FD-4E77-A61A-7FEB0253055A}"/>
              </a:ext>
            </a:extLst>
          </p:cNvPr>
          <p:cNvSpPr/>
          <p:nvPr userDrawn="1"/>
        </p:nvSpPr>
        <p:spPr>
          <a:xfrm>
            <a:off x="-76200" y="1138966"/>
            <a:ext cx="9296400" cy="45719"/>
          </a:xfrm>
          <a:prstGeom prst="rect">
            <a:avLst/>
          </a:prstGeom>
          <a:solidFill>
            <a:srgbClr val="A2958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a:extLst>
              <a:ext uri="{FF2B5EF4-FFF2-40B4-BE49-F238E27FC236}">
                <a16:creationId xmlns:a16="http://schemas.microsoft.com/office/drawing/2014/main" xmlns="" id="{2AD717A9-6F5F-42E2-80A5-03458FB80ADB}"/>
              </a:ext>
            </a:extLst>
          </p:cNvPr>
          <p:cNvSpPr>
            <a:spLocks noChangeArrowheads="1"/>
          </p:cNvSpPr>
          <p:nvPr userDrawn="1"/>
        </p:nvSpPr>
        <p:spPr bwMode="auto">
          <a:xfrm>
            <a:off x="8610600" y="0"/>
            <a:ext cx="60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fld id="{2F9CE100-3152-4098-9A78-DCF51A9B1251}" type="slidenum">
              <a:rPr lang="en-US" sz="1600" b="1">
                <a:solidFill>
                  <a:schemeClr val="bg1"/>
                </a:solidFill>
                <a:latin typeface="Calibri" pitchFamily="34" charset="0"/>
              </a:rPr>
              <a:pPr algn="ctr"/>
              <a:t>‹#›</a:t>
            </a:fld>
            <a:endParaRPr lang="en-US" sz="1600" b="1">
              <a:solidFill>
                <a:schemeClr val="bg1"/>
              </a:solidFill>
              <a:latin typeface="Calibri" pitchFamily="34" charset="0"/>
            </a:endParaRPr>
          </a:p>
        </p:txBody>
      </p:sp>
    </p:spTree>
    <p:extLst>
      <p:ext uri="{BB962C8B-B14F-4D97-AF65-F5344CB8AC3E}">
        <p14:creationId xmlns:p14="http://schemas.microsoft.com/office/powerpoint/2010/main" val="2569939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2" y="1756130"/>
            <a:ext cx="6251302" cy="1952270"/>
          </a:xfrm>
        </p:spPr>
        <p:txBody>
          <a:bodyPr anchor="b">
            <a:normAutofit/>
          </a:bodyPr>
          <a:lstStyle>
            <a:lvl1pPr algn="ctr">
              <a:defRPr sz="3200"/>
            </a:lvl1pPr>
          </a:lstStyle>
          <a:p>
            <a:r>
              <a:rPr lang="en-US"/>
              <a:t>Click to edit Master title style</a:t>
            </a:r>
            <a:endParaRPr lang="en-US" dirty="0"/>
          </a:p>
        </p:txBody>
      </p:sp>
      <p:sp>
        <p:nvSpPr>
          <p:cNvPr id="3" name="Text Placeholder 2"/>
          <p:cNvSpPr>
            <a:spLocks noGrp="1"/>
          </p:cNvSpPr>
          <p:nvPr>
            <p:ph type="body" idx="1"/>
          </p:nvPr>
        </p:nvSpPr>
        <p:spPr>
          <a:xfrm>
            <a:off x="1434318" y="3708400"/>
            <a:ext cx="6251302" cy="1110725"/>
          </a:xfrm>
        </p:spPr>
        <p:txBody>
          <a:bodyPr tIns="91440">
            <a:normAutofit/>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664896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25130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1" y="2013936"/>
            <a:ext cx="2965632"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9162" y="2013936"/>
            <a:ext cx="2965424"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
        <p:nvSpPr>
          <p:cNvPr id="8" name="Rectangle 7">
            <a:extLst>
              <a:ext uri="{FF2B5EF4-FFF2-40B4-BE49-F238E27FC236}">
                <a16:creationId xmlns:a16="http://schemas.microsoft.com/office/drawing/2014/main" xmlns="" id="{B41B2C3C-6EDE-4435-AD50-60C6AF8332F1}"/>
              </a:ext>
            </a:extLst>
          </p:cNvPr>
          <p:cNvSpPr/>
          <p:nvPr userDrawn="1"/>
        </p:nvSpPr>
        <p:spPr>
          <a:xfrm>
            <a:off x="-76200" y="-76200"/>
            <a:ext cx="9296400" cy="123802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D6659A07-171A-42D6-86E4-8B495F8EDD71}"/>
              </a:ext>
            </a:extLst>
          </p:cNvPr>
          <p:cNvSpPr/>
          <p:nvPr userDrawn="1"/>
        </p:nvSpPr>
        <p:spPr>
          <a:xfrm>
            <a:off x="-76200" y="1138966"/>
            <a:ext cx="9296400" cy="45719"/>
          </a:xfrm>
          <a:prstGeom prst="rect">
            <a:avLst/>
          </a:prstGeom>
          <a:solidFill>
            <a:srgbClr val="A2958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a:extLst>
              <a:ext uri="{FF2B5EF4-FFF2-40B4-BE49-F238E27FC236}">
                <a16:creationId xmlns:a16="http://schemas.microsoft.com/office/drawing/2014/main" xmlns="" id="{E8086638-E720-459F-B4A3-B9C01C2C59FD}"/>
              </a:ext>
            </a:extLst>
          </p:cNvPr>
          <p:cNvSpPr>
            <a:spLocks noChangeArrowheads="1"/>
          </p:cNvSpPr>
          <p:nvPr userDrawn="1"/>
        </p:nvSpPr>
        <p:spPr bwMode="auto">
          <a:xfrm>
            <a:off x="8610600" y="0"/>
            <a:ext cx="60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fld id="{2F9CE100-3152-4098-9A78-DCF51A9B1251}" type="slidenum">
              <a:rPr lang="en-US" sz="1600" b="1">
                <a:solidFill>
                  <a:schemeClr val="bg1"/>
                </a:solidFill>
                <a:latin typeface="Calibri" pitchFamily="34" charset="0"/>
              </a:rPr>
              <a:pPr algn="ctr"/>
              <a:t>‹#›</a:t>
            </a:fld>
            <a:endParaRPr lang="en-US" sz="1600" b="1">
              <a:solidFill>
                <a:schemeClr val="bg1"/>
              </a:solidFill>
              <a:latin typeface="Calibri" pitchFamily="34" charset="0"/>
            </a:endParaRPr>
          </a:p>
        </p:txBody>
      </p:sp>
    </p:spTree>
    <p:extLst>
      <p:ext uri="{BB962C8B-B14F-4D97-AF65-F5344CB8AC3E}">
        <p14:creationId xmlns:p14="http://schemas.microsoft.com/office/powerpoint/2010/main" val="2499027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164"/>
            <a:ext cx="62513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2965631"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2965631"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9270" y="2023004"/>
            <a:ext cx="2965523"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29270" y="2821491"/>
            <a:ext cx="2965523"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529295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021538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268702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406519"/>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506719"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1501"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297488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9" y="1129513"/>
            <a:ext cx="308049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defTabSz="914400">
              <a:spcBef>
                <a:spcPts val="1800"/>
              </a:spcBef>
            </a:pPr>
            <a:r>
              <a:rPr lang="en-US"/>
              <a:t>Click icon to add picture</a:t>
            </a:r>
            <a:endParaRPr lang="en-US" dirty="0"/>
          </a:p>
        </p:txBody>
      </p:sp>
      <p:sp>
        <p:nvSpPr>
          <p:cNvPr id="4" name="Text Placeholder 3"/>
          <p:cNvSpPr>
            <a:spLocks noGrp="1"/>
          </p:cNvSpPr>
          <p:nvPr>
            <p:ph type="body" sz="half" idx="2"/>
          </p:nvPr>
        </p:nvSpPr>
        <p:spPr>
          <a:xfrm>
            <a:off x="1443492" y="3145992"/>
            <a:ext cx="3076077"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082905" cy="320123"/>
          </a:xfrm>
        </p:spPr>
        <p:txBody>
          <a:bodyPr/>
          <a:lstStyle>
            <a:lvl1pPr algn="l">
              <a:defRPr/>
            </a:lvl1pPr>
          </a:lstStyle>
          <a:p>
            <a:fld id="{B61BEF0D-F0BB-DE4B-95CE-6DB70DBA9567}" type="datetimeFigureOut">
              <a:rPr lang="en-US" smtClean="0"/>
              <a:pPr/>
              <a:t>10/25/2021</a:t>
            </a:fld>
            <a:endParaRPr lang="en-US" dirty="0"/>
          </a:p>
        </p:txBody>
      </p:sp>
      <p:sp>
        <p:nvSpPr>
          <p:cNvPr id="6" name="Footer Placeholder 5"/>
          <p:cNvSpPr>
            <a:spLocks noGrp="1"/>
          </p:cNvSpPr>
          <p:nvPr>
            <p:ph type="ftr" sz="quarter" idx="11"/>
          </p:nvPr>
        </p:nvSpPr>
        <p:spPr>
          <a:xfrm>
            <a:off x="1437530" y="318641"/>
            <a:ext cx="3082083"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018340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3622291"/>
            <a:ext cx="9144000" cy="251227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p:nvPicPr>
        <p:blipFill rotWithShape="1">
          <a:blip r:embed="rId14">
            <a:extLst>
              <a:ext uri="{28A0092B-C50C-407E-A947-70E740481C1C}">
                <a14:useLocalDpi xmlns:a14="http://schemas.microsoft.com/office/drawing/2010/main" val="0"/>
              </a:ext>
            </a:extLst>
          </a:blip>
          <a:srcRect t="2769" b="-2769"/>
          <a:stretch/>
        </p:blipFill>
        <p:spPr>
          <a:xfrm>
            <a:off x="0" y="6135624"/>
            <a:ext cx="9144000" cy="742950"/>
          </a:xfrm>
          <a:prstGeom prst="rect">
            <a:avLst/>
          </a:prstGeom>
        </p:spPr>
      </p:pic>
      <p:sp>
        <p:nvSpPr>
          <p:cNvPr id="2" name="Title Placeholder 1"/>
          <p:cNvSpPr>
            <a:spLocks noGrp="1"/>
          </p:cNvSpPr>
          <p:nvPr>
            <p:ph type="title"/>
          </p:nvPr>
        </p:nvSpPr>
        <p:spPr>
          <a:xfrm>
            <a:off x="1443491" y="804520"/>
            <a:ext cx="6251303"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25130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2650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3"/>
          </p:nvPr>
        </p:nvSpPr>
        <p:spPr>
          <a:xfrm>
            <a:off x="1443491" y="329308"/>
            <a:ext cx="3719283"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2" name="Straight Connector 11"/>
          <p:cNvCxnSpPr/>
          <p:nvPr/>
        </p:nvCxnSpPr>
        <p:spPr>
          <a:xfrm>
            <a:off x="0" y="614476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54066"/>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hf hdr="0" ftr="0" dt="0"/>
  <p:txStyles>
    <p:titleStyle>
      <a:lvl1pPr algn="ctr" defTabSz="6858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86"/>
            <a:ext cx="9144000" cy="1143000"/>
          </a:xfrm>
        </p:spPr>
        <p:txBody>
          <a:bodyPr>
            <a:normAutofit/>
          </a:bodyPr>
          <a:lstStyle/>
          <a:p>
            <a:pPr algn="ctr"/>
            <a:r>
              <a:rPr lang="en-US" sz="1200" cap="all"/>
              <a:t/>
            </a:r>
            <a:br>
              <a:rPr lang="en-US" sz="1200" cap="all"/>
            </a:br>
            <a:r>
              <a:rPr lang="en-US" cap="all"/>
              <a:t>Diversity in Workers’ Compensation </a:t>
            </a:r>
          </a:p>
        </p:txBody>
      </p:sp>
      <p:sp>
        <p:nvSpPr>
          <p:cNvPr id="6" name="Content Placeholder 5"/>
          <p:cNvSpPr>
            <a:spLocks noGrp="1"/>
          </p:cNvSpPr>
          <p:nvPr>
            <p:ph idx="1"/>
          </p:nvPr>
        </p:nvSpPr>
        <p:spPr/>
        <p:txBody>
          <a:bodyPr>
            <a:normAutofit/>
          </a:bodyPr>
          <a:lstStyle/>
          <a:p>
            <a:pPr marL="0" indent="0" algn="ctr">
              <a:spcBef>
                <a:spcPct val="0"/>
              </a:spcBef>
              <a:buNone/>
            </a:pPr>
            <a:r>
              <a:rPr lang="en-US" b="1">
                <a:cs typeface="Calibri" pitchFamily="34" charset="0"/>
              </a:rPr>
              <a:t>Danny Vega, Esquire</a:t>
            </a:r>
          </a:p>
          <a:p>
            <a:pPr marL="0" indent="0" algn="ctr">
              <a:spcBef>
                <a:spcPct val="0"/>
              </a:spcBef>
              <a:buNone/>
            </a:pPr>
            <a:r>
              <a:rPr lang="en-US" b="1">
                <a:cs typeface="Calibri" pitchFamily="34" charset="0"/>
              </a:rPr>
              <a:t>Chappell, Smith &amp; Arden, </a:t>
            </a:r>
            <a:r>
              <a:rPr lang="en-US" b="1" err="1">
                <a:cs typeface="Calibri" pitchFamily="34" charset="0"/>
              </a:rPr>
              <a:t>P.A</a:t>
            </a:r>
            <a:endParaRPr lang="en-US" b="1">
              <a:cs typeface="Calibri" pitchFamily="34" charset="0"/>
            </a:endParaRPr>
          </a:p>
          <a:p>
            <a:pPr marL="0" indent="0" algn="ctr">
              <a:spcBef>
                <a:spcPct val="0"/>
              </a:spcBef>
              <a:buNone/>
            </a:pPr>
            <a:endParaRPr lang="en-US" b="1">
              <a:cs typeface="Calibri" pitchFamily="34" charset="0"/>
            </a:endParaRPr>
          </a:p>
          <a:p>
            <a:pPr marL="0" indent="0" algn="ctr">
              <a:spcBef>
                <a:spcPct val="0"/>
              </a:spcBef>
              <a:buNone/>
            </a:pPr>
            <a:r>
              <a:rPr lang="en-US" b="1">
                <a:cs typeface="Calibri" pitchFamily="34" charset="0"/>
              </a:rPr>
              <a:t>Kenya Miller, Esquire</a:t>
            </a:r>
          </a:p>
          <a:p>
            <a:pPr marL="0" indent="0" algn="ctr">
              <a:spcBef>
                <a:spcPct val="0"/>
              </a:spcBef>
              <a:buNone/>
            </a:pPr>
            <a:r>
              <a:rPr lang="en-US" b="1"/>
              <a:t>Dickie </a:t>
            </a:r>
            <a:r>
              <a:rPr lang="en-US" b="1" err="1"/>
              <a:t>McCamey Chilcote, P.C</a:t>
            </a:r>
            <a:r>
              <a:rPr lang="en-US" b="1"/>
              <a:t>.</a:t>
            </a:r>
          </a:p>
          <a:p>
            <a:pPr marL="0" indent="0" algn="ctr">
              <a:spcBef>
                <a:spcPct val="0"/>
              </a:spcBef>
              <a:buNone/>
            </a:pPr>
            <a:endParaRPr lang="en-US" b="1"/>
          </a:p>
          <a:p>
            <a:pPr marL="0" indent="0" algn="ctr">
              <a:spcBef>
                <a:spcPct val="0"/>
              </a:spcBef>
              <a:buNone/>
            </a:pPr>
            <a:r>
              <a:rPr lang="en-US" b="1"/>
              <a:t>Joe Wideman, Esquire </a:t>
            </a:r>
          </a:p>
          <a:p>
            <a:pPr marL="0" indent="0" algn="ctr">
              <a:spcBef>
                <a:spcPct val="0"/>
              </a:spcBef>
              <a:buNone/>
            </a:pPr>
            <a:r>
              <a:rPr lang="en-US" b="1"/>
              <a:t>Atkins Law Farm</a:t>
            </a:r>
          </a:p>
          <a:p>
            <a:endParaRPr lang="en-US"/>
          </a:p>
        </p:txBody>
      </p:sp>
    </p:spTree>
    <p:extLst>
      <p:ext uri="{BB962C8B-B14F-4D97-AF65-F5344CB8AC3E}">
        <p14:creationId xmlns:p14="http://schemas.microsoft.com/office/powerpoint/2010/main" val="3442174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0" y="124295"/>
            <a:ext cx="6251303" cy="1049235"/>
          </a:xfrm>
        </p:spPr>
        <p:txBody>
          <a:bodyPr>
            <a:normAutofit/>
          </a:bodyPr>
          <a:lstStyle/>
          <a:p>
            <a:pPr algn="ctr"/>
            <a:r>
              <a:rPr lang="en-US" b="1" cap="all" dirty="0"/>
              <a:t>the diversifying workforce</a:t>
            </a:r>
            <a:endParaRPr lang="en-US" dirty="0"/>
          </a:p>
        </p:txBody>
      </p:sp>
      <p:sp>
        <p:nvSpPr>
          <p:cNvPr id="5" name="Content Placeholder 4"/>
          <p:cNvSpPr>
            <a:spLocks noGrp="1"/>
          </p:cNvSpPr>
          <p:nvPr>
            <p:ph idx="1"/>
          </p:nvPr>
        </p:nvSpPr>
        <p:spPr/>
        <p:txBody>
          <a:bodyPr/>
          <a:lstStyle/>
          <a:p>
            <a:pPr marL="0" indent="0" algn="ctr">
              <a:buNone/>
            </a:pPr>
            <a:r>
              <a:rPr lang="en-US" b="1" u="sng" cap="small"/>
              <a:t>FUTURE PROJECTIONS</a:t>
            </a:r>
            <a:endParaRPr lang="en-US" cap="small"/>
          </a:p>
          <a:p>
            <a:endParaRPr lang="en-US" sz="1200"/>
          </a:p>
          <a:p>
            <a:r>
              <a:rPr lang="en-US"/>
              <a:t>Non-Hispanic whites, who made up 67% of the population in 2005, will be 47% in 2050.</a:t>
            </a:r>
          </a:p>
          <a:p>
            <a:endParaRPr lang="en-US" sz="1200"/>
          </a:p>
          <a:p>
            <a:r>
              <a:rPr lang="en-US"/>
              <a:t>Hispanics will rise from 14% of the population in 2005 to 29% in 2050.</a:t>
            </a:r>
          </a:p>
        </p:txBody>
      </p:sp>
    </p:spTree>
    <p:extLst>
      <p:ext uri="{BB962C8B-B14F-4D97-AF65-F5344CB8AC3E}">
        <p14:creationId xmlns:p14="http://schemas.microsoft.com/office/powerpoint/2010/main" val="2688550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0" y="157749"/>
            <a:ext cx="6251303" cy="1049235"/>
          </a:xfrm>
        </p:spPr>
        <p:txBody>
          <a:bodyPr>
            <a:normAutofit/>
          </a:bodyPr>
          <a:lstStyle/>
          <a:p>
            <a:pPr algn="ctr"/>
            <a:r>
              <a:rPr lang="en-US" b="1" cap="all" dirty="0"/>
              <a:t>the diversifying workforce</a:t>
            </a:r>
            <a:endParaRPr lang="en-US" dirty="0"/>
          </a:p>
        </p:txBody>
      </p:sp>
      <p:sp>
        <p:nvSpPr>
          <p:cNvPr id="5" name="Content Placeholder 4"/>
          <p:cNvSpPr>
            <a:spLocks noGrp="1"/>
          </p:cNvSpPr>
          <p:nvPr>
            <p:ph idx="1"/>
          </p:nvPr>
        </p:nvSpPr>
        <p:spPr/>
        <p:txBody>
          <a:bodyPr/>
          <a:lstStyle/>
          <a:p>
            <a:pPr marL="0" indent="0" algn="ctr">
              <a:buNone/>
            </a:pPr>
            <a:r>
              <a:rPr lang="en-US" b="1" u="sng" cap="small"/>
              <a:t>FUTURE PROJECTIONS</a:t>
            </a:r>
            <a:endParaRPr lang="en-US" cap="small"/>
          </a:p>
          <a:p>
            <a:endParaRPr lang="en-US" sz="1200"/>
          </a:p>
          <a:p>
            <a:r>
              <a:rPr lang="en-US"/>
              <a:t>Blacks were 13% of the population in 2005 and will be roughly the same proportion in 2050.</a:t>
            </a:r>
          </a:p>
          <a:p>
            <a:r>
              <a:rPr lang="en-US"/>
              <a:t>Asians, who were 5% of the population in 2005, will be 9% in 2050.</a:t>
            </a:r>
          </a:p>
        </p:txBody>
      </p:sp>
    </p:spTree>
    <p:extLst>
      <p:ext uri="{BB962C8B-B14F-4D97-AF65-F5344CB8AC3E}">
        <p14:creationId xmlns:p14="http://schemas.microsoft.com/office/powerpoint/2010/main" val="2349312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524" y="101993"/>
            <a:ext cx="6251303" cy="1049235"/>
          </a:xfrm>
        </p:spPr>
        <p:txBody>
          <a:bodyPr>
            <a:normAutofit fontScale="90000"/>
          </a:bodyPr>
          <a:lstStyle/>
          <a:p>
            <a:pPr algn="ctr"/>
            <a:r>
              <a:rPr lang="en-US" sz="3600" b="1" cap="all" dirty="0"/>
              <a:t/>
            </a:r>
            <a:br>
              <a:rPr lang="en-US" sz="3600" b="1" cap="all" dirty="0"/>
            </a:br>
            <a:r>
              <a:rPr lang="en-US" sz="3600" b="1" cap="all" dirty="0"/>
              <a:t> CLAIMS ADJUSTER STATISTICS </a:t>
            </a:r>
            <a:r>
              <a:rPr lang="en-US" dirty="0"/>
              <a:t/>
            </a:r>
            <a:br>
              <a:rPr lang="en-US" dirty="0"/>
            </a:br>
            <a:r>
              <a:rPr lang="en-US" cap="all" dirty="0"/>
              <a:t> </a:t>
            </a:r>
            <a:endParaRPr lang="en-US" dirty="0"/>
          </a:p>
        </p:txBody>
      </p:sp>
      <p:sp>
        <p:nvSpPr>
          <p:cNvPr id="5" name="Content Placeholder 4"/>
          <p:cNvSpPr>
            <a:spLocks noGrp="1"/>
          </p:cNvSpPr>
          <p:nvPr>
            <p:ph idx="1"/>
          </p:nvPr>
        </p:nvSpPr>
        <p:spPr/>
        <p:txBody>
          <a:bodyPr/>
          <a:lstStyle/>
          <a:p>
            <a:pPr lvl="0"/>
            <a:r>
              <a:rPr lang="en-US"/>
              <a:t>There are over </a:t>
            </a:r>
            <a:r>
              <a:rPr lang="en-US" b="1"/>
              <a:t>5,258</a:t>
            </a:r>
            <a:r>
              <a:rPr lang="en-US"/>
              <a:t> workers' compensation claims adjusters currently employed in the United States.</a:t>
            </a:r>
          </a:p>
          <a:p>
            <a:pPr lvl="0"/>
            <a:endParaRPr lang="en-US" sz="1200"/>
          </a:p>
          <a:p>
            <a:pPr lvl="0"/>
            <a:r>
              <a:rPr lang="en-US"/>
              <a:t>67.6% of all workers' compensation claims adjusters are women, while only </a:t>
            </a:r>
            <a:r>
              <a:rPr lang="en-US" b="1"/>
              <a:t>27.8%</a:t>
            </a:r>
            <a:r>
              <a:rPr lang="en-US"/>
              <a:t> are </a:t>
            </a:r>
            <a:r>
              <a:rPr lang="en-US" b="1"/>
              <a:t>men</a:t>
            </a:r>
            <a:r>
              <a:rPr lang="en-US"/>
              <a:t>.</a:t>
            </a:r>
          </a:p>
        </p:txBody>
      </p:sp>
    </p:spTree>
    <p:extLst>
      <p:ext uri="{BB962C8B-B14F-4D97-AF65-F5344CB8AC3E}">
        <p14:creationId xmlns:p14="http://schemas.microsoft.com/office/powerpoint/2010/main" val="1465987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769" y="202354"/>
            <a:ext cx="6251303" cy="1049235"/>
          </a:xfrm>
        </p:spPr>
        <p:txBody>
          <a:bodyPr>
            <a:normAutofit fontScale="90000"/>
          </a:bodyPr>
          <a:lstStyle/>
          <a:p>
            <a:pPr algn="ctr"/>
            <a:r>
              <a:rPr lang="en-US" sz="3600" b="1" cap="all" dirty="0"/>
              <a:t/>
            </a:r>
            <a:br>
              <a:rPr lang="en-US" sz="3600" b="1" cap="all" dirty="0"/>
            </a:br>
            <a:r>
              <a:rPr lang="en-US" sz="3600" b="1" cap="all" dirty="0"/>
              <a:t> CLAIMS </a:t>
            </a:r>
            <a:r>
              <a:rPr lang="en-US" sz="3600" b="1" cap="all" dirty="0" err="1"/>
              <a:t>ADJUSTEr</a:t>
            </a:r>
            <a:r>
              <a:rPr lang="en-US" sz="3600" b="1" cap="all" dirty="0"/>
              <a:t> STATISTICS </a:t>
            </a:r>
            <a:r>
              <a:rPr lang="en-US" dirty="0"/>
              <a:t/>
            </a:r>
            <a:br>
              <a:rPr lang="en-US" dirty="0"/>
            </a:br>
            <a:r>
              <a:rPr lang="en-US" cap="all" dirty="0"/>
              <a:t> </a:t>
            </a:r>
            <a:endParaRPr lang="en-US" dirty="0"/>
          </a:p>
        </p:txBody>
      </p:sp>
      <p:sp>
        <p:nvSpPr>
          <p:cNvPr id="5" name="Content Placeholder 4"/>
          <p:cNvSpPr>
            <a:spLocks noGrp="1"/>
          </p:cNvSpPr>
          <p:nvPr>
            <p:ph idx="1"/>
          </p:nvPr>
        </p:nvSpPr>
        <p:spPr/>
        <p:txBody>
          <a:bodyPr/>
          <a:lstStyle/>
          <a:p>
            <a:r>
              <a:rPr lang="en-US"/>
              <a:t> The average age of an employed workers' compensation claims adjuster is </a:t>
            </a:r>
            <a:r>
              <a:rPr lang="en-US" b="1"/>
              <a:t>43</a:t>
            </a:r>
            <a:r>
              <a:rPr lang="en-US"/>
              <a:t> years old.</a:t>
            </a:r>
          </a:p>
          <a:p>
            <a:pPr lvl="0"/>
            <a:r>
              <a:rPr lang="en-US"/>
              <a:t>The majority of workers' compensation claims adjusters are located in Atlanta, GA and Dallas, TX.</a:t>
            </a:r>
          </a:p>
          <a:p>
            <a:pPr lvl="0"/>
            <a:r>
              <a:rPr lang="en-US"/>
              <a:t>New Jersey is the best state for workers' compensation claims adjuster to live.</a:t>
            </a:r>
          </a:p>
        </p:txBody>
      </p:sp>
    </p:spTree>
    <p:extLst>
      <p:ext uri="{BB962C8B-B14F-4D97-AF65-F5344CB8AC3E}">
        <p14:creationId xmlns:p14="http://schemas.microsoft.com/office/powerpoint/2010/main" val="862197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222" y="191202"/>
            <a:ext cx="6251303" cy="1049235"/>
          </a:xfrm>
        </p:spPr>
        <p:txBody>
          <a:bodyPr>
            <a:normAutofit fontScale="90000"/>
          </a:bodyPr>
          <a:lstStyle/>
          <a:p>
            <a:pPr algn="ctr"/>
            <a:r>
              <a:rPr lang="en-US" sz="3600" b="1" cap="all" dirty="0"/>
              <a:t/>
            </a:r>
            <a:br>
              <a:rPr lang="en-US" sz="3600" b="1" cap="all" dirty="0"/>
            </a:br>
            <a:r>
              <a:rPr lang="en-US" sz="3600" b="1" cap="all" dirty="0"/>
              <a:t> CLAIMS ADJUSTER STATISTICS </a:t>
            </a:r>
            <a:r>
              <a:rPr lang="en-US" dirty="0"/>
              <a:t/>
            </a:r>
            <a:br>
              <a:rPr lang="en-US" dirty="0"/>
            </a:br>
            <a:r>
              <a:rPr lang="en-US" cap="all" dirty="0"/>
              <a:t> </a:t>
            </a:r>
            <a:endParaRPr lang="en-US" dirty="0"/>
          </a:p>
        </p:txBody>
      </p:sp>
      <p:sp>
        <p:nvSpPr>
          <p:cNvPr id="5" name="Content Placeholder 4"/>
          <p:cNvSpPr>
            <a:spLocks noGrp="1"/>
          </p:cNvSpPr>
          <p:nvPr>
            <p:ph idx="1"/>
          </p:nvPr>
        </p:nvSpPr>
        <p:spPr/>
        <p:txBody>
          <a:bodyPr/>
          <a:lstStyle/>
          <a:p>
            <a:pPr marL="0" indent="0" algn="ctr">
              <a:buNone/>
            </a:pPr>
            <a:r>
              <a:rPr lang="en-US"/>
              <a:t> </a:t>
            </a:r>
            <a:r>
              <a:rPr lang="en-US" b="1" u="sng" cap="all"/>
              <a:t>composition by race</a:t>
            </a:r>
            <a:endParaRPr lang="en-US" u="sng"/>
          </a:p>
          <a:p>
            <a:pPr marL="0" indent="0">
              <a:buNone/>
            </a:pPr>
            <a:endParaRPr lang="en-US" sz="1200"/>
          </a:p>
          <a:p>
            <a:pPr lvl="0"/>
            <a:r>
              <a:rPr lang="en-US"/>
              <a:t>White (66.1%) </a:t>
            </a:r>
          </a:p>
          <a:p>
            <a:pPr lvl="0"/>
            <a:endParaRPr lang="en-US" sz="1200"/>
          </a:p>
          <a:p>
            <a:pPr lvl="0"/>
            <a:r>
              <a:rPr lang="en-US"/>
              <a:t>Hispanic or Latino (14.8%) </a:t>
            </a:r>
          </a:p>
          <a:p>
            <a:pPr lvl="0"/>
            <a:endParaRPr lang="en-US" sz="1200"/>
          </a:p>
          <a:p>
            <a:pPr lvl="0"/>
            <a:r>
              <a:rPr lang="en-US"/>
              <a:t>Black or African American (11.0%)</a:t>
            </a:r>
          </a:p>
        </p:txBody>
      </p:sp>
    </p:spTree>
    <p:extLst>
      <p:ext uri="{BB962C8B-B14F-4D97-AF65-F5344CB8AC3E}">
        <p14:creationId xmlns:p14="http://schemas.microsoft.com/office/powerpoint/2010/main" val="2702909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348" y="157750"/>
            <a:ext cx="6251303" cy="1049235"/>
          </a:xfrm>
        </p:spPr>
        <p:txBody>
          <a:bodyPr>
            <a:normAutofit fontScale="90000"/>
          </a:bodyPr>
          <a:lstStyle/>
          <a:p>
            <a:pPr algn="ctr"/>
            <a:r>
              <a:rPr lang="en-US" sz="3600" b="1" cap="all" dirty="0"/>
              <a:t/>
            </a:r>
            <a:br>
              <a:rPr lang="en-US" sz="3600" b="1" cap="all" dirty="0"/>
            </a:br>
            <a:r>
              <a:rPr lang="en-US" sz="3600" b="1" cap="all" dirty="0"/>
              <a:t> CLAIMS ADJUSTER STATISTICS </a:t>
            </a:r>
            <a:r>
              <a:rPr lang="en-US" dirty="0"/>
              <a:t/>
            </a:r>
            <a:br>
              <a:rPr lang="en-US" dirty="0"/>
            </a:br>
            <a:r>
              <a:rPr lang="en-US" cap="all" dirty="0"/>
              <a:t> </a:t>
            </a:r>
            <a:endParaRPr lang="en-US" dirty="0"/>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990095683"/>
              </p:ext>
            </p:extLst>
          </p:nvPr>
        </p:nvGraphicFramePr>
        <p:xfrm>
          <a:off x="731838" y="1341438"/>
          <a:ext cx="8412162" cy="46732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6954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cap="all" dirty="0"/>
              <a:t>The Bloomberg Study: Measuring Diversity within U.S. Companies</a:t>
            </a:r>
            <a:r>
              <a:rPr lang="en-US" sz="3600" dirty="0"/>
              <a:t/>
            </a:r>
            <a:br>
              <a:rPr lang="en-US" sz="3600" dirty="0"/>
            </a:br>
            <a:r>
              <a:rPr lang="en-US" dirty="0"/>
              <a:t> </a:t>
            </a:r>
            <a:br>
              <a:rPr lang="en-US" dirty="0"/>
            </a:br>
            <a:r>
              <a:rPr lang="en-US" dirty="0"/>
              <a:t/>
            </a:r>
            <a:br>
              <a:rPr lang="en-US" dirty="0"/>
            </a:br>
            <a:r>
              <a:rPr lang="en-US" cap="all" dirty="0"/>
              <a:t> </a:t>
            </a:r>
            <a:endParaRPr lang="en-US" dirty="0"/>
          </a:p>
        </p:txBody>
      </p:sp>
      <p:sp>
        <p:nvSpPr>
          <p:cNvPr id="3" name="Content Placeholder 2"/>
          <p:cNvSpPr>
            <a:spLocks noGrp="1"/>
          </p:cNvSpPr>
          <p:nvPr>
            <p:ph idx="1"/>
          </p:nvPr>
        </p:nvSpPr>
        <p:spPr>
          <a:xfrm>
            <a:off x="1443490" y="1703693"/>
            <a:ext cx="6251303" cy="3450613"/>
          </a:xfrm>
        </p:spPr>
        <p:txBody>
          <a:bodyPr/>
          <a:lstStyle/>
          <a:p>
            <a:endParaRPr lang="en-US" dirty="0"/>
          </a:p>
          <a:p>
            <a:r>
              <a:rPr lang="en-US" dirty="0"/>
              <a:t>As part of an initiative to track the corporate response to the Black Lives Matter movement, Bloomberg has obtained detailed breakdowns of U.S. employee counts by race and gender across job categories for 37 out of 100 of the nation’s biggest corporations.</a:t>
            </a:r>
          </a:p>
          <a:p>
            <a:endParaRPr lang="en-US" dirty="0"/>
          </a:p>
        </p:txBody>
      </p:sp>
    </p:spTree>
    <p:extLst>
      <p:ext uri="{BB962C8B-B14F-4D97-AF65-F5344CB8AC3E}">
        <p14:creationId xmlns:p14="http://schemas.microsoft.com/office/powerpoint/2010/main" val="222647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cap="all" dirty="0"/>
              <a:t>The Bloomberg Study: Measuring Diversity within U.S. Companies</a:t>
            </a:r>
            <a:r>
              <a:rPr lang="en-US" sz="3600" dirty="0"/>
              <a:t/>
            </a:r>
            <a:br>
              <a:rPr lang="en-US" sz="3600" dirty="0"/>
            </a:br>
            <a:r>
              <a:rPr lang="en-US" dirty="0"/>
              <a:t> </a:t>
            </a:r>
            <a:br>
              <a:rPr lang="en-US" dirty="0"/>
            </a:br>
            <a:r>
              <a:rPr lang="en-US" dirty="0"/>
              <a:t/>
            </a:r>
            <a:br>
              <a:rPr lang="en-US" dirty="0"/>
            </a:br>
            <a:r>
              <a:rPr lang="en-US" cap="all" dirty="0"/>
              <a:t> </a:t>
            </a:r>
            <a:endParaRPr lang="en-US" dirty="0"/>
          </a:p>
        </p:txBody>
      </p:sp>
      <p:sp>
        <p:nvSpPr>
          <p:cNvPr id="3" name="Content Placeholder 2"/>
          <p:cNvSpPr>
            <a:spLocks noGrp="1"/>
          </p:cNvSpPr>
          <p:nvPr>
            <p:ph idx="1"/>
          </p:nvPr>
        </p:nvSpPr>
        <p:spPr/>
        <p:txBody>
          <a:bodyPr/>
          <a:lstStyle/>
          <a:p>
            <a:pPr marL="0" indent="0" algn="ctr">
              <a:buNone/>
            </a:pPr>
            <a:r>
              <a:rPr lang="en-US" b="1" u="sng"/>
              <a:t>THE RESULTS</a:t>
            </a:r>
          </a:p>
          <a:p>
            <a:endParaRPr lang="en-US" sz="1200"/>
          </a:p>
          <a:p>
            <a:pPr algn="just"/>
            <a:r>
              <a:rPr lang="en-US"/>
              <a:t>The data obtained by Bloomberg paint a picture of companies still struggling to add more Black and Hispanic workers, especially in the upper ranks. </a:t>
            </a:r>
          </a:p>
        </p:txBody>
      </p:sp>
    </p:spTree>
    <p:extLst>
      <p:ext uri="{BB962C8B-B14F-4D97-AF65-F5344CB8AC3E}">
        <p14:creationId xmlns:p14="http://schemas.microsoft.com/office/powerpoint/2010/main" val="177697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cap="all" dirty="0"/>
              <a:t>The Bloomberg Study: Measuring Diversity within U.S. Companies</a:t>
            </a:r>
            <a:r>
              <a:rPr lang="en-US" sz="3600" dirty="0"/>
              <a:t/>
            </a:r>
            <a:br>
              <a:rPr lang="en-US" sz="3600" dirty="0"/>
            </a:br>
            <a:r>
              <a:rPr lang="en-US" dirty="0"/>
              <a:t> </a:t>
            </a:r>
            <a:br>
              <a:rPr lang="en-US" dirty="0"/>
            </a:br>
            <a:r>
              <a:rPr lang="en-US" dirty="0"/>
              <a:t/>
            </a:r>
            <a:br>
              <a:rPr lang="en-US"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pPr algn="just"/>
            <a:r>
              <a:rPr lang="en-US"/>
              <a:t>Only 4 of the 37 companies had Black people in 10% or more of executive and management roles, even though Black people make up about 13% of the U.S. population. </a:t>
            </a:r>
          </a:p>
          <a:p>
            <a:pPr algn="just"/>
            <a:r>
              <a:rPr lang="en-US"/>
              <a:t>Hispanic representation also trailed national figures at many companies.</a:t>
            </a:r>
          </a:p>
          <a:p>
            <a:pPr algn="just"/>
            <a:r>
              <a:rPr lang="en-US"/>
              <a:t> The representation figures were often worse for women of color.</a:t>
            </a:r>
          </a:p>
          <a:p>
            <a:endParaRPr lang="en-US"/>
          </a:p>
        </p:txBody>
      </p:sp>
    </p:spTree>
    <p:extLst>
      <p:ext uri="{BB962C8B-B14F-4D97-AF65-F5344CB8AC3E}">
        <p14:creationId xmlns:p14="http://schemas.microsoft.com/office/powerpoint/2010/main" val="1233169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cap="all" dirty="0"/>
              <a:t>The CURRENT STATE OF CULTURAL DIVERSITY IN HEALTHCARE</a:t>
            </a:r>
            <a:r>
              <a:rPr lang="en-US" dirty="0"/>
              <a:t/>
            </a:r>
            <a:br>
              <a:rPr lang="en-US" dirty="0"/>
            </a:br>
            <a:r>
              <a:rPr lang="en-US" dirty="0"/>
              <a:t> </a:t>
            </a:r>
            <a:br>
              <a:rPr lang="en-US" dirty="0"/>
            </a:br>
            <a:r>
              <a:rPr lang="en-US" dirty="0"/>
              <a:t/>
            </a:r>
            <a:br>
              <a:rPr lang="en-US"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endParaRPr lang="en-US"/>
          </a:p>
          <a:p>
            <a:pPr marL="0" indent="0" algn="just">
              <a:buNone/>
            </a:pPr>
            <a:r>
              <a:rPr lang="en-US"/>
              <a:t>Many medical facilities are falling short of providing a diverse group of healthcare providers that reflects the varying cultures, races and ethnicities of patients they serve. </a:t>
            </a:r>
          </a:p>
        </p:txBody>
      </p:sp>
    </p:spTree>
    <p:extLst>
      <p:ext uri="{BB962C8B-B14F-4D97-AF65-F5344CB8AC3E}">
        <p14:creationId xmlns:p14="http://schemas.microsoft.com/office/powerpoint/2010/main" val="1975128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3490" y="90842"/>
            <a:ext cx="6251303" cy="1049235"/>
          </a:xfrm>
        </p:spPr>
        <p:txBody>
          <a:bodyPr>
            <a:normAutofit fontScale="90000"/>
          </a:bodyPr>
          <a:lstStyle/>
          <a:p>
            <a:pPr algn="ctr"/>
            <a:r>
              <a:rPr lang="en-US" sz="1200" b="1" cap="all" dirty="0"/>
              <a:t/>
            </a:r>
            <a:br>
              <a:rPr lang="en-US" sz="1200" b="1" cap="all" dirty="0"/>
            </a:br>
            <a:r>
              <a:rPr lang="en-US" sz="3600" b="1" cap="all" dirty="0"/>
              <a:t>How diverse are the stakeholders?</a:t>
            </a:r>
            <a:endParaRPr lang="en-US" sz="3600" dirty="0"/>
          </a:p>
        </p:txBody>
      </p:sp>
      <p:sp>
        <p:nvSpPr>
          <p:cNvPr id="3" name="Content Placeholder 2"/>
          <p:cNvSpPr>
            <a:spLocks noGrp="1"/>
          </p:cNvSpPr>
          <p:nvPr>
            <p:ph idx="1"/>
          </p:nvPr>
        </p:nvSpPr>
        <p:spPr/>
        <p:txBody>
          <a:bodyPr/>
          <a:lstStyle/>
          <a:p>
            <a:endParaRPr lang="en-US"/>
          </a:p>
          <a:p>
            <a:r>
              <a:rPr lang="en-US"/>
              <a:t>A stakeholder is any party involved in a workers compensation claim. Any stakeholder in the claim has the ability to affect the claim in some way, though the extent varies from party to party.</a:t>
            </a:r>
          </a:p>
          <a:p>
            <a:endParaRPr lang="en-US"/>
          </a:p>
        </p:txBody>
      </p:sp>
    </p:spTree>
    <p:extLst>
      <p:ext uri="{BB962C8B-B14F-4D97-AF65-F5344CB8AC3E}">
        <p14:creationId xmlns:p14="http://schemas.microsoft.com/office/powerpoint/2010/main" val="154110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cap="all" dirty="0"/>
              <a:t>The CURRENT STATE OF CULTURAL DIVERSITY IN HEALTHCARE</a:t>
            </a:r>
            <a:r>
              <a:rPr lang="en-US" sz="2700" dirty="0"/>
              <a:t/>
            </a:r>
            <a:br>
              <a:rPr lang="en-US" sz="2700" dirty="0"/>
            </a:br>
            <a:r>
              <a:rPr lang="en-US" dirty="0"/>
              <a:t/>
            </a:r>
            <a:br>
              <a:rPr lang="en-US" dirty="0"/>
            </a:br>
            <a:r>
              <a:rPr lang="en-US" dirty="0"/>
              <a:t/>
            </a:r>
            <a:br>
              <a:rPr lang="en-US"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pPr marL="0" indent="0" algn="ctr">
              <a:buNone/>
            </a:pPr>
            <a:r>
              <a:rPr lang="en-US" b="1" u="sng"/>
              <a:t>COMPOSITION OF PHYSICIANS BY RACE</a:t>
            </a:r>
          </a:p>
          <a:p>
            <a:endParaRPr lang="en-US" sz="1200"/>
          </a:p>
          <a:p>
            <a:r>
              <a:rPr lang="en-US"/>
              <a:t>White – 56.2%</a:t>
            </a:r>
          </a:p>
          <a:p>
            <a:r>
              <a:rPr lang="en-US"/>
              <a:t>Asian – 17%</a:t>
            </a:r>
          </a:p>
          <a:p>
            <a:r>
              <a:rPr lang="en-US"/>
              <a:t>Hispanic – 5.8%</a:t>
            </a:r>
          </a:p>
          <a:p>
            <a:r>
              <a:rPr lang="en-US"/>
              <a:t>Black – 5% </a:t>
            </a:r>
          </a:p>
          <a:p>
            <a:r>
              <a:rPr lang="en-US"/>
              <a:t>American Indian or Alaska Native – 0.3%</a:t>
            </a:r>
            <a:r>
              <a:rPr lang="en-US" i="1"/>
              <a:t> </a:t>
            </a:r>
            <a:endParaRPr lang="en-US"/>
          </a:p>
          <a:p>
            <a:endParaRPr lang="en-US"/>
          </a:p>
        </p:txBody>
      </p:sp>
    </p:spTree>
    <p:extLst>
      <p:ext uri="{BB962C8B-B14F-4D97-AF65-F5344CB8AC3E}">
        <p14:creationId xmlns:p14="http://schemas.microsoft.com/office/powerpoint/2010/main" val="36596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cap="all" dirty="0"/>
              <a:t>The CURRENT STATE OF CULTURAL DIVERSITY IN HEALTHCARE</a:t>
            </a:r>
            <a:r>
              <a:rPr lang="en-US" dirty="0"/>
              <a:t/>
            </a:r>
            <a:br>
              <a:rPr lang="en-US" dirty="0"/>
            </a:br>
            <a:r>
              <a:rPr lang="en-US" dirty="0"/>
              <a:t> </a:t>
            </a:r>
            <a:br>
              <a:rPr lang="en-US" dirty="0"/>
            </a:br>
            <a:r>
              <a:rPr lang="en-US" dirty="0"/>
              <a:t/>
            </a:r>
            <a:br>
              <a:rPr lang="en-US"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endParaRPr lang="en-US" dirty="0"/>
          </a:p>
          <a:p>
            <a:pPr marL="0" indent="0" algn="just">
              <a:buNone/>
            </a:pPr>
            <a:r>
              <a:rPr lang="en-US" dirty="0"/>
              <a:t>Figures from the </a:t>
            </a:r>
            <a:r>
              <a:rPr lang="en-US" b="1" u="sng" dirty="0"/>
              <a:t>Association of American Medical Colleges</a:t>
            </a:r>
            <a:r>
              <a:rPr lang="en-US" dirty="0"/>
              <a:t> (AAMC) show that 46.8% of medical school applicants are white. </a:t>
            </a:r>
          </a:p>
          <a:p>
            <a:endParaRPr lang="en-US" dirty="0"/>
          </a:p>
        </p:txBody>
      </p:sp>
    </p:spTree>
    <p:extLst>
      <p:ext uri="{BB962C8B-B14F-4D97-AF65-F5344CB8AC3E}">
        <p14:creationId xmlns:p14="http://schemas.microsoft.com/office/powerpoint/2010/main" val="294090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cap="all"/>
              <a:t>The CURRENT STATE OF </a:t>
            </a:r>
            <a:br>
              <a:rPr lang="en-US" b="1" cap="all"/>
            </a:br>
            <a:r>
              <a:rPr lang="en-US" b="1" cap="all"/>
              <a:t>LAW FIRM DIVERSITY </a:t>
            </a:r>
            <a:r>
              <a:rPr lang="en-US"/>
              <a:t> </a:t>
            </a:r>
            <a:br>
              <a:rPr lang="en-US"/>
            </a:br>
            <a:r>
              <a:rPr lang="en-US"/>
              <a:t/>
            </a:r>
            <a:br>
              <a:rPr lang="en-US"/>
            </a:br>
            <a:r>
              <a:rPr lang="en-US" cap="all"/>
              <a:t> </a:t>
            </a:r>
            <a:endParaRPr lang="en-US"/>
          </a:p>
        </p:txBody>
      </p:sp>
      <p:sp>
        <p:nvSpPr>
          <p:cNvPr id="3" name="Content Placeholder 2"/>
          <p:cNvSpPr>
            <a:spLocks noGrp="1"/>
          </p:cNvSpPr>
          <p:nvPr>
            <p:ph idx="1"/>
          </p:nvPr>
        </p:nvSpPr>
        <p:spPr>
          <a:xfrm>
            <a:off x="457200" y="1676400"/>
            <a:ext cx="8229600" cy="4074160"/>
          </a:xfrm>
        </p:spPr>
        <p:txBody>
          <a:bodyPr/>
          <a:lstStyle/>
          <a:p>
            <a:pPr marL="0" indent="0">
              <a:buNone/>
            </a:pPr>
            <a:endParaRPr lang="en-US"/>
          </a:p>
          <a:p>
            <a:pPr marL="0" indent="0">
              <a:buNone/>
            </a:pPr>
            <a:endParaRPr lang="en-US"/>
          </a:p>
          <a:p>
            <a:pPr marL="0" indent="0" algn="just">
              <a:buNone/>
            </a:pPr>
            <a:r>
              <a:rPr lang="en-US"/>
              <a:t>A 2019 </a:t>
            </a:r>
            <a:r>
              <a:rPr lang="en-US" b="1"/>
              <a:t>s</a:t>
            </a:r>
            <a:r>
              <a:rPr lang="en-US"/>
              <a:t>tudy of over 1,000 offices of major law firms in the US found that in 2018: </a:t>
            </a:r>
          </a:p>
          <a:p>
            <a:endParaRPr lang="en-US"/>
          </a:p>
        </p:txBody>
      </p:sp>
    </p:spTree>
    <p:extLst>
      <p:ext uri="{BB962C8B-B14F-4D97-AF65-F5344CB8AC3E}">
        <p14:creationId xmlns:p14="http://schemas.microsoft.com/office/powerpoint/2010/main" val="289539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979" y="403076"/>
            <a:ext cx="6251303" cy="1049235"/>
          </a:xfrm>
        </p:spPr>
        <p:txBody>
          <a:bodyPr>
            <a:normAutofit fontScale="90000"/>
          </a:bodyPr>
          <a:lstStyle/>
          <a:p>
            <a:pPr algn="ctr"/>
            <a:r>
              <a:rPr lang="en-US" sz="2700" b="1" cap="all" dirty="0"/>
              <a:t>The CURRENT STATE OF </a:t>
            </a:r>
            <a:br>
              <a:rPr lang="en-US" sz="2700" b="1" cap="all" dirty="0"/>
            </a:br>
            <a:r>
              <a:rPr lang="en-US" sz="2700" b="1" cap="all" dirty="0"/>
              <a:t>LAW FIRM DIVERSITY </a:t>
            </a:r>
            <a:r>
              <a:rPr lang="en-US" sz="2700" dirty="0"/>
              <a:t> </a:t>
            </a:r>
            <a:r>
              <a:rPr lang="en-US" dirty="0"/>
              <a:t/>
            </a:r>
            <a:br>
              <a:rPr lang="en-US" dirty="0"/>
            </a:br>
            <a:r>
              <a:rPr lang="en-US" dirty="0"/>
              <a:t/>
            </a:r>
            <a:br>
              <a:rPr lang="en-US"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r>
              <a:rPr lang="en-US" dirty="0"/>
              <a:t>Women comprised 35.41% of the attorneys</a:t>
            </a:r>
          </a:p>
          <a:p>
            <a:r>
              <a:rPr lang="en-US" dirty="0"/>
              <a:t>Racially or ethnically diverse attorneys represented 16.1% </a:t>
            </a:r>
          </a:p>
          <a:p>
            <a:r>
              <a:rPr lang="en-US" dirty="0"/>
              <a:t>Racially or ethnically diverse </a:t>
            </a:r>
            <a:r>
              <a:rPr lang="en-US" u="sng" dirty="0"/>
              <a:t>women</a:t>
            </a:r>
            <a:r>
              <a:rPr lang="en-US" dirty="0"/>
              <a:t> were 8.08% </a:t>
            </a:r>
          </a:p>
          <a:p>
            <a:r>
              <a:rPr lang="en-US" dirty="0"/>
              <a:t>2.86% were LGBTQ attorneys,</a:t>
            </a:r>
          </a:p>
          <a:p>
            <a:r>
              <a:rPr lang="en-US" dirty="0"/>
              <a:t>0.53% were attorneys with disabilities. </a:t>
            </a:r>
          </a:p>
          <a:p>
            <a:endParaRPr lang="en-US" dirty="0"/>
          </a:p>
        </p:txBody>
      </p:sp>
    </p:spTree>
    <p:extLst>
      <p:ext uri="{BB962C8B-B14F-4D97-AF65-F5344CB8AC3E}">
        <p14:creationId xmlns:p14="http://schemas.microsoft.com/office/powerpoint/2010/main" val="322437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348" y="582822"/>
            <a:ext cx="6251303" cy="1049235"/>
          </a:xfrm>
        </p:spPr>
        <p:txBody>
          <a:bodyPr>
            <a:normAutofit fontScale="90000"/>
          </a:bodyPr>
          <a:lstStyle/>
          <a:p>
            <a:pPr algn="ctr"/>
            <a:r>
              <a:rPr lang="en-US" b="1" cap="all" dirty="0"/>
              <a:t>The CURRENT STATE OF </a:t>
            </a:r>
            <a:br>
              <a:rPr lang="en-US" b="1" cap="all" dirty="0"/>
            </a:br>
            <a:r>
              <a:rPr lang="en-US" b="1" cap="all" dirty="0"/>
              <a:t>LAW FIRM DIVERSITY </a:t>
            </a:r>
            <a:r>
              <a:rPr lang="en-US" dirty="0"/>
              <a:t> </a:t>
            </a:r>
            <a:br>
              <a:rPr lang="en-US" dirty="0"/>
            </a:br>
            <a:r>
              <a:rPr lang="en-US" dirty="0"/>
              <a:t/>
            </a:r>
            <a:br>
              <a:rPr lang="en-US"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pPr marL="0" indent="0" algn="ctr">
              <a:buNone/>
            </a:pPr>
            <a:r>
              <a:rPr lang="en-US" b="1" u="sng"/>
              <a:t>COMPOSITION OF MINORITY PARTNERS</a:t>
            </a:r>
          </a:p>
          <a:p>
            <a:pPr marL="0" indent="0">
              <a:buNone/>
            </a:pPr>
            <a:endParaRPr lang="en-US"/>
          </a:p>
          <a:p>
            <a:r>
              <a:rPr lang="en-US"/>
              <a:t>The survey also found that in 2018, 23.36% of firm partners were women, 9.13% were racially or ethnically diverse, and </a:t>
            </a:r>
            <a:r>
              <a:rPr lang="en-US" b="1" u="sng"/>
              <a:t>3.19% were racially or ethnically diverse women.</a:t>
            </a:r>
            <a:r>
              <a:rPr lang="en-US"/>
              <a:t> </a:t>
            </a:r>
          </a:p>
          <a:p>
            <a:pPr marL="0" indent="0">
              <a:buNone/>
            </a:pPr>
            <a:endParaRPr lang="en-US" b="1" u="sng"/>
          </a:p>
        </p:txBody>
      </p:sp>
    </p:spTree>
    <p:extLst>
      <p:ext uri="{BB962C8B-B14F-4D97-AF65-F5344CB8AC3E}">
        <p14:creationId xmlns:p14="http://schemas.microsoft.com/office/powerpoint/2010/main" val="141392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cap="all"/>
              <a:t>what can we take away from these numbers</a:t>
            </a:r>
            <a:r>
              <a:rPr lang="en-US"/>
              <a:t/>
            </a:r>
            <a:br>
              <a:rPr lang="en-US"/>
            </a:br>
            <a:r>
              <a:rPr lang="en-US"/>
              <a:t> </a:t>
            </a:r>
            <a:br>
              <a:rPr lang="en-US"/>
            </a:br>
            <a:r>
              <a:rPr lang="en-US"/>
              <a:t/>
            </a:r>
            <a:br>
              <a:rPr lang="en-US"/>
            </a:br>
            <a:r>
              <a:rPr lang="en-US" cap="all"/>
              <a:t> </a:t>
            </a:r>
            <a:endParaRPr lang="en-US"/>
          </a:p>
        </p:txBody>
      </p:sp>
      <p:sp>
        <p:nvSpPr>
          <p:cNvPr id="3" name="Content Placeholder 2"/>
          <p:cNvSpPr>
            <a:spLocks noGrp="1"/>
          </p:cNvSpPr>
          <p:nvPr>
            <p:ph idx="1"/>
          </p:nvPr>
        </p:nvSpPr>
        <p:spPr>
          <a:xfrm>
            <a:off x="457200" y="1676400"/>
            <a:ext cx="8229600" cy="4074160"/>
          </a:xfrm>
        </p:spPr>
        <p:txBody>
          <a:bodyPr/>
          <a:lstStyle/>
          <a:p>
            <a:endParaRPr lang="en-US"/>
          </a:p>
          <a:p>
            <a:pPr marL="0" indent="0" algn="just">
              <a:buNone/>
            </a:pPr>
            <a:r>
              <a:rPr lang="en-US"/>
              <a:t>Although the rate at which the country’s labor force continues to diversify this trend is not equally mirrored in the industries of other stakeholders. </a:t>
            </a:r>
          </a:p>
          <a:p>
            <a:pPr marL="0" indent="0">
              <a:buNone/>
            </a:pPr>
            <a:endParaRPr lang="en-US" b="1" u="sng"/>
          </a:p>
        </p:txBody>
      </p:sp>
    </p:spTree>
    <p:extLst>
      <p:ext uri="{BB962C8B-B14F-4D97-AF65-F5344CB8AC3E}">
        <p14:creationId xmlns:p14="http://schemas.microsoft.com/office/powerpoint/2010/main" val="132850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cap="all"/>
              <a:t>what can we take away from these numbers</a:t>
            </a:r>
            <a:r>
              <a:rPr lang="en-US"/>
              <a:t/>
            </a:r>
            <a:br>
              <a:rPr lang="en-US"/>
            </a:br>
            <a:r>
              <a:rPr lang="en-US"/>
              <a:t> </a:t>
            </a:r>
            <a:br>
              <a:rPr lang="en-US"/>
            </a:br>
            <a:r>
              <a:rPr lang="en-US"/>
              <a:t/>
            </a:r>
            <a:br>
              <a:rPr lang="en-US"/>
            </a:br>
            <a:r>
              <a:rPr lang="en-US" cap="all"/>
              <a:t> </a:t>
            </a:r>
            <a:endParaRPr lang="en-US"/>
          </a:p>
        </p:txBody>
      </p:sp>
      <p:sp>
        <p:nvSpPr>
          <p:cNvPr id="3" name="Content Placeholder 2"/>
          <p:cNvSpPr>
            <a:spLocks noGrp="1"/>
          </p:cNvSpPr>
          <p:nvPr>
            <p:ph idx="1"/>
          </p:nvPr>
        </p:nvSpPr>
        <p:spPr>
          <a:xfrm>
            <a:off x="457200" y="1676400"/>
            <a:ext cx="8229600" cy="4074160"/>
          </a:xfrm>
        </p:spPr>
        <p:txBody>
          <a:bodyPr/>
          <a:lstStyle/>
          <a:p>
            <a:endParaRPr lang="en-US"/>
          </a:p>
          <a:p>
            <a:pPr marL="0" indent="0" algn="just">
              <a:buNone/>
            </a:pPr>
            <a:r>
              <a:rPr lang="en-US"/>
              <a:t>In short, a diverse or minority injured worker most likely will have a supervisor, claims adjuster, doctor, nurse case manager, and/or attorney who doesn’t share his or her culture.  </a:t>
            </a:r>
            <a:endParaRPr lang="en-US" b="1" u="sng"/>
          </a:p>
        </p:txBody>
      </p:sp>
    </p:spTree>
    <p:extLst>
      <p:ext uri="{BB962C8B-B14F-4D97-AF65-F5344CB8AC3E}">
        <p14:creationId xmlns:p14="http://schemas.microsoft.com/office/powerpoint/2010/main" val="221557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348" y="481135"/>
            <a:ext cx="6251303" cy="1049235"/>
          </a:xfrm>
        </p:spPr>
        <p:txBody>
          <a:bodyPr>
            <a:normAutofit fontScale="90000"/>
          </a:bodyPr>
          <a:lstStyle/>
          <a:p>
            <a:pPr algn="ctr"/>
            <a:r>
              <a:rPr lang="en-US" sz="2400" b="1" cap="all" dirty="0"/>
              <a:t>Why should we care about the trending diversifying workforce?</a:t>
            </a:r>
            <a:r>
              <a:rPr lang="en-US" sz="2400" cap="all" dirty="0"/>
              <a:t> </a:t>
            </a:r>
            <a:r>
              <a:rPr lang="en-US" sz="3600" cap="all" dirty="0"/>
              <a:t/>
            </a:r>
            <a:br>
              <a:rPr lang="en-US" sz="3600" cap="all" dirty="0"/>
            </a:br>
            <a:r>
              <a:rPr lang="en-US" cap="all" dirty="0"/>
              <a:t/>
            </a:r>
            <a:br>
              <a:rPr lang="en-US" cap="all"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pPr marL="0" indent="0" algn="just">
              <a:buNone/>
            </a:pPr>
            <a:r>
              <a:rPr lang="en-US"/>
              <a:t>Understanding unconscious bias and being a culturally competent stakeholder in workers compensation saves time, paperwork, produces higher engagement and ultimately leads to a more efficient and better means of serving injured workers and….</a:t>
            </a:r>
          </a:p>
        </p:txBody>
      </p:sp>
    </p:spTree>
    <p:extLst>
      <p:ext uri="{BB962C8B-B14F-4D97-AF65-F5344CB8AC3E}">
        <p14:creationId xmlns:p14="http://schemas.microsoft.com/office/powerpoint/2010/main" val="284248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348" y="458832"/>
            <a:ext cx="6251303" cy="1049235"/>
          </a:xfrm>
        </p:spPr>
        <p:txBody>
          <a:bodyPr>
            <a:normAutofit fontScale="90000"/>
          </a:bodyPr>
          <a:lstStyle/>
          <a:p>
            <a:pPr algn="ctr"/>
            <a:r>
              <a:rPr lang="en-US" sz="2600" b="1" cap="all" dirty="0"/>
              <a:t>Why should we care about the trending diversifying workforce?</a:t>
            </a:r>
            <a:r>
              <a:rPr lang="en-US" sz="2600" cap="all" dirty="0"/>
              <a:t> </a:t>
            </a:r>
            <a:r>
              <a:rPr lang="en-US" sz="3600" cap="all" dirty="0"/>
              <a:t/>
            </a:r>
            <a:br>
              <a:rPr lang="en-US" sz="3600" cap="all" dirty="0"/>
            </a:br>
            <a:r>
              <a:rPr lang="en-US" cap="all" dirty="0"/>
              <a:t/>
            </a:r>
            <a:br>
              <a:rPr lang="en-US" cap="all"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pPr marL="0" indent="0" algn="just">
              <a:buNone/>
            </a:pPr>
            <a:endParaRPr lang="en-US"/>
          </a:p>
          <a:p>
            <a:pPr marL="0" indent="0" algn="just">
              <a:buNone/>
            </a:pPr>
            <a:endParaRPr lang="en-US"/>
          </a:p>
          <a:p>
            <a:pPr marL="0" indent="0" algn="ctr">
              <a:buNone/>
            </a:pPr>
            <a:r>
              <a:rPr lang="en-US" sz="4000" b="1"/>
              <a:t>REDUCES CLAIMS COSTS OVERALL</a:t>
            </a:r>
          </a:p>
        </p:txBody>
      </p:sp>
    </p:spTree>
    <p:extLst>
      <p:ext uri="{BB962C8B-B14F-4D97-AF65-F5344CB8AC3E}">
        <p14:creationId xmlns:p14="http://schemas.microsoft.com/office/powerpoint/2010/main" val="3457333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348" y="582822"/>
            <a:ext cx="6251303" cy="1049235"/>
          </a:xfrm>
        </p:spPr>
        <p:txBody>
          <a:bodyPr>
            <a:normAutofit fontScale="90000"/>
          </a:bodyPr>
          <a:lstStyle/>
          <a:p>
            <a:pPr algn="ctr"/>
            <a:r>
              <a:rPr lang="en-US" sz="2600" b="1" cap="all" dirty="0"/>
              <a:t>Why should we care about the trending diversifying workforce?</a:t>
            </a:r>
            <a:r>
              <a:rPr lang="en-US" sz="2600" cap="all" dirty="0"/>
              <a:t> </a:t>
            </a:r>
            <a:r>
              <a:rPr lang="en-US" sz="3600" cap="all" dirty="0"/>
              <a:t/>
            </a:r>
            <a:br>
              <a:rPr lang="en-US" sz="3600" cap="all" dirty="0"/>
            </a:br>
            <a:r>
              <a:rPr lang="en-US" cap="all" dirty="0"/>
              <a:t/>
            </a:r>
            <a:br>
              <a:rPr lang="en-US" cap="all"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pPr marL="0" indent="0" algn="ctr">
              <a:buNone/>
            </a:pPr>
            <a:r>
              <a:rPr lang="en-US" b="1" cap="all"/>
              <a:t>LET’S TALK MONEY AND COSTS SAVINGS</a:t>
            </a:r>
            <a:endParaRPr lang="en-US"/>
          </a:p>
          <a:p>
            <a:pPr marL="0" indent="0">
              <a:buNone/>
            </a:pPr>
            <a:endParaRPr lang="en-US"/>
          </a:p>
          <a:p>
            <a:pPr algn="just"/>
            <a:r>
              <a:rPr lang="en-US"/>
              <a:t>Interested stakeholders in this industry are often required to investigate clams, determine compensability and any defenses and maintain low claims costs where feasible.  </a:t>
            </a:r>
            <a:endParaRPr lang="en-US" sz="4000" b="1"/>
          </a:p>
        </p:txBody>
      </p:sp>
    </p:spTree>
    <p:extLst>
      <p:ext uri="{BB962C8B-B14F-4D97-AF65-F5344CB8AC3E}">
        <p14:creationId xmlns:p14="http://schemas.microsoft.com/office/powerpoint/2010/main" val="159236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0" y="124295"/>
            <a:ext cx="6251303" cy="1049235"/>
          </a:xfrm>
        </p:spPr>
        <p:txBody>
          <a:bodyPr>
            <a:normAutofit fontScale="90000"/>
          </a:bodyPr>
          <a:lstStyle/>
          <a:p>
            <a:pPr algn="ctr"/>
            <a:r>
              <a:rPr lang="en-US" sz="1200" b="1" cap="all" dirty="0"/>
              <a:t/>
            </a:r>
            <a:br>
              <a:rPr lang="en-US" sz="1200" b="1" cap="all" dirty="0"/>
            </a:br>
            <a:r>
              <a:rPr lang="en-US" sz="3600" b="1" cap="all" dirty="0"/>
              <a:t>How diverse are the stakeholders?</a:t>
            </a:r>
            <a:endParaRPr lang="en-US" sz="3600" dirty="0"/>
          </a:p>
        </p:txBody>
      </p:sp>
      <p:sp>
        <p:nvSpPr>
          <p:cNvPr id="3" name="Content Placeholder 2"/>
          <p:cNvSpPr>
            <a:spLocks noGrp="1"/>
          </p:cNvSpPr>
          <p:nvPr>
            <p:ph idx="1"/>
          </p:nvPr>
        </p:nvSpPr>
        <p:spPr/>
        <p:txBody>
          <a:bodyPr/>
          <a:lstStyle/>
          <a:p>
            <a:pPr marL="0" indent="0" algn="ctr">
              <a:buNone/>
            </a:pPr>
            <a:r>
              <a:rPr lang="en-US" b="1" u="sng"/>
              <a:t>The </a:t>
            </a:r>
            <a:r>
              <a:rPr lang="en-US" b="1" u="sng" err="1"/>
              <a:t>Usuals</a:t>
            </a:r>
            <a:r>
              <a:rPr lang="en-US"/>
              <a:t>: </a:t>
            </a:r>
            <a:endParaRPr lang="en-US" sz="1200"/>
          </a:p>
          <a:p>
            <a:pPr lvl="0"/>
            <a:endParaRPr lang="en-US" sz="1200"/>
          </a:p>
          <a:p>
            <a:pPr lvl="0"/>
            <a:r>
              <a:rPr lang="en-US"/>
              <a:t>The Injured Worker</a:t>
            </a:r>
          </a:p>
          <a:p>
            <a:pPr lvl="0"/>
            <a:r>
              <a:rPr lang="en-US"/>
              <a:t>The Insurance Carrier/TPA</a:t>
            </a:r>
          </a:p>
          <a:p>
            <a:pPr lvl="0"/>
            <a:r>
              <a:rPr lang="en-US"/>
              <a:t>The Employer</a:t>
            </a:r>
          </a:p>
          <a:p>
            <a:pPr lvl="0"/>
            <a:r>
              <a:rPr lang="en-US"/>
              <a:t>The Medical Providers</a:t>
            </a:r>
          </a:p>
          <a:p>
            <a:pPr lvl="0"/>
            <a:r>
              <a:rPr lang="en-US"/>
              <a:t>Attorneys</a:t>
            </a:r>
          </a:p>
          <a:p>
            <a:endParaRPr lang="en-US"/>
          </a:p>
        </p:txBody>
      </p:sp>
    </p:spTree>
    <p:extLst>
      <p:ext uri="{BB962C8B-B14F-4D97-AF65-F5344CB8AC3E}">
        <p14:creationId xmlns:p14="http://schemas.microsoft.com/office/powerpoint/2010/main" val="330300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348" y="492285"/>
            <a:ext cx="6251303" cy="1049235"/>
          </a:xfrm>
        </p:spPr>
        <p:txBody>
          <a:bodyPr>
            <a:normAutofit fontScale="90000"/>
          </a:bodyPr>
          <a:lstStyle/>
          <a:p>
            <a:pPr algn="ctr"/>
            <a:r>
              <a:rPr lang="en-US" sz="2600" b="1" cap="all" dirty="0"/>
              <a:t>Why should we care about the trending diversifying workforce?</a:t>
            </a:r>
            <a:r>
              <a:rPr lang="en-US" sz="2600" cap="all" dirty="0"/>
              <a:t> </a:t>
            </a:r>
            <a:r>
              <a:rPr lang="en-US" sz="3600" cap="all" dirty="0"/>
              <a:t/>
            </a:r>
            <a:br>
              <a:rPr lang="en-US" sz="3600" cap="all" dirty="0"/>
            </a:br>
            <a:r>
              <a:rPr lang="en-US" cap="all" dirty="0"/>
              <a:t/>
            </a:r>
            <a:br>
              <a:rPr lang="en-US" cap="all"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pPr marL="0" indent="0">
              <a:buNone/>
            </a:pPr>
            <a:endParaRPr lang="en-US"/>
          </a:p>
          <a:p>
            <a:pPr marL="0" indent="0" algn="just">
              <a:buNone/>
            </a:pPr>
            <a:r>
              <a:rPr lang="en-US"/>
              <a:t>When injured workers are not understood based on cultural background, they really feel isolated ... and this could affect healing time and costs. </a:t>
            </a:r>
            <a:endParaRPr lang="en-US" sz="4000" b="1"/>
          </a:p>
        </p:txBody>
      </p:sp>
    </p:spTree>
    <p:extLst>
      <p:ext uri="{BB962C8B-B14F-4D97-AF65-F5344CB8AC3E}">
        <p14:creationId xmlns:p14="http://schemas.microsoft.com/office/powerpoint/2010/main" val="195246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348" y="582822"/>
            <a:ext cx="6251303" cy="1049235"/>
          </a:xfrm>
        </p:spPr>
        <p:txBody>
          <a:bodyPr>
            <a:normAutofit fontScale="90000"/>
          </a:bodyPr>
          <a:lstStyle/>
          <a:p>
            <a:pPr algn="ctr"/>
            <a:r>
              <a:rPr lang="en-US" sz="2600" b="1" cap="all" dirty="0"/>
              <a:t>Why should we care about the trending diversifying workforce?</a:t>
            </a:r>
            <a:r>
              <a:rPr lang="en-US" sz="2600" cap="all" dirty="0"/>
              <a:t> </a:t>
            </a:r>
            <a:r>
              <a:rPr lang="en-US" sz="3600" cap="all" dirty="0"/>
              <a:t/>
            </a:r>
            <a:br>
              <a:rPr lang="en-US" sz="3600" cap="all" dirty="0"/>
            </a:br>
            <a:r>
              <a:rPr lang="en-US" cap="all" dirty="0"/>
              <a:t/>
            </a:r>
            <a:br>
              <a:rPr lang="en-US" cap="all"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pPr marL="0" indent="0">
              <a:buNone/>
            </a:pPr>
            <a:endParaRPr lang="en-US" dirty="0"/>
          </a:p>
          <a:p>
            <a:r>
              <a:rPr lang="en-US" dirty="0"/>
              <a:t>Studies show that particular racial/ethnic groups received poorer standards of care due to bias of health care providers. This can impact compliance with medical treatment, trust in the physician/patient relationship, and ultimately treatment outcomes and delayed return to work.</a:t>
            </a:r>
          </a:p>
        </p:txBody>
      </p:sp>
    </p:spTree>
    <p:extLst>
      <p:ext uri="{BB962C8B-B14F-4D97-AF65-F5344CB8AC3E}">
        <p14:creationId xmlns:p14="http://schemas.microsoft.com/office/powerpoint/2010/main" val="113189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348" y="414227"/>
            <a:ext cx="6251303" cy="1049235"/>
          </a:xfrm>
        </p:spPr>
        <p:txBody>
          <a:bodyPr>
            <a:normAutofit fontScale="90000"/>
          </a:bodyPr>
          <a:lstStyle/>
          <a:p>
            <a:pPr algn="ctr"/>
            <a:r>
              <a:rPr lang="en-US" sz="2700" b="1" cap="all" dirty="0"/>
              <a:t>Why should we care about the trending diversifying workforce?</a:t>
            </a:r>
            <a:r>
              <a:rPr lang="en-US" sz="2700" cap="all" dirty="0"/>
              <a:t> </a:t>
            </a:r>
            <a:r>
              <a:rPr lang="en-US" sz="3600" cap="all" dirty="0"/>
              <a:t/>
            </a:r>
            <a:br>
              <a:rPr lang="en-US" sz="3600" cap="all" dirty="0"/>
            </a:br>
            <a:r>
              <a:rPr lang="en-US" cap="all" dirty="0"/>
              <a:t/>
            </a:r>
            <a:br>
              <a:rPr lang="en-US" cap="all" dirty="0"/>
            </a:br>
            <a:r>
              <a:rPr lang="en-US" cap="all" dirty="0"/>
              <a:t> </a:t>
            </a:r>
            <a:endParaRPr lang="en-US" dirty="0"/>
          </a:p>
        </p:txBody>
      </p:sp>
      <p:sp>
        <p:nvSpPr>
          <p:cNvPr id="3" name="Content Placeholder 2"/>
          <p:cNvSpPr>
            <a:spLocks noGrp="1"/>
          </p:cNvSpPr>
          <p:nvPr>
            <p:ph idx="1"/>
          </p:nvPr>
        </p:nvSpPr>
        <p:spPr>
          <a:xfrm>
            <a:off x="457200" y="1676400"/>
            <a:ext cx="8229600" cy="4074160"/>
          </a:xfrm>
        </p:spPr>
        <p:txBody>
          <a:bodyPr/>
          <a:lstStyle/>
          <a:p>
            <a:pPr marL="0" indent="0">
              <a:buNone/>
            </a:pPr>
            <a:r>
              <a:rPr lang="en-US" b="1" dirty="0"/>
              <a:t>Lack of diversity and cultural incompetence can lead to increased expenses for:</a:t>
            </a:r>
          </a:p>
          <a:p>
            <a:r>
              <a:rPr lang="en-US" b="1" dirty="0"/>
              <a:t> Medical treatment</a:t>
            </a:r>
          </a:p>
          <a:p>
            <a:r>
              <a:rPr lang="en-US" b="1" dirty="0"/>
              <a:t>Translation/interpreting services</a:t>
            </a:r>
          </a:p>
          <a:p>
            <a:r>
              <a:rPr lang="en-US" b="1" dirty="0"/>
              <a:t>Longer recorded statements and depositions</a:t>
            </a:r>
          </a:p>
          <a:p>
            <a:r>
              <a:rPr lang="en-US" b="1" dirty="0"/>
              <a:t>Additional indemnity benefits</a:t>
            </a:r>
          </a:p>
          <a:p>
            <a:r>
              <a:rPr lang="en-US" b="1" dirty="0"/>
              <a:t>Extensive litigation costs</a:t>
            </a:r>
            <a:endParaRPr lang="en-US" dirty="0"/>
          </a:p>
        </p:txBody>
      </p:sp>
    </p:spTree>
    <p:extLst>
      <p:ext uri="{BB962C8B-B14F-4D97-AF65-F5344CB8AC3E}">
        <p14:creationId xmlns:p14="http://schemas.microsoft.com/office/powerpoint/2010/main" val="3198079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0" y="157749"/>
            <a:ext cx="6251303" cy="1049235"/>
          </a:xfrm>
        </p:spPr>
        <p:txBody>
          <a:bodyPr>
            <a:normAutofit/>
          </a:bodyPr>
          <a:lstStyle/>
          <a:p>
            <a:pPr algn="ctr"/>
            <a:r>
              <a:rPr lang="en-US" sz="2400" b="1" cap="all" dirty="0"/>
              <a:t>the road to diversity, cultural COMPETENCY, AND INCLUSION </a:t>
            </a:r>
            <a:endParaRPr lang="en-US" sz="2400" dirty="0"/>
          </a:p>
        </p:txBody>
      </p:sp>
      <p:sp>
        <p:nvSpPr>
          <p:cNvPr id="3" name="Content Placeholder 2"/>
          <p:cNvSpPr>
            <a:spLocks noGrp="1"/>
          </p:cNvSpPr>
          <p:nvPr>
            <p:ph idx="1"/>
          </p:nvPr>
        </p:nvSpPr>
        <p:spPr>
          <a:xfrm>
            <a:off x="1443489" y="1703693"/>
            <a:ext cx="6251303" cy="3450613"/>
          </a:xfrm>
        </p:spPr>
        <p:txBody>
          <a:bodyPr>
            <a:normAutofit lnSpcReduction="10000"/>
          </a:bodyPr>
          <a:lstStyle/>
          <a:p>
            <a:pPr marL="0" indent="0">
              <a:buNone/>
            </a:pPr>
            <a:endParaRPr lang="en-US" dirty="0"/>
          </a:p>
          <a:p>
            <a:pPr algn="just"/>
            <a:r>
              <a:rPr lang="en-US" sz="2400" b="1" dirty="0"/>
              <a:t>Be honest with yourself</a:t>
            </a:r>
          </a:p>
          <a:p>
            <a:pPr algn="just"/>
            <a:r>
              <a:rPr lang="en-US" sz="2400" b="1" dirty="0"/>
              <a:t>We come to understand who we are by     understanding who we are not.</a:t>
            </a:r>
          </a:p>
          <a:p>
            <a:pPr algn="just"/>
            <a:r>
              <a:rPr lang="en-US" sz="2400" b="1" dirty="0"/>
              <a:t>Understanding unconscious bias is taking a step towards cultural competency. </a:t>
            </a:r>
            <a:endParaRPr lang="en-US" sz="3600" b="1" dirty="0"/>
          </a:p>
          <a:p>
            <a:pPr marL="0" indent="0">
              <a:buNone/>
            </a:pPr>
            <a:endParaRPr lang="en-US" dirty="0"/>
          </a:p>
        </p:txBody>
      </p:sp>
    </p:spTree>
    <p:extLst>
      <p:ext uri="{BB962C8B-B14F-4D97-AF65-F5344CB8AC3E}">
        <p14:creationId xmlns:p14="http://schemas.microsoft.com/office/powerpoint/2010/main" val="288129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0" y="124296"/>
            <a:ext cx="6251303" cy="1049235"/>
          </a:xfrm>
        </p:spPr>
        <p:txBody>
          <a:bodyPr>
            <a:normAutofit/>
          </a:bodyPr>
          <a:lstStyle/>
          <a:p>
            <a:pPr algn="ctr"/>
            <a:r>
              <a:rPr lang="en-US" sz="2400" b="1" cap="all" dirty="0"/>
              <a:t>the road to diversity, cultural COMPETENCY, AND INCLUSION </a:t>
            </a:r>
            <a:endParaRPr lang="en-US" sz="2400" dirty="0"/>
          </a:p>
        </p:txBody>
      </p:sp>
      <p:sp>
        <p:nvSpPr>
          <p:cNvPr id="3" name="Content Placeholder 2"/>
          <p:cNvSpPr>
            <a:spLocks noGrp="1"/>
          </p:cNvSpPr>
          <p:nvPr>
            <p:ph idx="1"/>
          </p:nvPr>
        </p:nvSpPr>
        <p:spPr/>
        <p:txBody>
          <a:bodyPr/>
          <a:lstStyle/>
          <a:p>
            <a:pPr marL="0" indent="0">
              <a:buNone/>
            </a:pPr>
            <a:endParaRPr lang="en-US" dirty="0"/>
          </a:p>
          <a:p>
            <a:r>
              <a:rPr lang="en-US" sz="2400" dirty="0"/>
              <a:t>Unconscious bias is defined as social stereotypes about certain groups of people that individuals form outside their own conscious awareness.</a:t>
            </a:r>
          </a:p>
          <a:p>
            <a:pPr marL="0" indent="0">
              <a:buNone/>
            </a:pPr>
            <a:endParaRPr lang="en-US" dirty="0"/>
          </a:p>
        </p:txBody>
      </p:sp>
    </p:spTree>
    <p:extLst>
      <p:ext uri="{BB962C8B-B14F-4D97-AF65-F5344CB8AC3E}">
        <p14:creationId xmlns:p14="http://schemas.microsoft.com/office/powerpoint/2010/main" val="4271134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979" y="124296"/>
            <a:ext cx="6251303" cy="1049235"/>
          </a:xfrm>
        </p:spPr>
        <p:txBody>
          <a:bodyPr>
            <a:normAutofit/>
          </a:bodyPr>
          <a:lstStyle/>
          <a:p>
            <a:pPr algn="ctr"/>
            <a:r>
              <a:rPr lang="en-US" sz="2400" b="1" cap="all" dirty="0"/>
              <a:t>the road to diversity, cultural COMPETENCY, AND INCLUSION </a:t>
            </a:r>
            <a:endParaRPr lang="en-US" sz="2400" dirty="0"/>
          </a:p>
        </p:txBody>
      </p:sp>
      <p:sp>
        <p:nvSpPr>
          <p:cNvPr id="5" name="Content Placeholder 4"/>
          <p:cNvSpPr>
            <a:spLocks noGrp="1"/>
          </p:cNvSpPr>
          <p:nvPr>
            <p:ph idx="1"/>
          </p:nvPr>
        </p:nvSpPr>
        <p:spPr/>
        <p:txBody>
          <a:bodyPr>
            <a:normAutofit/>
          </a:bodyPr>
          <a:lstStyle/>
          <a:p>
            <a:r>
              <a:rPr lang="en-US" sz="2400" dirty="0"/>
              <a:t>Cultural Competency is defined as the ability of individuals and systems to work or respond effectively across cultures in a way that acknowledges and respects the culture of the person or organization begin served. (Williams 2001)</a:t>
            </a:r>
          </a:p>
        </p:txBody>
      </p:sp>
    </p:spTree>
    <p:extLst>
      <p:ext uri="{BB962C8B-B14F-4D97-AF65-F5344CB8AC3E}">
        <p14:creationId xmlns:p14="http://schemas.microsoft.com/office/powerpoint/2010/main" val="426106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0" y="191203"/>
            <a:ext cx="6251303" cy="1049235"/>
          </a:xfrm>
        </p:spPr>
        <p:txBody>
          <a:bodyPr>
            <a:normAutofit/>
          </a:bodyPr>
          <a:lstStyle/>
          <a:p>
            <a:pPr algn="ctr"/>
            <a:r>
              <a:rPr lang="en-US" sz="2400" b="1" cap="all" dirty="0"/>
              <a:t>the road to diversity, cultural COMPETENCY, AND INCLUSION </a:t>
            </a:r>
            <a:endParaRPr lang="en-US" sz="2400" dirty="0"/>
          </a:p>
        </p:txBody>
      </p:sp>
      <p:sp>
        <p:nvSpPr>
          <p:cNvPr id="5" name="Content Placeholder 4"/>
          <p:cNvSpPr>
            <a:spLocks noGrp="1"/>
          </p:cNvSpPr>
          <p:nvPr>
            <p:ph idx="1"/>
          </p:nvPr>
        </p:nvSpPr>
        <p:spPr>
          <a:xfrm>
            <a:off x="1521550" y="1335509"/>
            <a:ext cx="6251303" cy="3450613"/>
          </a:xfrm>
        </p:spPr>
        <p:txBody>
          <a:bodyPr>
            <a:noAutofit/>
          </a:bodyPr>
          <a:lstStyle/>
          <a:p>
            <a:pPr marL="0" indent="0" algn="ctr">
              <a:buNone/>
            </a:pPr>
            <a:r>
              <a:rPr lang="en-US" sz="2400" b="1" u="sng" dirty="0"/>
              <a:t>How Can Industry Stakeholders Achieve Cultural Competency?</a:t>
            </a:r>
            <a:endParaRPr lang="en-US" sz="2400" dirty="0"/>
          </a:p>
          <a:p>
            <a:r>
              <a:rPr lang="en-US" sz="2400" dirty="0"/>
              <a:t>Hiring people from diverse backgrounds that make up the incoming worker population </a:t>
            </a:r>
          </a:p>
          <a:p>
            <a:r>
              <a:rPr lang="en-US" sz="2400" dirty="0"/>
              <a:t>Through training on cultural competence and unconscious bias. </a:t>
            </a:r>
          </a:p>
          <a:p>
            <a:r>
              <a:rPr lang="en-US" sz="2400" dirty="0"/>
              <a:t>Adding diversity and inclusion initiatives and goals to the fabric of your organization </a:t>
            </a:r>
          </a:p>
        </p:txBody>
      </p:sp>
    </p:spTree>
    <p:extLst>
      <p:ext uri="{BB962C8B-B14F-4D97-AF65-F5344CB8AC3E}">
        <p14:creationId xmlns:p14="http://schemas.microsoft.com/office/powerpoint/2010/main" val="2130258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27" y="135446"/>
            <a:ext cx="6251303" cy="1049235"/>
          </a:xfrm>
        </p:spPr>
        <p:txBody>
          <a:bodyPr>
            <a:normAutofit/>
          </a:bodyPr>
          <a:lstStyle/>
          <a:p>
            <a:pPr algn="ctr"/>
            <a:r>
              <a:rPr lang="en-US" sz="2400" b="1" cap="all" dirty="0"/>
              <a:t>the road to diversity, cultural COMPETENCY, AND INCLUSION </a:t>
            </a:r>
            <a:endParaRPr lang="en-US" sz="2400" dirty="0"/>
          </a:p>
        </p:txBody>
      </p:sp>
      <p:sp>
        <p:nvSpPr>
          <p:cNvPr id="5" name="Content Placeholder 4"/>
          <p:cNvSpPr>
            <a:spLocks noGrp="1"/>
          </p:cNvSpPr>
          <p:nvPr>
            <p:ph idx="1"/>
          </p:nvPr>
        </p:nvSpPr>
        <p:spPr>
          <a:xfrm>
            <a:off x="1446348" y="1480474"/>
            <a:ext cx="6251303" cy="3450613"/>
          </a:xfrm>
        </p:spPr>
        <p:txBody>
          <a:bodyPr>
            <a:noAutofit/>
          </a:bodyPr>
          <a:lstStyle/>
          <a:p>
            <a:pPr marL="0" indent="0">
              <a:buNone/>
            </a:pPr>
            <a:r>
              <a:rPr lang="en-US" sz="2400" dirty="0"/>
              <a:t>Post George Floyd/BLM protests more companies have taken steps to improve their diversity.</a:t>
            </a:r>
          </a:p>
          <a:p>
            <a:r>
              <a:rPr lang="en-US" sz="2400" dirty="0"/>
              <a:t>Adding chief diversity officers</a:t>
            </a:r>
          </a:p>
          <a:p>
            <a:r>
              <a:rPr lang="en-US" sz="2400" dirty="0"/>
              <a:t>Setting targets for representation of minority groups</a:t>
            </a:r>
          </a:p>
          <a:p>
            <a:r>
              <a:rPr lang="en-US" sz="2400" dirty="0"/>
              <a:t>Establishing pipeline programs with HBCUs</a:t>
            </a:r>
          </a:p>
          <a:p>
            <a:r>
              <a:rPr lang="en-US" sz="2400" dirty="0"/>
              <a:t>Adding people of color to their boards.</a:t>
            </a:r>
          </a:p>
        </p:txBody>
      </p:sp>
    </p:spTree>
    <p:extLst>
      <p:ext uri="{BB962C8B-B14F-4D97-AF65-F5344CB8AC3E}">
        <p14:creationId xmlns:p14="http://schemas.microsoft.com/office/powerpoint/2010/main" val="1780420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920" y="83695"/>
            <a:ext cx="6251303" cy="1059305"/>
          </a:xfrm>
        </p:spPr>
        <p:txBody>
          <a:bodyPr>
            <a:normAutofit fontScale="90000"/>
          </a:bodyPr>
          <a:lstStyle/>
          <a:p>
            <a:r>
              <a:rPr lang="en-US" dirty="0"/>
              <a:t>How do we develop an attitude and components of cultural competence?</a:t>
            </a:r>
          </a:p>
        </p:txBody>
      </p:sp>
      <p:sp>
        <p:nvSpPr>
          <p:cNvPr id="3" name="Content Placeholder 2"/>
          <p:cNvSpPr>
            <a:spLocks noGrp="1"/>
          </p:cNvSpPr>
          <p:nvPr>
            <p:ph sz="half" idx="1"/>
          </p:nvPr>
        </p:nvSpPr>
        <p:spPr>
          <a:xfrm>
            <a:off x="457199" y="1676400"/>
            <a:ext cx="8287789" cy="4038600"/>
          </a:xfrm>
        </p:spPr>
        <p:txBody>
          <a:bodyPr>
            <a:normAutofit fontScale="92500" lnSpcReduction="10000"/>
          </a:bodyPr>
          <a:lstStyle/>
          <a:p>
            <a:r>
              <a:rPr lang="en-US" sz="2400"/>
              <a:t>Practice openness – demonstrate acceptance of difference </a:t>
            </a:r>
          </a:p>
          <a:p>
            <a:r>
              <a:rPr lang="en-US" sz="2400"/>
              <a:t>Be flexible – demonstrate acceptance of ambiguity </a:t>
            </a:r>
          </a:p>
          <a:p>
            <a:r>
              <a:rPr lang="en-US" sz="2400"/>
              <a:t>Demonstrate humility – through suspension of judgment and ability to learn</a:t>
            </a:r>
          </a:p>
          <a:p>
            <a:r>
              <a:rPr lang="en-US" sz="2400"/>
              <a:t>Be sensitive to others – appreciate cultural differences</a:t>
            </a:r>
          </a:p>
          <a:p>
            <a:r>
              <a:rPr lang="en-US" sz="2400"/>
              <a:t>Show a spirit of adventure – show curiosity and see opportunities in different situations</a:t>
            </a:r>
          </a:p>
          <a:p>
            <a:r>
              <a:rPr lang="en-US" sz="2400"/>
              <a:t>Practice positive change or action – demonstrate a successful interaction with the identified culture</a:t>
            </a:r>
          </a:p>
        </p:txBody>
      </p:sp>
    </p:spTree>
    <p:extLst>
      <p:ext uri="{BB962C8B-B14F-4D97-AF65-F5344CB8AC3E}">
        <p14:creationId xmlns:p14="http://schemas.microsoft.com/office/powerpoint/2010/main" val="2440999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How do we develop an attitude and components of cultural competence?</a:t>
            </a:r>
          </a:p>
        </p:txBody>
      </p:sp>
      <p:pic>
        <p:nvPicPr>
          <p:cNvPr id="4098" name="310E627C-B290-46A8-B653-4772E85BCF6B"/>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67840" y="1307191"/>
            <a:ext cx="4490721" cy="5068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557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526" y="101993"/>
            <a:ext cx="6251303" cy="1049235"/>
          </a:xfrm>
        </p:spPr>
        <p:txBody>
          <a:bodyPr>
            <a:normAutofit fontScale="90000"/>
          </a:bodyPr>
          <a:lstStyle/>
          <a:p>
            <a:pPr algn="ctr"/>
            <a:r>
              <a:rPr lang="en-US" sz="1200" b="1" cap="all" dirty="0"/>
              <a:t/>
            </a:r>
            <a:br>
              <a:rPr lang="en-US" sz="1200" b="1" cap="all" dirty="0"/>
            </a:br>
            <a:r>
              <a:rPr lang="en-US" b="1" cap="all" dirty="0"/>
              <a:t>the diversifying workforce</a:t>
            </a:r>
            <a:endParaRPr lang="en-US" dirty="0"/>
          </a:p>
        </p:txBody>
      </p:sp>
      <p:sp>
        <p:nvSpPr>
          <p:cNvPr id="3" name="Content Placeholder 2"/>
          <p:cNvSpPr>
            <a:spLocks noGrp="1"/>
          </p:cNvSpPr>
          <p:nvPr>
            <p:ph idx="1"/>
          </p:nvPr>
        </p:nvSpPr>
        <p:spPr/>
        <p:txBody>
          <a:bodyPr>
            <a:normAutofit lnSpcReduction="10000"/>
          </a:bodyPr>
          <a:lstStyle/>
          <a:p>
            <a:r>
              <a:rPr lang="en-US"/>
              <a:t>The U.S. population in 2019 was approximately 328.3 million.</a:t>
            </a:r>
          </a:p>
          <a:p>
            <a:endParaRPr lang="en-US" sz="1200"/>
          </a:p>
          <a:p>
            <a:r>
              <a:rPr lang="en-US"/>
              <a:t>168.6 million persons worked at some point during 2019.  </a:t>
            </a:r>
          </a:p>
          <a:p>
            <a:endParaRPr lang="en-US" sz="1200"/>
          </a:p>
          <a:p>
            <a:r>
              <a:rPr lang="en-US"/>
              <a:t>The proportion of the civilian non-institutional population age 16 and over who worked at some time during 2019 was 64.9 percent.</a:t>
            </a:r>
          </a:p>
          <a:p>
            <a:endParaRPr lang="en-US"/>
          </a:p>
        </p:txBody>
      </p:sp>
    </p:spTree>
    <p:extLst>
      <p:ext uri="{BB962C8B-B14F-4D97-AF65-F5344CB8AC3E}">
        <p14:creationId xmlns:p14="http://schemas.microsoft.com/office/powerpoint/2010/main" val="264651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p:nvPr/>
        </p:nvSpPr>
        <p:spPr bwMode="auto">
          <a:xfrm>
            <a:off x="533400" y="2667000"/>
            <a:ext cx="8077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0">
                <a:solidFill>
                  <a:schemeClr val="bg1"/>
                </a:solidFill>
                <a:latin typeface="Arial Narrow" panose="020B0606020202030204" pitchFamily="34" charset="0"/>
                <a:ea typeface="+mj-ea"/>
                <a:cs typeface="+mj-cs"/>
              </a:defRPr>
            </a:lvl1pPr>
            <a:lvl2pPr algn="l" rtl="0" eaLnBrk="1" fontAlgn="base" hangingPunct="1">
              <a:spcBef>
                <a:spcPct val="0"/>
              </a:spcBef>
              <a:spcAft>
                <a:spcPct val="0"/>
              </a:spcAft>
              <a:defRPr sz="4000" b="1">
                <a:solidFill>
                  <a:srgbClr val="005032"/>
                </a:solidFill>
                <a:latin typeface="Times New Roman" pitchFamily="18" charset="0"/>
              </a:defRPr>
            </a:lvl2pPr>
            <a:lvl3pPr algn="l" rtl="0" eaLnBrk="1" fontAlgn="base" hangingPunct="1">
              <a:spcBef>
                <a:spcPct val="0"/>
              </a:spcBef>
              <a:spcAft>
                <a:spcPct val="0"/>
              </a:spcAft>
              <a:defRPr sz="4000" b="1">
                <a:solidFill>
                  <a:srgbClr val="005032"/>
                </a:solidFill>
                <a:latin typeface="Times New Roman" pitchFamily="18" charset="0"/>
              </a:defRPr>
            </a:lvl3pPr>
            <a:lvl4pPr algn="l" rtl="0" eaLnBrk="1" fontAlgn="base" hangingPunct="1">
              <a:spcBef>
                <a:spcPct val="0"/>
              </a:spcBef>
              <a:spcAft>
                <a:spcPct val="0"/>
              </a:spcAft>
              <a:defRPr sz="4000" b="1">
                <a:solidFill>
                  <a:srgbClr val="005032"/>
                </a:solidFill>
                <a:latin typeface="Times New Roman" pitchFamily="18" charset="0"/>
              </a:defRPr>
            </a:lvl4pPr>
            <a:lvl5pPr algn="l" rtl="0" eaLnBrk="1" fontAlgn="base" hangingPunct="1">
              <a:spcBef>
                <a:spcPct val="0"/>
              </a:spcBef>
              <a:spcAft>
                <a:spcPct val="0"/>
              </a:spcAft>
              <a:defRPr sz="4000" b="1">
                <a:solidFill>
                  <a:srgbClr val="005032"/>
                </a:solidFill>
                <a:latin typeface="Times New Roman" pitchFamily="18" charset="0"/>
              </a:defRPr>
            </a:lvl5pPr>
            <a:lvl6pPr marL="457200" algn="l" rtl="0" eaLnBrk="1" fontAlgn="base" hangingPunct="1">
              <a:spcBef>
                <a:spcPct val="0"/>
              </a:spcBef>
              <a:spcAft>
                <a:spcPct val="0"/>
              </a:spcAft>
              <a:defRPr sz="4000" b="1">
                <a:solidFill>
                  <a:srgbClr val="005032"/>
                </a:solidFill>
                <a:latin typeface="Times New Roman" pitchFamily="18" charset="0"/>
              </a:defRPr>
            </a:lvl6pPr>
            <a:lvl7pPr marL="914400" algn="l" rtl="0" eaLnBrk="1" fontAlgn="base" hangingPunct="1">
              <a:spcBef>
                <a:spcPct val="0"/>
              </a:spcBef>
              <a:spcAft>
                <a:spcPct val="0"/>
              </a:spcAft>
              <a:defRPr sz="4000" b="1">
                <a:solidFill>
                  <a:srgbClr val="005032"/>
                </a:solidFill>
                <a:latin typeface="Times New Roman" pitchFamily="18" charset="0"/>
              </a:defRPr>
            </a:lvl7pPr>
            <a:lvl8pPr marL="1371600" algn="l" rtl="0" eaLnBrk="1" fontAlgn="base" hangingPunct="1">
              <a:spcBef>
                <a:spcPct val="0"/>
              </a:spcBef>
              <a:spcAft>
                <a:spcPct val="0"/>
              </a:spcAft>
              <a:defRPr sz="4000" b="1">
                <a:solidFill>
                  <a:srgbClr val="005032"/>
                </a:solidFill>
                <a:latin typeface="Times New Roman" pitchFamily="18" charset="0"/>
              </a:defRPr>
            </a:lvl8pPr>
            <a:lvl9pPr marL="1828800" algn="l" rtl="0" eaLnBrk="1" fontAlgn="base" hangingPunct="1">
              <a:spcBef>
                <a:spcPct val="0"/>
              </a:spcBef>
              <a:spcAft>
                <a:spcPct val="0"/>
              </a:spcAft>
              <a:defRPr sz="4000" b="1">
                <a:solidFill>
                  <a:srgbClr val="005032"/>
                </a:solidFill>
                <a:latin typeface="Times New Roman" pitchFamily="18" charset="0"/>
              </a:defRPr>
            </a:lvl9pPr>
          </a:lstStyle>
          <a:p>
            <a:pPr algn="ctr"/>
            <a:r>
              <a:rPr lang="en-US" kern="0"/>
              <a:t>Questions</a:t>
            </a:r>
          </a:p>
        </p:txBody>
      </p:sp>
      <p:sp>
        <p:nvSpPr>
          <p:cNvPr id="8" name="Title 1"/>
          <p:cNvSpPr txBox="1"/>
          <p:nvPr/>
        </p:nvSpPr>
        <p:spPr bwMode="auto">
          <a:xfrm>
            <a:off x="685800" y="2819400"/>
            <a:ext cx="8077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a:solidFill>
                  <a:srgbClr val="005032"/>
                </a:solidFill>
                <a:latin typeface="Cambria" pitchFamily="18" charset="0"/>
                <a:ea typeface="+mj-ea"/>
                <a:cs typeface="+mj-cs"/>
              </a:defRPr>
            </a:lvl1pPr>
            <a:lvl2pPr algn="l" rtl="0" eaLnBrk="1" fontAlgn="base" hangingPunct="1">
              <a:spcBef>
                <a:spcPct val="0"/>
              </a:spcBef>
              <a:spcAft>
                <a:spcPct val="0"/>
              </a:spcAft>
              <a:defRPr sz="4000" b="1">
                <a:solidFill>
                  <a:srgbClr val="005032"/>
                </a:solidFill>
                <a:latin typeface="Times New Roman" pitchFamily="18" charset="0"/>
              </a:defRPr>
            </a:lvl2pPr>
            <a:lvl3pPr algn="l" rtl="0" eaLnBrk="1" fontAlgn="base" hangingPunct="1">
              <a:spcBef>
                <a:spcPct val="0"/>
              </a:spcBef>
              <a:spcAft>
                <a:spcPct val="0"/>
              </a:spcAft>
              <a:defRPr sz="4000" b="1">
                <a:solidFill>
                  <a:srgbClr val="005032"/>
                </a:solidFill>
                <a:latin typeface="Times New Roman" pitchFamily="18" charset="0"/>
              </a:defRPr>
            </a:lvl3pPr>
            <a:lvl4pPr algn="l" rtl="0" eaLnBrk="1" fontAlgn="base" hangingPunct="1">
              <a:spcBef>
                <a:spcPct val="0"/>
              </a:spcBef>
              <a:spcAft>
                <a:spcPct val="0"/>
              </a:spcAft>
              <a:defRPr sz="4000" b="1">
                <a:solidFill>
                  <a:srgbClr val="005032"/>
                </a:solidFill>
                <a:latin typeface="Times New Roman" pitchFamily="18" charset="0"/>
              </a:defRPr>
            </a:lvl4pPr>
            <a:lvl5pPr algn="l" rtl="0" eaLnBrk="1" fontAlgn="base" hangingPunct="1">
              <a:spcBef>
                <a:spcPct val="0"/>
              </a:spcBef>
              <a:spcAft>
                <a:spcPct val="0"/>
              </a:spcAft>
              <a:defRPr sz="4000" b="1">
                <a:solidFill>
                  <a:srgbClr val="005032"/>
                </a:solidFill>
                <a:latin typeface="Times New Roman" pitchFamily="18" charset="0"/>
              </a:defRPr>
            </a:lvl5pPr>
            <a:lvl6pPr marL="457200" algn="l" rtl="0" eaLnBrk="1" fontAlgn="base" hangingPunct="1">
              <a:spcBef>
                <a:spcPct val="0"/>
              </a:spcBef>
              <a:spcAft>
                <a:spcPct val="0"/>
              </a:spcAft>
              <a:defRPr sz="4000" b="1">
                <a:solidFill>
                  <a:srgbClr val="005032"/>
                </a:solidFill>
                <a:latin typeface="Times New Roman" pitchFamily="18" charset="0"/>
              </a:defRPr>
            </a:lvl6pPr>
            <a:lvl7pPr marL="914400" algn="l" rtl="0" eaLnBrk="1" fontAlgn="base" hangingPunct="1">
              <a:spcBef>
                <a:spcPct val="0"/>
              </a:spcBef>
              <a:spcAft>
                <a:spcPct val="0"/>
              </a:spcAft>
              <a:defRPr sz="4000" b="1">
                <a:solidFill>
                  <a:srgbClr val="005032"/>
                </a:solidFill>
                <a:latin typeface="Times New Roman" pitchFamily="18" charset="0"/>
              </a:defRPr>
            </a:lvl7pPr>
            <a:lvl8pPr marL="1371600" algn="l" rtl="0" eaLnBrk="1" fontAlgn="base" hangingPunct="1">
              <a:spcBef>
                <a:spcPct val="0"/>
              </a:spcBef>
              <a:spcAft>
                <a:spcPct val="0"/>
              </a:spcAft>
              <a:defRPr sz="4000" b="1">
                <a:solidFill>
                  <a:srgbClr val="005032"/>
                </a:solidFill>
                <a:latin typeface="Times New Roman" pitchFamily="18" charset="0"/>
              </a:defRPr>
            </a:lvl8pPr>
            <a:lvl9pPr marL="1828800" algn="l" rtl="0" eaLnBrk="1" fontAlgn="base" hangingPunct="1">
              <a:spcBef>
                <a:spcPct val="0"/>
              </a:spcBef>
              <a:spcAft>
                <a:spcPct val="0"/>
              </a:spcAft>
              <a:defRPr sz="4000" b="1">
                <a:solidFill>
                  <a:srgbClr val="005032"/>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4000" b="1" i="0" u="none" strike="noStrike" kern="0" cap="none" spc="0" normalizeH="0" baseline="0" noProof="0" dirty="0">
                <a:ln>
                  <a:noFill/>
                </a:ln>
                <a:solidFill>
                  <a:schemeClr val="tx1"/>
                </a:solidFill>
                <a:effectLst/>
                <a:uLnTx/>
                <a:uFillTx/>
                <a:latin typeface="Calibri" pitchFamily="34" charset="0"/>
              </a:rPr>
              <a:t>Questions</a:t>
            </a:r>
          </a:p>
        </p:txBody>
      </p:sp>
    </p:spTree>
    <p:extLst>
      <p:ext uri="{BB962C8B-B14F-4D97-AF65-F5344CB8AC3E}">
        <p14:creationId xmlns:p14="http://schemas.microsoft.com/office/powerpoint/2010/main" val="3741297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223" y="146598"/>
            <a:ext cx="6251303" cy="1049235"/>
          </a:xfrm>
        </p:spPr>
        <p:txBody>
          <a:bodyPr>
            <a:normAutofit fontScale="90000"/>
          </a:bodyPr>
          <a:lstStyle/>
          <a:p>
            <a:pPr algn="ctr"/>
            <a:r>
              <a:rPr lang="en-US" sz="1200" b="1" cap="all" dirty="0"/>
              <a:t/>
            </a:r>
            <a:br>
              <a:rPr lang="en-US" sz="1200" b="1" cap="all" dirty="0"/>
            </a:br>
            <a:r>
              <a:rPr lang="en-US" b="1" cap="all" dirty="0"/>
              <a:t>the diversifying workforce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a:t>Among the major race and ethnicity groups, the proportions who worked at some time during 2019 was as follows: </a:t>
            </a:r>
          </a:p>
          <a:p>
            <a:endParaRPr lang="en-US" sz="1200"/>
          </a:p>
          <a:p>
            <a:r>
              <a:rPr lang="en-US"/>
              <a:t>67.9 percent Hispanics </a:t>
            </a:r>
          </a:p>
          <a:p>
            <a:r>
              <a:rPr lang="en-US"/>
              <a:t>66.1 percent Asians </a:t>
            </a:r>
          </a:p>
          <a:p>
            <a:r>
              <a:rPr lang="en-US"/>
              <a:t>65.1 percent Whites </a:t>
            </a:r>
          </a:p>
          <a:p>
            <a:r>
              <a:rPr lang="en-US"/>
              <a:t>62.8 percent Blacks</a:t>
            </a:r>
          </a:p>
          <a:p>
            <a:endParaRPr lang="en-US"/>
          </a:p>
        </p:txBody>
      </p:sp>
    </p:spTree>
    <p:extLst>
      <p:ext uri="{BB962C8B-B14F-4D97-AF65-F5344CB8AC3E}">
        <p14:creationId xmlns:p14="http://schemas.microsoft.com/office/powerpoint/2010/main" val="4116630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200" b="1" cap="all"/>
              <a:t/>
            </a:r>
            <a:br>
              <a:rPr lang="en-US" sz="1200" b="1" cap="all"/>
            </a:br>
            <a:r>
              <a:rPr lang="en-US" b="1" cap="all"/>
              <a:t>the diversifying workforce: </a:t>
            </a:r>
            <a:br>
              <a:rPr lang="en-US" b="1" cap="all"/>
            </a:br>
            <a:r>
              <a:rPr lang="en-US"/>
              <a:t/>
            </a:r>
            <a:br>
              <a:rPr lang="en-US"/>
            </a:br>
            <a:r>
              <a:rPr lang="en-US" b="1" cap="all"/>
              <a:t/>
            </a:r>
            <a:br>
              <a:rPr lang="en-US" b="1" cap="all"/>
            </a:br>
            <a:endParaRPr lang="en-US"/>
          </a:p>
        </p:txBody>
      </p:sp>
      <p:sp>
        <p:nvSpPr>
          <p:cNvPr id="3" name="Content Placeholder 2"/>
          <p:cNvSpPr>
            <a:spLocks noGrp="1"/>
          </p:cNvSpPr>
          <p:nvPr>
            <p:ph idx="1"/>
          </p:nvPr>
        </p:nvSpPr>
        <p:spPr/>
        <p:txBody>
          <a:bodyPr/>
          <a:lstStyle/>
          <a:p>
            <a:pPr marL="0" indent="0" algn="ctr">
              <a:buNone/>
            </a:pPr>
            <a:r>
              <a:rPr lang="en-US" b="1" u="sng" cap="all"/>
              <a:t>composition of the labor force by race</a:t>
            </a:r>
            <a:endParaRPr lang="en-US" u="sng"/>
          </a:p>
          <a:p>
            <a:endParaRPr lang="en-US" sz="1200"/>
          </a:p>
          <a:p>
            <a:r>
              <a:rPr lang="en-US"/>
              <a:t>Whites 77% </a:t>
            </a:r>
          </a:p>
          <a:p>
            <a:r>
              <a:rPr lang="en-US"/>
              <a:t>Blacks 13%</a:t>
            </a:r>
          </a:p>
          <a:p>
            <a:r>
              <a:rPr lang="en-US"/>
              <a:t>Asians 6%</a:t>
            </a:r>
          </a:p>
          <a:p>
            <a:r>
              <a:rPr lang="en-US"/>
              <a:t>American Indians and Alaska Natives  1%</a:t>
            </a:r>
          </a:p>
        </p:txBody>
      </p:sp>
    </p:spTree>
    <p:extLst>
      <p:ext uri="{BB962C8B-B14F-4D97-AF65-F5344CB8AC3E}">
        <p14:creationId xmlns:p14="http://schemas.microsoft.com/office/powerpoint/2010/main" val="2216717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200" b="1" cap="all"/>
              <a:t/>
            </a:r>
            <a:br>
              <a:rPr lang="en-US" sz="1200" b="1" cap="all"/>
            </a:br>
            <a:r>
              <a:rPr lang="en-US" b="1" cap="all"/>
              <a:t>the diversifying workforce: </a:t>
            </a:r>
            <a:br>
              <a:rPr lang="en-US" b="1" cap="all"/>
            </a:br>
            <a:r>
              <a:rPr lang="en-US"/>
              <a:t/>
            </a:r>
            <a:br>
              <a:rPr lang="en-US"/>
            </a:br>
            <a:r>
              <a:rPr lang="en-US" b="1" cap="all"/>
              <a:t/>
            </a:r>
            <a:br>
              <a:rPr lang="en-US" b="1" cap="all"/>
            </a:br>
            <a:endParaRPr lang="en-US"/>
          </a:p>
        </p:txBody>
      </p:sp>
      <p:sp>
        <p:nvSpPr>
          <p:cNvPr id="3" name="Content Placeholder 2"/>
          <p:cNvSpPr>
            <a:spLocks noGrp="1"/>
          </p:cNvSpPr>
          <p:nvPr>
            <p:ph idx="1"/>
          </p:nvPr>
        </p:nvSpPr>
        <p:spPr/>
        <p:txBody>
          <a:bodyPr>
            <a:normAutofit fontScale="92500"/>
          </a:bodyPr>
          <a:lstStyle/>
          <a:p>
            <a:pPr marL="0" indent="0" algn="ctr">
              <a:buNone/>
            </a:pPr>
            <a:r>
              <a:rPr lang="en-US" b="1" u="sng" cap="all"/>
              <a:t>composition of the labor force by race</a:t>
            </a:r>
            <a:endParaRPr lang="en-US" u="sng"/>
          </a:p>
          <a:p>
            <a:endParaRPr lang="en-US" sz="1200"/>
          </a:p>
          <a:p>
            <a:r>
              <a:rPr lang="en-US"/>
              <a:t>People of Hispanic or Latino ethnicity, who may be of any race, made up 18% of the total labor force.</a:t>
            </a:r>
            <a:endParaRPr lang="en-US" sz="1200"/>
          </a:p>
          <a:p>
            <a:r>
              <a:rPr lang="en-US"/>
              <a:t>By detailed ethnicity, the majority of Hispanics in the labor force were Mexican (61%). </a:t>
            </a:r>
            <a:endParaRPr lang="en-US" sz="1200"/>
          </a:p>
          <a:p>
            <a:pPr marL="0" indent="0" algn="ctr">
              <a:buNone/>
            </a:pPr>
            <a:r>
              <a:rPr lang="en-US"/>
              <a:t>***[BLS Reports dated December 2020]***</a:t>
            </a:r>
          </a:p>
        </p:txBody>
      </p:sp>
    </p:spTree>
    <p:extLst>
      <p:ext uri="{BB962C8B-B14F-4D97-AF65-F5344CB8AC3E}">
        <p14:creationId xmlns:p14="http://schemas.microsoft.com/office/powerpoint/2010/main" val="320741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17" y="0"/>
            <a:ext cx="8229600" cy="1143000"/>
          </a:xfrm>
        </p:spPr>
        <p:txBody>
          <a:bodyPr/>
          <a:lstStyle/>
          <a:p>
            <a:pPr algn="ctr"/>
            <a:r>
              <a:rPr lang="en-US" b="1" cap="all"/>
              <a:t>the diversifying workforce</a:t>
            </a:r>
            <a:endParaRPr lang="en-US"/>
          </a:p>
        </p:txBody>
      </p:sp>
      <p:pic>
        <p:nvPicPr>
          <p:cNvPr id="3" name="Picture 2"/>
          <p:cNvPicPr/>
          <p:nvPr/>
        </p:nvPicPr>
        <p:blipFill>
          <a:blip r:embed="rId3"/>
          <a:stretch>
            <a:fillRect/>
          </a:stretch>
        </p:blipFill>
        <p:spPr>
          <a:xfrm>
            <a:off x="-5783" y="1402081"/>
            <a:ext cx="9143999" cy="4592320"/>
          </a:xfrm>
          <a:prstGeom prst="rect">
            <a:avLst/>
          </a:prstGeom>
        </p:spPr>
      </p:pic>
    </p:spTree>
    <p:extLst>
      <p:ext uri="{BB962C8B-B14F-4D97-AF65-F5344CB8AC3E}">
        <p14:creationId xmlns:p14="http://schemas.microsoft.com/office/powerpoint/2010/main" val="706673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0" y="135447"/>
            <a:ext cx="6251303" cy="1049235"/>
          </a:xfrm>
        </p:spPr>
        <p:txBody>
          <a:bodyPr>
            <a:normAutofit/>
          </a:bodyPr>
          <a:lstStyle/>
          <a:p>
            <a:pPr algn="ctr"/>
            <a:r>
              <a:rPr lang="en-US" b="1" cap="all" dirty="0"/>
              <a:t>the diversifying workforce</a:t>
            </a:r>
            <a:endParaRPr lang="en-US" dirty="0"/>
          </a:p>
        </p:txBody>
      </p:sp>
      <p:sp>
        <p:nvSpPr>
          <p:cNvPr id="5" name="Content Placeholder 4"/>
          <p:cNvSpPr>
            <a:spLocks noGrp="1"/>
          </p:cNvSpPr>
          <p:nvPr>
            <p:ph idx="1"/>
          </p:nvPr>
        </p:nvSpPr>
        <p:spPr/>
        <p:txBody>
          <a:bodyPr/>
          <a:lstStyle/>
          <a:p>
            <a:pPr marL="0" indent="0" algn="ctr">
              <a:buNone/>
            </a:pPr>
            <a:r>
              <a:rPr lang="en-US" b="1" u="sng" cap="small"/>
              <a:t>FUTURE PROJECTIONS</a:t>
            </a:r>
            <a:endParaRPr lang="en-US" cap="small"/>
          </a:p>
          <a:p>
            <a:endParaRPr lang="en-US"/>
          </a:p>
          <a:p>
            <a:r>
              <a:rPr lang="en-US"/>
              <a:t>The Pew Research Center projects that nearly one in five Americans (19%) will be foreign born in 2050, well above the 2005 level of 12%. </a:t>
            </a:r>
          </a:p>
          <a:p>
            <a:endParaRPr lang="en-US"/>
          </a:p>
        </p:txBody>
      </p:sp>
    </p:spTree>
    <p:extLst>
      <p:ext uri="{BB962C8B-B14F-4D97-AF65-F5344CB8AC3E}">
        <p14:creationId xmlns:p14="http://schemas.microsoft.com/office/powerpoint/2010/main" val="147996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7.12.15"/>
  <p:tag name="AS_TITLE" val="Aspose.Slides for .NET 2.0"/>
  <p:tag name="AS_VERSION" val="17.12.1"/>
</p:tagLst>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43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169</TotalTime>
  <Words>1281</Words>
  <Application>Microsoft Office PowerPoint</Application>
  <PresentationFormat>On-screen Show (4:3)</PresentationFormat>
  <Paragraphs>178</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Gallery</vt:lpstr>
      <vt:lpstr> Diversity in Workers’ Compensation </vt:lpstr>
      <vt:lpstr> How diverse are the stakeholders?</vt:lpstr>
      <vt:lpstr> How diverse are the stakeholders?</vt:lpstr>
      <vt:lpstr> the diversifying workforce</vt:lpstr>
      <vt:lpstr> the diversifying workforce</vt:lpstr>
      <vt:lpstr> the diversifying workforce:    </vt:lpstr>
      <vt:lpstr> the diversifying workforce:    </vt:lpstr>
      <vt:lpstr>the diversifying workforce</vt:lpstr>
      <vt:lpstr>the diversifying workforce</vt:lpstr>
      <vt:lpstr>the diversifying workforce</vt:lpstr>
      <vt:lpstr>the diversifying workforce</vt:lpstr>
      <vt:lpstr>  CLAIMS ADJUSTER STATISTICS   </vt:lpstr>
      <vt:lpstr>  CLAIMS ADJUSTEr STATISTICS   </vt:lpstr>
      <vt:lpstr>  CLAIMS ADJUSTER STATISTICS   </vt:lpstr>
      <vt:lpstr>  CLAIMS ADJUSTER STATISTICS   </vt:lpstr>
      <vt:lpstr>The Bloomberg Study: Measuring Diversity within U.S. Companies     </vt:lpstr>
      <vt:lpstr>The Bloomberg Study: Measuring Diversity within U.S. Companies     </vt:lpstr>
      <vt:lpstr>The Bloomberg Study: Measuring Diversity within U.S. Companies     </vt:lpstr>
      <vt:lpstr>The CURRENT STATE OF CULTURAL DIVERSITY IN HEALTHCARE     </vt:lpstr>
      <vt:lpstr>The CURRENT STATE OF CULTURAL DIVERSITY IN HEALTHCARE    </vt:lpstr>
      <vt:lpstr>The CURRENT STATE OF CULTURAL DIVERSITY IN HEALTHCARE     </vt:lpstr>
      <vt:lpstr>The CURRENT STATE OF  LAW FIRM DIVERSITY     </vt:lpstr>
      <vt:lpstr>The CURRENT STATE OF  LAW FIRM DIVERSITY     </vt:lpstr>
      <vt:lpstr>The CURRENT STATE OF  LAW FIRM DIVERSITY     </vt:lpstr>
      <vt:lpstr>what can we take away from these numbers     </vt:lpstr>
      <vt:lpstr>what can we take away from these numbers     </vt:lpstr>
      <vt:lpstr>Why should we care about the trending diversifying workforce?    </vt:lpstr>
      <vt:lpstr>Why should we care about the trending diversifying workforce?    </vt:lpstr>
      <vt:lpstr>Why should we care about the trending diversifying workforce?    </vt:lpstr>
      <vt:lpstr>Why should we care about the trending diversifying workforce?    </vt:lpstr>
      <vt:lpstr>Why should we care about the trending diversifying workforce?    </vt:lpstr>
      <vt:lpstr>Why should we care about the trending diversifying workforce?    </vt:lpstr>
      <vt:lpstr>the road to diversity, cultural COMPETENCY, AND INCLUSION </vt:lpstr>
      <vt:lpstr>the road to diversity, cultural COMPETENCY, AND INCLUSION </vt:lpstr>
      <vt:lpstr>the road to diversity, cultural COMPETENCY, AND INCLUSION </vt:lpstr>
      <vt:lpstr>the road to diversity, cultural COMPETENCY, AND INCLUSION </vt:lpstr>
      <vt:lpstr>the road to diversity, cultural COMPETENCY, AND INCLUSION </vt:lpstr>
      <vt:lpstr>How do we develop an attitude and components of cultural competence?</vt:lpstr>
      <vt:lpstr>How do we develop an attitude and components of cultural competence?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Workers’ Compensation</dc:title>
  <dc:creator>Joe Wideman</dc:creator>
  <cp:lastModifiedBy>User</cp:lastModifiedBy>
  <cp:revision>4</cp:revision>
  <cp:lastPrinted>1601-01-01T00:00:00Z</cp:lastPrinted>
  <dcterms:created xsi:type="dcterms:W3CDTF">1601-01-01T00:00:00Z</dcterms:created>
  <dcterms:modified xsi:type="dcterms:W3CDTF">2021-10-25T17:48:13Z</dcterms:modified>
</cp:coreProperties>
</file>