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596" r:id="rId2"/>
    <p:sldId id="2540" r:id="rId3"/>
    <p:sldId id="2597" r:id="rId4"/>
    <p:sldId id="292" r:id="rId5"/>
    <p:sldId id="2575" r:id="rId6"/>
    <p:sldId id="2598" r:id="rId7"/>
    <p:sldId id="258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B9E80-4AB2-4793-AFCD-98478E7733F0}" v="33" dt="2021-09-13T17:07:18.593"/>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5280" autoAdjust="0"/>
  </p:normalViewPr>
  <p:slideViewPr>
    <p:cSldViewPr snapToGrid="0" snapToObjects="1" showGuides="1">
      <p:cViewPr>
        <p:scale>
          <a:sx n="81" d="100"/>
          <a:sy n="81" d="100"/>
        </p:scale>
        <p:origin x="-216" y="-24"/>
      </p:cViewPr>
      <p:guideLst>
        <p:guide orient="horz" pos="2160"/>
        <p:guide pos="384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10/1/2021</a:t>
            </a:fld>
            <a:endParaRPr lang="en-US" dirty="0"/>
          </a:p>
        </p:txBody>
      </p:sp>
      <p:sp>
        <p:nvSpPr>
          <p:cNvPr id="4" name="Footer Placeholder 3">
            <a:extLst>
              <a:ext uri="{FF2B5EF4-FFF2-40B4-BE49-F238E27FC236}">
                <a16:creationId xmlns:a16="http://schemas.microsoft.com/office/drawing/2014/main" xmlns=""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10/1/2021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xmlns=""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xmlns=""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xmlns=""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xmlns=""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xmlns=""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xmlns=""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xmlns=""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xmlns=""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xmlns=""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xmlns=""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xmlns=""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xmlns=""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xmlns=""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xmlns=""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xmlns=""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xmlns=""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xmlns=""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xmlns=""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xmlns=""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xmlns=""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xmlns=""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xmlns=""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xmlns=""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xmlns=""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xmlns=""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xmlns="">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xmlns=""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xmlns=""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xmlns=""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xmlns=""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xmlns=""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xmlns=""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xmlns=""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xmlns=""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xmlns="">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xmlns=""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xmlns=""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xmlns=""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xmlns=""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xmlns=""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xmlns=""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xmlns=""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xmlns=""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xmlns=""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xmlns=""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xmlns=""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xmlns=""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xmlns=""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xmlns=""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xmlns=""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xmlns=""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xmlns=""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xmlns=""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xmlns=""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xmlns=""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xmlns=""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xmlns=""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xmlns=""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05052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xmlns=""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www.imdb.com/name/nm0399839/" TargetMode="External"/><Relationship Id="rId2" Type="http://schemas.openxmlformats.org/officeDocument/2006/relationships/hyperlink" Target="http://www.imdb.com/name/nm0000664/" TargetMode="Externa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using a cell phone&#10;&#10;Description automatically generated with medium confidence">
            <a:extLst>
              <a:ext uri="{FF2B5EF4-FFF2-40B4-BE49-F238E27FC236}">
                <a16:creationId xmlns:a16="http://schemas.microsoft.com/office/drawing/2014/main" xmlns="" id="{59A5D366-BDCD-4761-A29B-21881A691F59}"/>
              </a:ext>
            </a:extLst>
          </p:cNvPr>
          <p:cNvPicPr>
            <a:picLocks noChangeAspect="1"/>
          </p:cNvPicPr>
          <p:nvPr/>
        </p:nvPicPr>
        <p:blipFill rotWithShape="1">
          <a:blip r:embed="rId2"/>
          <a:srcRect t="29313" b="13936"/>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xmlns="" id="{83823991-6F5F-45D3-883F-8179BE10396D}"/>
              </a:ext>
            </a:extLst>
          </p:cNvPr>
          <p:cNvSpPr>
            <a:spLocks noGrp="1"/>
          </p:cNvSpPr>
          <p:nvPr>
            <p:ph type="title"/>
          </p:nvPr>
        </p:nvSpPr>
        <p:spPr>
          <a:xfrm>
            <a:off x="838199" y="5037721"/>
            <a:ext cx="9575801" cy="891250"/>
          </a:xfrm>
          <a:prstGeom prst="rect">
            <a:avLst/>
          </a:prstGeom>
        </p:spPr>
        <p:txBody>
          <a:bodyPr anchor="t">
            <a:normAutofit/>
          </a:bodyPr>
          <a:lstStyle/>
          <a:p>
            <a:r>
              <a:rPr lang="en-US" dirty="0"/>
              <a:t>Promoting Civil Advocacy</a:t>
            </a:r>
          </a:p>
        </p:txBody>
      </p:sp>
      <p:sp>
        <p:nvSpPr>
          <p:cNvPr id="3" name="Text Placeholder 2">
            <a:extLst>
              <a:ext uri="{FF2B5EF4-FFF2-40B4-BE49-F238E27FC236}">
                <a16:creationId xmlns:a16="http://schemas.microsoft.com/office/drawing/2014/main" xmlns=""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dirty="0"/>
              <a:t>2021 SCWCEA Educational Conference Breakout Session</a:t>
            </a:r>
          </a:p>
        </p:txBody>
      </p:sp>
    </p:spTree>
    <p:extLst>
      <p:ext uri="{BB962C8B-B14F-4D97-AF65-F5344CB8AC3E}">
        <p14:creationId xmlns:p14="http://schemas.microsoft.com/office/powerpoint/2010/main" val="7959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190102-4A34-4FE4-B3B0-6CC3A733F337}"/>
              </a:ext>
            </a:extLst>
          </p:cNvPr>
          <p:cNvPicPr>
            <a:picLocks noChangeAspect="1"/>
          </p:cNvPicPr>
          <p:nvPr/>
        </p:nvPicPr>
        <p:blipFill rotWithShape="1">
          <a:blip r:embed="rId2"/>
          <a:srcRect b="33927"/>
          <a:stretch/>
        </p:blipFill>
        <p:spPr>
          <a:xfrm>
            <a:off x="20" y="10"/>
            <a:ext cx="12191980" cy="5497965"/>
          </a:xfrm>
          <a:prstGeom prst="rect">
            <a:avLst/>
          </a:prstGeom>
          <a:noFill/>
        </p:spPr>
      </p:pic>
      <p:sp>
        <p:nvSpPr>
          <p:cNvPr id="10" name="Title 9">
            <a:extLst>
              <a:ext uri="{FF2B5EF4-FFF2-40B4-BE49-F238E27FC236}">
                <a16:creationId xmlns:a16="http://schemas.microsoft.com/office/drawing/2014/main" xmlns="" id="{B11BAC48-F4C4-46FB-96DC-423C381AC284}"/>
              </a:ext>
            </a:extLst>
          </p:cNvPr>
          <p:cNvSpPr>
            <a:spLocks noGrp="1"/>
          </p:cNvSpPr>
          <p:nvPr>
            <p:ph type="title"/>
          </p:nvPr>
        </p:nvSpPr>
        <p:spPr>
          <a:xfrm>
            <a:off x="853440" y="5688402"/>
            <a:ext cx="8717280" cy="823070"/>
          </a:xfrm>
        </p:spPr>
        <p:txBody>
          <a:bodyPr anchor="ctr">
            <a:normAutofit/>
          </a:bodyPr>
          <a:lstStyle/>
          <a:p>
            <a:r>
              <a:rPr lang="en-US" dirty="0"/>
              <a:t>Civil Advocacy:  Road House Style</a:t>
            </a:r>
          </a:p>
        </p:txBody>
      </p:sp>
    </p:spTree>
    <p:extLst>
      <p:ext uri="{BB962C8B-B14F-4D97-AF65-F5344CB8AC3E}">
        <p14:creationId xmlns:p14="http://schemas.microsoft.com/office/powerpoint/2010/main" val="213011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321F119-1A72-467A-B645-1510619B7498}"/>
              </a:ext>
            </a:extLst>
          </p:cNvPr>
          <p:cNvSpPr>
            <a:spLocks noGrp="1"/>
          </p:cNvSpPr>
          <p:nvPr>
            <p:ph type="title"/>
          </p:nvPr>
        </p:nvSpPr>
        <p:spPr>
          <a:xfrm>
            <a:off x="102636" y="5938354"/>
            <a:ext cx="8717280" cy="823070"/>
          </a:xfrm>
        </p:spPr>
        <p:txBody>
          <a:bodyPr/>
          <a:lstStyle/>
          <a:p>
            <a:r>
              <a:rPr lang="en-US" dirty="0"/>
              <a:t>Civil Advocacy:  Road House Style</a:t>
            </a:r>
          </a:p>
        </p:txBody>
      </p:sp>
      <p:sp>
        <p:nvSpPr>
          <p:cNvPr id="5" name="TextBox 4">
            <a:extLst>
              <a:ext uri="{FF2B5EF4-FFF2-40B4-BE49-F238E27FC236}">
                <a16:creationId xmlns:a16="http://schemas.microsoft.com/office/drawing/2014/main" xmlns="" id="{7B764DA7-43E1-4B66-AFCF-E7418A5D8E0C}"/>
              </a:ext>
            </a:extLst>
          </p:cNvPr>
          <p:cNvSpPr txBox="1"/>
          <p:nvPr/>
        </p:nvSpPr>
        <p:spPr>
          <a:xfrm flipH="1">
            <a:off x="51318" y="186611"/>
            <a:ext cx="12089363" cy="5370701"/>
          </a:xfrm>
          <a:prstGeom prst="rect">
            <a:avLst/>
          </a:prstGeom>
          <a:noFill/>
        </p:spPr>
        <p:txBody>
          <a:bodyPr wrap="square" rtlCol="0">
            <a:spAutoFit/>
          </a:bodyPr>
          <a:lstStyle/>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200" b="1" i="0" u="sng" strike="noStrike" kern="1200" cap="none" spc="0" normalizeH="0" baseline="0" noProof="0" dirty="0">
                <a:ln>
                  <a:noFill/>
                </a:ln>
                <a:solidFill>
                  <a:srgbClr val="002060"/>
                </a:solidFill>
                <a:effectLst/>
                <a:uLnTx/>
                <a:uFillTx/>
                <a:latin typeface="Corbel"/>
                <a:ea typeface="+mn-ea"/>
                <a:cs typeface="+mn-cs"/>
                <a:hlinkClick r:id="rId2">
                  <a:extLst>
                    <a:ext uri="{A12FA001-AC4F-418D-AE19-62706E023703}">
                      <ahyp:hlinkClr xmlns:ahyp="http://schemas.microsoft.com/office/drawing/2018/hyperlinkcolor" xmlns="" val="tx"/>
                    </a:ext>
                  </a:extLst>
                </a:hlinkClick>
              </a:rPr>
              <a:t>Dalton</a:t>
            </a:r>
            <a:r>
              <a:rPr kumimoji="0" lang="en-US" sz="2200" b="0" i="0" u="none" strike="noStrike" kern="1200" cap="none" spc="0" normalizeH="0" baseline="0" noProof="0" dirty="0">
                <a:ln>
                  <a:noFill/>
                </a:ln>
                <a:solidFill>
                  <a:prstClr val="white"/>
                </a:solidFill>
                <a:effectLst/>
                <a:uLnTx/>
                <a:uFillTx/>
                <a:latin typeface="Corbel"/>
                <a:ea typeface="+mn-ea"/>
                <a:cs typeface="+mn-cs"/>
              </a:rPr>
              <a:t>: 	All you have to do is follow three simple rules. One, never underestimate your 				opponent. Expect the unexpected. Two, take it outside. Never start anything inside the 			bar unless it’s absolutely necessary. And three, </a:t>
            </a:r>
            <a:r>
              <a:rPr kumimoji="0" lang="en-US" sz="2200" b="1" i="1" u="sng" strike="noStrike" kern="1200" cap="none" spc="0" normalizeH="0" baseline="0" noProof="0" dirty="0">
                <a:ln>
                  <a:noFill/>
                </a:ln>
                <a:solidFill>
                  <a:prstClr val="white"/>
                </a:solidFill>
                <a:effectLst/>
                <a:uLnTx/>
                <a:uFillTx/>
                <a:latin typeface="Corbel"/>
                <a:ea typeface="+mn-ea"/>
                <a:cs typeface="+mn-cs"/>
              </a:rPr>
              <a:t>be nice</a:t>
            </a:r>
            <a:r>
              <a:rPr kumimoji="0" lang="en-US" sz="2200" b="0" i="0" u="none" strike="noStrike" kern="1200" cap="none" spc="0" normalizeH="0" baseline="0" noProof="0" dirty="0">
                <a:ln>
                  <a:noFill/>
                </a:ln>
                <a:solidFill>
                  <a:prstClr val="white"/>
                </a:solidFill>
                <a:effectLst/>
                <a:uLnTx/>
                <a:uFillTx/>
                <a:latin typeface="Corbel"/>
                <a:ea typeface="+mn-ea"/>
                <a:cs typeface="+mn-cs"/>
              </a:rPr>
              <a:t>.</a:t>
            </a: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200" b="0" i="0" u="none" strike="noStrike" kern="1200" cap="none" spc="0" normalizeH="0" baseline="0" noProof="0" dirty="0">
                <a:ln>
                  <a:noFill/>
                </a:ln>
                <a:solidFill>
                  <a:prstClr val="white"/>
                </a:solidFill>
                <a:effectLst/>
                <a:uLnTx/>
                <a:uFillTx/>
                <a:latin typeface="Corbel"/>
                <a:ea typeface="+mn-ea"/>
                <a:cs typeface="+mn-cs"/>
              </a:rPr>
              <a:t> </a:t>
            </a: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200" b="1" i="0" u="sng" strike="noStrike" kern="1200" cap="none" spc="0" normalizeH="0" baseline="0" noProof="0" dirty="0">
                <a:ln>
                  <a:noFill/>
                </a:ln>
                <a:solidFill>
                  <a:srgbClr val="002060"/>
                </a:solidFill>
                <a:effectLst/>
                <a:uLnTx/>
                <a:uFillTx/>
                <a:latin typeface="Corbel"/>
                <a:ea typeface="+mn-ea"/>
                <a:cs typeface="+mn-cs"/>
                <a:hlinkClick r:id="rId2">
                  <a:extLst>
                    <a:ext uri="{A12FA001-AC4F-418D-AE19-62706E023703}">
                      <ahyp:hlinkClr xmlns:ahyp="http://schemas.microsoft.com/office/drawing/2018/hyperlinkcolor" xmlns="" val="tx"/>
                    </a:ext>
                  </a:extLst>
                </a:hlinkClick>
              </a:rPr>
              <a:t>Dalton</a:t>
            </a:r>
            <a:r>
              <a:rPr kumimoji="0" lang="en-US" sz="2200" b="0" i="0" u="none" strike="noStrike" kern="1200" cap="none" spc="0" normalizeH="0" baseline="0" noProof="0" dirty="0">
                <a:ln>
                  <a:noFill/>
                </a:ln>
                <a:solidFill>
                  <a:prstClr val="white"/>
                </a:solidFill>
                <a:effectLst/>
                <a:uLnTx/>
                <a:uFillTx/>
                <a:latin typeface="Corbel"/>
                <a:ea typeface="+mn-ea"/>
                <a:cs typeface="+mn-cs"/>
              </a:rPr>
              <a:t>: 	If somebody gets in your face and calls you a **********, I want you to </a:t>
            </a:r>
            <a:r>
              <a:rPr kumimoji="0" lang="en-US" sz="2200" b="1" i="1" u="sng" strike="noStrike" kern="1200" cap="none" spc="0" normalizeH="0" baseline="0" noProof="0" dirty="0">
                <a:ln>
                  <a:noFill/>
                </a:ln>
                <a:solidFill>
                  <a:prstClr val="white"/>
                </a:solidFill>
                <a:effectLst/>
                <a:uLnTx/>
                <a:uFillTx/>
                <a:latin typeface="Corbel"/>
                <a:ea typeface="+mn-ea"/>
                <a:cs typeface="+mn-cs"/>
              </a:rPr>
              <a:t>be nice</a:t>
            </a:r>
            <a:r>
              <a:rPr kumimoji="0" lang="en-US" sz="2200" b="0" i="0" u="none" strike="noStrike" kern="1200" cap="none" spc="0" normalizeH="0" baseline="0" noProof="0" dirty="0">
                <a:ln>
                  <a:noFill/>
                </a:ln>
                <a:solidFill>
                  <a:prstClr val="white"/>
                </a:solidFill>
                <a:effectLst/>
                <a:uLnTx/>
                <a:uFillTx/>
                <a:latin typeface="Corbel"/>
                <a:ea typeface="+mn-ea"/>
                <a:cs typeface="+mn-cs"/>
              </a:rPr>
              <a:t>. Ask 			him to 	walk. </a:t>
            </a:r>
            <a:r>
              <a:rPr kumimoji="0" lang="en-US" sz="2200" b="1" i="1" u="sng" strike="noStrike" kern="1200" cap="none" spc="0" normalizeH="0" baseline="0" noProof="0" dirty="0">
                <a:ln>
                  <a:noFill/>
                </a:ln>
                <a:solidFill>
                  <a:prstClr val="white"/>
                </a:solidFill>
                <a:effectLst/>
                <a:uLnTx/>
                <a:uFillTx/>
                <a:latin typeface="Corbel"/>
                <a:ea typeface="+mn-ea"/>
                <a:cs typeface="+mn-cs"/>
              </a:rPr>
              <a:t>Be nice. </a:t>
            </a:r>
            <a:r>
              <a:rPr kumimoji="0" lang="en-US" sz="2200" b="0" i="0" u="none" strike="noStrike" kern="1200" cap="none" spc="0" normalizeH="0" baseline="0" noProof="0" dirty="0">
                <a:ln>
                  <a:noFill/>
                </a:ln>
                <a:solidFill>
                  <a:prstClr val="white"/>
                </a:solidFill>
                <a:effectLst/>
                <a:uLnTx/>
                <a:uFillTx/>
                <a:latin typeface="Corbel"/>
                <a:ea typeface="+mn-ea"/>
                <a:cs typeface="+mn-cs"/>
              </a:rPr>
              <a:t>If he won't walk, walk him. But </a:t>
            </a:r>
            <a:r>
              <a:rPr kumimoji="0" lang="en-US" sz="2200" b="1" i="1" u="sng" strike="noStrike" kern="1200" cap="none" spc="0" normalizeH="0" baseline="0" noProof="0" dirty="0">
                <a:ln>
                  <a:noFill/>
                </a:ln>
                <a:solidFill>
                  <a:prstClr val="white"/>
                </a:solidFill>
                <a:effectLst/>
                <a:uLnTx/>
                <a:uFillTx/>
                <a:latin typeface="Corbel"/>
                <a:ea typeface="+mn-ea"/>
                <a:cs typeface="+mn-cs"/>
              </a:rPr>
              <a:t>be nice</a:t>
            </a:r>
            <a:r>
              <a:rPr kumimoji="0" lang="en-US" sz="2200" b="0" i="0" u="none" strike="noStrike" kern="1200" cap="none" spc="0" normalizeH="0" baseline="0" noProof="0" dirty="0">
                <a:ln>
                  <a:noFill/>
                </a:ln>
                <a:solidFill>
                  <a:prstClr val="white"/>
                </a:solidFill>
                <a:effectLst/>
                <a:uLnTx/>
                <a:uFillTx/>
                <a:latin typeface="Corbel"/>
                <a:ea typeface="+mn-ea"/>
                <a:cs typeface="+mn-cs"/>
              </a:rPr>
              <a:t>. If you can't walk him, one 			of the others will help you, and you'll both </a:t>
            </a:r>
            <a:r>
              <a:rPr kumimoji="0" lang="en-US" sz="2200" b="1" i="1" u="sng" strike="noStrike" kern="1200" cap="none" spc="0" normalizeH="0" baseline="0" noProof="0" dirty="0">
                <a:ln>
                  <a:noFill/>
                </a:ln>
                <a:solidFill>
                  <a:prstClr val="white"/>
                </a:solidFill>
                <a:effectLst/>
                <a:uLnTx/>
                <a:uFillTx/>
                <a:latin typeface="Corbel"/>
                <a:ea typeface="+mn-ea"/>
                <a:cs typeface="+mn-cs"/>
              </a:rPr>
              <a:t>be nice</a:t>
            </a:r>
            <a:r>
              <a:rPr kumimoji="0" lang="en-US" sz="2200" b="0" i="0" u="none" strike="noStrike" kern="1200" cap="none" spc="0" normalizeH="0" baseline="0" noProof="0" dirty="0">
                <a:ln>
                  <a:noFill/>
                </a:ln>
                <a:solidFill>
                  <a:prstClr val="white"/>
                </a:solidFill>
                <a:effectLst/>
                <a:uLnTx/>
                <a:uFillTx/>
                <a:latin typeface="Corbel"/>
                <a:ea typeface="+mn-ea"/>
                <a:cs typeface="+mn-cs"/>
              </a:rPr>
              <a:t>. I want you to remember that it's a 			job. It's nothing personal.</a:t>
            </a: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endParaRPr kumimoji="0" lang="en-US" sz="2200" b="0" i="0" u="none" strike="noStrike" kern="1200" cap="none" spc="0" normalizeH="0" baseline="0" noProof="0" dirty="0">
              <a:ln>
                <a:noFill/>
              </a:ln>
              <a:solidFill>
                <a:prstClr val="white"/>
              </a:solidFill>
              <a:effectLst/>
              <a:uLnTx/>
              <a:uFillTx/>
              <a:latin typeface="Corbel"/>
              <a:ea typeface="+mn-ea"/>
              <a:cs typeface="+mn-cs"/>
            </a:endParaRP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200" b="1" i="0" u="sng" strike="noStrike" kern="1200" cap="none" spc="0" normalizeH="0" baseline="0" noProof="0" dirty="0">
                <a:ln>
                  <a:noFill/>
                </a:ln>
                <a:solidFill>
                  <a:srgbClr val="002060"/>
                </a:solidFill>
                <a:effectLst/>
                <a:uLnTx/>
                <a:uFillTx/>
                <a:latin typeface="Corbel"/>
                <a:ea typeface="+mn-ea"/>
                <a:cs typeface="+mn-cs"/>
                <a:hlinkClick r:id="rId3">
                  <a:extLst>
                    <a:ext uri="{A12FA001-AC4F-418D-AE19-62706E023703}">
                      <ahyp:hlinkClr xmlns:ahyp="http://schemas.microsoft.com/office/drawing/2018/hyperlinkcolor" xmlns="" val="tx"/>
                    </a:ext>
                  </a:extLst>
                </a:hlinkClick>
              </a:rPr>
              <a:t>Steve</a:t>
            </a:r>
            <a:r>
              <a:rPr kumimoji="0" lang="en-US" sz="2200" b="0" i="0" u="none" strike="noStrike" kern="1200" cap="none" spc="0" normalizeH="0" baseline="0" noProof="0" dirty="0">
                <a:ln>
                  <a:noFill/>
                </a:ln>
                <a:solidFill>
                  <a:prstClr val="white"/>
                </a:solidFill>
                <a:effectLst/>
                <a:uLnTx/>
                <a:uFillTx/>
                <a:latin typeface="Corbel"/>
                <a:ea typeface="+mn-ea"/>
                <a:cs typeface="+mn-cs"/>
              </a:rPr>
              <a:t>: 		Being called a ********** isn't personal? </a:t>
            </a:r>
            <a:br>
              <a:rPr kumimoji="0" lang="en-US" sz="2200" b="0" i="0" u="none" strike="noStrike" kern="1200" cap="none" spc="0" normalizeH="0" baseline="0" noProof="0" dirty="0">
                <a:ln>
                  <a:noFill/>
                </a:ln>
                <a:solidFill>
                  <a:prstClr val="white"/>
                </a:solidFill>
                <a:effectLst/>
                <a:uLnTx/>
                <a:uFillTx/>
                <a:latin typeface="Corbel"/>
                <a:ea typeface="+mn-ea"/>
                <a:cs typeface="+mn-cs"/>
              </a:rPr>
            </a:br>
            <a:endParaRPr kumimoji="0" lang="en-US" sz="2200" b="0" i="0" u="none" strike="noStrike" kern="1200" cap="none" spc="0" normalizeH="0" baseline="0" noProof="0" dirty="0">
              <a:ln>
                <a:noFill/>
              </a:ln>
              <a:solidFill>
                <a:prstClr val="white"/>
              </a:solidFill>
              <a:effectLst/>
              <a:uLnTx/>
              <a:uFillTx/>
              <a:latin typeface="Corbel"/>
              <a:ea typeface="+mn-ea"/>
              <a:cs typeface="+mn-cs"/>
            </a:endParaRP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200" b="1" i="0" u="sng" strike="noStrike" kern="1200" cap="none" spc="0" normalizeH="0" baseline="0" noProof="0" dirty="0">
                <a:ln>
                  <a:noFill/>
                </a:ln>
                <a:solidFill>
                  <a:srgbClr val="002060"/>
                </a:solidFill>
                <a:effectLst/>
                <a:uLnTx/>
                <a:uFillTx/>
                <a:latin typeface="Corbel"/>
                <a:ea typeface="+mn-ea"/>
                <a:cs typeface="+mn-cs"/>
                <a:hlinkClick r:id="rId2">
                  <a:extLst>
                    <a:ext uri="{A12FA001-AC4F-418D-AE19-62706E023703}">
                      <ahyp:hlinkClr xmlns:ahyp="http://schemas.microsoft.com/office/drawing/2018/hyperlinkcolor" xmlns="" val="tx"/>
                    </a:ext>
                  </a:extLst>
                </a:hlinkClick>
              </a:rPr>
              <a:t>Dalton</a:t>
            </a:r>
            <a:r>
              <a:rPr kumimoji="0" lang="en-US" sz="2200" b="0" i="0" u="none" strike="noStrike" kern="1200" cap="none" spc="0" normalizeH="0" baseline="0" noProof="0" dirty="0">
                <a:ln>
                  <a:noFill/>
                </a:ln>
                <a:solidFill>
                  <a:prstClr val="white"/>
                </a:solidFill>
                <a:effectLst/>
                <a:uLnTx/>
                <a:uFillTx/>
                <a:latin typeface="Corbel"/>
                <a:ea typeface="+mn-ea"/>
                <a:cs typeface="+mn-cs"/>
              </a:rPr>
              <a:t>: 	No. It's two nouns combined to elicit a prescribed response. </a:t>
            </a: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endParaRPr kumimoji="0" lang="en-US" sz="2200" b="0" i="0" u="none" strike="noStrike" kern="1200" cap="none" spc="0" normalizeH="0" baseline="0" noProof="0" dirty="0">
              <a:ln>
                <a:noFill/>
              </a:ln>
              <a:solidFill>
                <a:prstClr val="white"/>
              </a:solidFill>
              <a:effectLst/>
              <a:uLnTx/>
              <a:uFillTx/>
              <a:latin typeface="Corbel"/>
              <a:ea typeface="+mn-ea"/>
              <a:cs typeface="+mn-cs"/>
            </a:endParaRPr>
          </a:p>
          <a:p>
            <a:pPr marL="274320" marR="0" lvl="0" indent="-27432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200" b="1" i="0" u="sng" strike="noStrike" kern="1200" cap="none" spc="0" normalizeH="0" baseline="0" noProof="0" dirty="0">
                <a:ln>
                  <a:noFill/>
                </a:ln>
                <a:solidFill>
                  <a:srgbClr val="002060"/>
                </a:solidFill>
                <a:effectLst/>
                <a:uLnTx/>
                <a:uFillTx/>
                <a:latin typeface="Corbel"/>
                <a:ea typeface="+mn-ea"/>
                <a:cs typeface="+mn-cs"/>
              </a:rPr>
              <a:t>Dalton</a:t>
            </a:r>
            <a:r>
              <a:rPr kumimoji="0" lang="en-US" sz="2200" b="1" i="0" strike="noStrike" kern="1200" cap="none" spc="0" normalizeH="0" baseline="0" noProof="0" dirty="0">
                <a:ln>
                  <a:noFill/>
                </a:ln>
                <a:solidFill>
                  <a:schemeClr val="bg1"/>
                </a:solidFill>
                <a:effectLst/>
                <a:uLnTx/>
                <a:uFillTx/>
                <a:latin typeface="Corbel"/>
                <a:ea typeface="+mn-ea"/>
                <a:cs typeface="+mn-cs"/>
              </a:rPr>
              <a:t>:</a:t>
            </a:r>
            <a:r>
              <a:rPr kumimoji="0" lang="en-US" sz="2200" b="1" i="0" strike="noStrike" kern="1200" cap="none" spc="0" normalizeH="0" baseline="0" noProof="0" dirty="0">
                <a:ln>
                  <a:noFill/>
                </a:ln>
                <a:solidFill>
                  <a:srgbClr val="002060"/>
                </a:solidFill>
                <a:effectLst/>
                <a:uLnTx/>
                <a:uFillTx/>
                <a:latin typeface="Corbel"/>
                <a:ea typeface="+mn-ea"/>
                <a:cs typeface="+mn-cs"/>
              </a:rPr>
              <a:t> 	</a:t>
            </a:r>
            <a:r>
              <a:rPr kumimoji="0" lang="en-US" sz="2200" b="0" i="0" u="none" strike="noStrike" kern="1200" cap="none" spc="0" normalizeH="0" baseline="0" noProof="0" dirty="0">
                <a:ln>
                  <a:noFill/>
                </a:ln>
                <a:solidFill>
                  <a:prstClr val="white"/>
                </a:solidFill>
                <a:effectLst/>
                <a:uLnTx/>
                <a:uFillTx/>
                <a:latin typeface="Corbel"/>
                <a:ea typeface="+mn-ea"/>
                <a:cs typeface="+mn-cs"/>
              </a:rPr>
              <a:t>Nobody ever wins in a fight.</a:t>
            </a:r>
          </a:p>
        </p:txBody>
      </p:sp>
    </p:spTree>
    <p:extLst>
      <p:ext uri="{BB962C8B-B14F-4D97-AF65-F5344CB8AC3E}">
        <p14:creationId xmlns:p14="http://schemas.microsoft.com/office/powerpoint/2010/main" val="277435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xmlns="" id="{2E7ADBC3-DECA-9F4C-9289-9E43C727592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22182" b="8707"/>
          <a:stretch/>
        </p:blipFill>
        <p:spPr>
          <a:xfrm>
            <a:off x="20" y="10"/>
            <a:ext cx="12191980" cy="5497965"/>
          </a:xfrm>
          <a:noFill/>
        </p:spPr>
      </p:pic>
      <p:sp>
        <p:nvSpPr>
          <p:cNvPr id="8" name="Title 7">
            <a:extLst>
              <a:ext uri="{FF2B5EF4-FFF2-40B4-BE49-F238E27FC236}">
                <a16:creationId xmlns:a16="http://schemas.microsoft.com/office/drawing/2014/main" xmlns="" id="{0E856A19-F342-4CD9-960E-99CF9E28D330}"/>
              </a:ext>
            </a:extLst>
          </p:cNvPr>
          <p:cNvSpPr>
            <a:spLocks noGrp="1"/>
          </p:cNvSpPr>
          <p:nvPr>
            <p:ph type="title"/>
          </p:nvPr>
        </p:nvSpPr>
        <p:spPr>
          <a:xfrm>
            <a:off x="853440" y="5688402"/>
            <a:ext cx="8717280" cy="823070"/>
          </a:xfrm>
        </p:spPr>
        <p:txBody>
          <a:bodyPr anchor="ctr">
            <a:normAutofit/>
          </a:bodyPr>
          <a:lstStyle/>
          <a:p>
            <a:r>
              <a:rPr lang="en-US" sz="3700" dirty="0"/>
              <a:t>How has technology impacted civility?</a:t>
            </a:r>
          </a:p>
        </p:txBody>
      </p:sp>
      <p:sp>
        <p:nvSpPr>
          <p:cNvPr id="5" name="Slide Number Placeholder 4">
            <a:extLst>
              <a:ext uri="{FF2B5EF4-FFF2-40B4-BE49-F238E27FC236}">
                <a16:creationId xmlns:a16="http://schemas.microsoft.com/office/drawing/2014/main" xmlns="" id="{BDD5A594-D852-43BB-B591-E9D9027253BD}"/>
              </a:ext>
            </a:extLst>
          </p:cNvPr>
          <p:cNvSpPr>
            <a:spLocks noGrp="1"/>
          </p:cNvSpPr>
          <p:nvPr>
            <p:ph type="sldNum" sz="quarter" idx="4294967295"/>
          </p:nvPr>
        </p:nvSpPr>
        <p:spPr>
          <a:xfrm>
            <a:off x="0" y="0"/>
            <a:ext cx="0" cy="0"/>
          </a:xfrm>
          <a:solidFill>
            <a:schemeClr val="tx1">
              <a:lumMod val="95000"/>
              <a:lumOff val="5000"/>
            </a:schemeClr>
          </a:solidFill>
        </p:spPr>
        <p:txBody>
          <a:bodyPr/>
          <a:lstStyle/>
          <a:p>
            <a:pPr>
              <a:spcAft>
                <a:spcPts val="600"/>
              </a:spcAft>
            </a:pPr>
            <a:fld id="{19B51A1E-902D-48AF-9020-955120F399B6}" type="slidenum">
              <a:rPr lang="en-US" smtClean="0"/>
              <a:pPr>
                <a:spcAft>
                  <a:spcPts val="600"/>
                </a:spcAft>
              </a:pPr>
              <a:t>4</a:t>
            </a:fld>
            <a:endParaRPr lang="en-US"/>
          </a:p>
        </p:txBody>
      </p:sp>
    </p:spTree>
    <p:extLst>
      <p:ext uri="{BB962C8B-B14F-4D97-AF65-F5344CB8AC3E}">
        <p14:creationId xmlns:p14="http://schemas.microsoft.com/office/powerpoint/2010/main" val="40916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13F9A722-C416-4CA0-9E81-3AB439623A87}"/>
              </a:ext>
            </a:extLst>
          </p:cNvPr>
          <p:cNvSpPr>
            <a:spLocks noGrp="1"/>
          </p:cNvSpPr>
          <p:nvPr>
            <p:ph type="title"/>
          </p:nvPr>
        </p:nvSpPr>
        <p:spPr/>
        <p:txBody>
          <a:bodyPr/>
          <a:lstStyle/>
          <a:p>
            <a:r>
              <a:rPr lang="en-US" dirty="0"/>
              <a:t>Communication Tools or Barriers?</a:t>
            </a:r>
          </a:p>
        </p:txBody>
      </p:sp>
      <p:pic>
        <p:nvPicPr>
          <p:cNvPr id="4" name="Picture Placeholder 3">
            <a:extLst>
              <a:ext uri="{FF2B5EF4-FFF2-40B4-BE49-F238E27FC236}">
                <a16:creationId xmlns:a16="http://schemas.microsoft.com/office/drawing/2014/main" xmlns="" id="{D6CAE6A9-8E6C-4740-B748-FDF79B4FB597}"/>
              </a:ext>
            </a:extLst>
          </p:cNvPr>
          <p:cNvPicPr>
            <a:picLocks noGrp="1" noChangeAspect="1"/>
          </p:cNvPicPr>
          <p:nvPr>
            <p:ph type="pic" sz="quarter" idx="13"/>
          </p:nvPr>
        </p:nvPicPr>
        <p:blipFill>
          <a:blip r:embed="rId2"/>
          <a:srcRect l="20215" r="20215"/>
          <a:stretch>
            <a:fillRect/>
          </a:stretch>
        </p:blipFill>
        <p:spPr>
          <a:prstGeom prst="rect">
            <a:avLst/>
          </a:prstGeom>
        </p:spPr>
      </p:pic>
      <p:pic>
        <p:nvPicPr>
          <p:cNvPr id="7" name="Picture Placeholder 6">
            <a:extLst>
              <a:ext uri="{FF2B5EF4-FFF2-40B4-BE49-F238E27FC236}">
                <a16:creationId xmlns:a16="http://schemas.microsoft.com/office/drawing/2014/main" xmlns="" id="{C7233C9D-FE12-4672-AB74-1C60885C9B93}"/>
              </a:ext>
            </a:extLst>
          </p:cNvPr>
          <p:cNvPicPr>
            <a:picLocks noGrp="1" noChangeAspect="1"/>
          </p:cNvPicPr>
          <p:nvPr>
            <p:ph type="pic" sz="quarter" idx="14"/>
          </p:nvPr>
        </p:nvPicPr>
        <p:blipFill>
          <a:blip r:embed="rId3"/>
          <a:srcRect t="5035" b="5035"/>
          <a:stretch>
            <a:fillRect/>
          </a:stretch>
        </p:blipFill>
        <p:spPr>
          <a:prstGeom prst="rect">
            <a:avLst/>
          </a:prstGeom>
        </p:spPr>
      </p:pic>
      <p:pic>
        <p:nvPicPr>
          <p:cNvPr id="10" name="Picture Placeholder 9">
            <a:extLst>
              <a:ext uri="{FF2B5EF4-FFF2-40B4-BE49-F238E27FC236}">
                <a16:creationId xmlns:a16="http://schemas.microsoft.com/office/drawing/2014/main" xmlns="" id="{254B996C-F350-41AA-ADDB-15ADD5B47B1E}"/>
              </a:ext>
            </a:extLst>
          </p:cNvPr>
          <p:cNvPicPr>
            <a:picLocks noGrp="1" noChangeAspect="1"/>
          </p:cNvPicPr>
          <p:nvPr>
            <p:ph type="pic" sz="quarter" idx="12"/>
          </p:nvPr>
        </p:nvPicPr>
        <p:blipFill>
          <a:blip r:embed="rId4"/>
          <a:srcRect t="4581" b="4581"/>
          <a:stretch>
            <a:fillRect/>
          </a:stretch>
        </p:blipFill>
        <p:spPr>
          <a:prstGeom prst="rect">
            <a:avLst/>
          </a:prstGeom>
        </p:spPr>
      </p:pic>
      <p:pic>
        <p:nvPicPr>
          <p:cNvPr id="14" name="Picture Placeholder 13">
            <a:extLst>
              <a:ext uri="{FF2B5EF4-FFF2-40B4-BE49-F238E27FC236}">
                <a16:creationId xmlns:a16="http://schemas.microsoft.com/office/drawing/2014/main" xmlns="" id="{33140D6A-1D77-4645-809F-97822E7C5C04}"/>
              </a:ext>
            </a:extLst>
          </p:cNvPr>
          <p:cNvPicPr>
            <a:picLocks noGrp="1" noChangeAspect="1"/>
          </p:cNvPicPr>
          <p:nvPr>
            <p:ph type="pic" sz="quarter" idx="11"/>
          </p:nvPr>
        </p:nvPicPr>
        <p:blipFill>
          <a:blip r:embed="rId5"/>
          <a:srcRect l="12262" r="12262"/>
          <a:stretch>
            <a:fillRect/>
          </a:stretch>
        </p:blipFill>
        <p:spPr>
          <a:prstGeom prst="rect">
            <a:avLst/>
          </a:prstGeom>
        </p:spPr>
      </p:pic>
      <p:pic>
        <p:nvPicPr>
          <p:cNvPr id="28" name="Picture 27">
            <a:extLst>
              <a:ext uri="{FF2B5EF4-FFF2-40B4-BE49-F238E27FC236}">
                <a16:creationId xmlns:a16="http://schemas.microsoft.com/office/drawing/2014/main" xmlns="" id="{E32A010F-21DB-4D2E-A028-40A87BE042D1}"/>
              </a:ext>
            </a:extLst>
          </p:cNvPr>
          <p:cNvPicPr>
            <a:picLocks noChangeAspect="1"/>
          </p:cNvPicPr>
          <p:nvPr/>
        </p:nvPicPr>
        <p:blipFill>
          <a:blip r:embed="rId6"/>
          <a:stretch>
            <a:fillRect/>
          </a:stretch>
        </p:blipFill>
        <p:spPr>
          <a:xfrm>
            <a:off x="0" y="2133450"/>
            <a:ext cx="3027997" cy="2103081"/>
          </a:xfrm>
          <a:prstGeom prst="rect">
            <a:avLst/>
          </a:prstGeom>
        </p:spPr>
      </p:pic>
      <p:pic>
        <p:nvPicPr>
          <p:cNvPr id="36" name="Picture 35">
            <a:extLst>
              <a:ext uri="{FF2B5EF4-FFF2-40B4-BE49-F238E27FC236}">
                <a16:creationId xmlns:a16="http://schemas.microsoft.com/office/drawing/2014/main" xmlns="" id="{458CD963-1FB4-4FFA-BBC4-CCFE871643E4}"/>
              </a:ext>
            </a:extLst>
          </p:cNvPr>
          <p:cNvPicPr>
            <a:picLocks noChangeAspect="1"/>
          </p:cNvPicPr>
          <p:nvPr/>
        </p:nvPicPr>
        <p:blipFill>
          <a:blip r:embed="rId7"/>
          <a:stretch>
            <a:fillRect/>
          </a:stretch>
        </p:blipFill>
        <p:spPr>
          <a:xfrm>
            <a:off x="3126543" y="4627642"/>
            <a:ext cx="2893857" cy="1978432"/>
          </a:xfrm>
          <a:prstGeom prst="rect">
            <a:avLst/>
          </a:prstGeom>
        </p:spPr>
      </p:pic>
      <p:pic>
        <p:nvPicPr>
          <p:cNvPr id="47" name="Picture 46">
            <a:extLst>
              <a:ext uri="{FF2B5EF4-FFF2-40B4-BE49-F238E27FC236}">
                <a16:creationId xmlns:a16="http://schemas.microsoft.com/office/drawing/2014/main" xmlns="" id="{17FFCC3A-43B7-4AA4-9F71-09722213D26B}"/>
              </a:ext>
            </a:extLst>
          </p:cNvPr>
          <p:cNvPicPr>
            <a:picLocks noChangeAspect="1"/>
          </p:cNvPicPr>
          <p:nvPr/>
        </p:nvPicPr>
        <p:blipFill rotWithShape="1">
          <a:blip r:embed="rId8"/>
          <a:srcRect l="14745"/>
          <a:stretch/>
        </p:blipFill>
        <p:spPr>
          <a:xfrm>
            <a:off x="6140189" y="1997756"/>
            <a:ext cx="2959413" cy="2374467"/>
          </a:xfrm>
          <a:prstGeom prst="rect">
            <a:avLst/>
          </a:prstGeom>
        </p:spPr>
      </p:pic>
      <p:pic>
        <p:nvPicPr>
          <p:cNvPr id="48" name="Picture 47">
            <a:extLst>
              <a:ext uri="{FF2B5EF4-FFF2-40B4-BE49-F238E27FC236}">
                <a16:creationId xmlns:a16="http://schemas.microsoft.com/office/drawing/2014/main" xmlns="" id="{1F05BB1C-66D2-4133-A946-2E416D4E1796}"/>
              </a:ext>
            </a:extLst>
          </p:cNvPr>
          <p:cNvPicPr>
            <a:picLocks noChangeAspect="1"/>
          </p:cNvPicPr>
          <p:nvPr/>
        </p:nvPicPr>
        <p:blipFill>
          <a:blip r:embed="rId9"/>
          <a:stretch>
            <a:fillRect/>
          </a:stretch>
        </p:blipFill>
        <p:spPr>
          <a:xfrm>
            <a:off x="9306875" y="4691030"/>
            <a:ext cx="2716154" cy="1810770"/>
          </a:xfrm>
          <a:prstGeom prst="rect">
            <a:avLst/>
          </a:prstGeom>
        </p:spPr>
      </p:pic>
    </p:spTree>
    <p:extLst>
      <p:ext uri="{BB962C8B-B14F-4D97-AF65-F5344CB8AC3E}">
        <p14:creationId xmlns:p14="http://schemas.microsoft.com/office/powerpoint/2010/main" val="414805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C2766F41-1CD8-4A62-B984-3F6F42C37138}"/>
              </a:ext>
            </a:extLst>
          </p:cNvPr>
          <p:cNvPicPr>
            <a:picLocks noGrp="1" noChangeAspect="1"/>
          </p:cNvPicPr>
          <p:nvPr>
            <p:ph type="pic" sz="quarter" idx="10"/>
          </p:nvPr>
        </p:nvPicPr>
        <p:blipFill rotWithShape="1">
          <a:blip r:embed="rId2"/>
          <a:srcRect t="157" r="-1" b="456"/>
          <a:stretch/>
        </p:blipFill>
        <p:spPr>
          <a:xfrm>
            <a:off x="5295899" y="4288"/>
            <a:ext cx="6896100" cy="6853712"/>
          </a:xfrm>
          <a:prstGeom prst="rect">
            <a:avLst/>
          </a:prstGeom>
          <a:noFill/>
        </p:spPr>
      </p:pic>
      <p:sp>
        <p:nvSpPr>
          <p:cNvPr id="8" name="Title 7">
            <a:extLst>
              <a:ext uri="{FF2B5EF4-FFF2-40B4-BE49-F238E27FC236}">
                <a16:creationId xmlns:a16="http://schemas.microsoft.com/office/drawing/2014/main" xmlns="" id="{0E856A19-F342-4CD9-960E-99CF9E28D330}"/>
              </a:ext>
            </a:extLst>
          </p:cNvPr>
          <p:cNvSpPr>
            <a:spLocks noGrp="1"/>
          </p:cNvSpPr>
          <p:nvPr>
            <p:ph type="title"/>
          </p:nvPr>
        </p:nvSpPr>
        <p:spPr>
          <a:xfrm>
            <a:off x="798690" y="2040520"/>
            <a:ext cx="4120444" cy="1818655"/>
          </a:xfrm>
        </p:spPr>
        <p:txBody>
          <a:bodyPr anchor="b">
            <a:normAutofit fontScale="90000"/>
          </a:bodyPr>
          <a:lstStyle/>
          <a:p>
            <a:r>
              <a:rPr lang="en-US" sz="3900" dirty="0"/>
              <a:t>How can we enhance</a:t>
            </a:r>
            <a:br>
              <a:rPr lang="en-US" sz="3900" dirty="0"/>
            </a:br>
            <a:r>
              <a:rPr lang="en-US" sz="3900" dirty="0"/>
              <a:t>civility &amp; collaboration?</a:t>
            </a:r>
          </a:p>
        </p:txBody>
      </p:sp>
      <p:sp>
        <p:nvSpPr>
          <p:cNvPr id="5" name="Slide Number Placeholder 4">
            <a:extLst>
              <a:ext uri="{FF2B5EF4-FFF2-40B4-BE49-F238E27FC236}">
                <a16:creationId xmlns:a16="http://schemas.microsoft.com/office/drawing/2014/main" xmlns="" id="{BDD5A594-D852-43BB-B591-E9D9027253BD}"/>
              </a:ext>
            </a:extLst>
          </p:cNvPr>
          <p:cNvSpPr>
            <a:spLocks noGrp="1"/>
          </p:cNvSpPr>
          <p:nvPr>
            <p:ph type="sldNum" sz="quarter" idx="4294967295"/>
          </p:nvPr>
        </p:nvSpPr>
        <p:spPr>
          <a:xfrm>
            <a:off x="0" y="0"/>
            <a:ext cx="0" cy="0"/>
          </a:xfrm>
          <a:solidFill>
            <a:schemeClr val="tx1">
              <a:lumMod val="95000"/>
              <a:lumOff val="5000"/>
            </a:schemeClr>
          </a:solidFill>
        </p:spPr>
        <p:txBody>
          <a:bodyPr/>
          <a:lstStyle/>
          <a:p>
            <a:pPr>
              <a:spcAft>
                <a:spcPts val="600"/>
              </a:spcAft>
            </a:pPr>
            <a:fld id="{19B51A1E-902D-48AF-9020-955120F399B6}" type="slidenum">
              <a:rPr lang="en-US" smtClean="0"/>
              <a:pPr>
                <a:spcAft>
                  <a:spcPts val="600"/>
                </a:spcAft>
              </a:pPr>
              <a:t>6</a:t>
            </a:fld>
            <a:endParaRPr lang="en-US"/>
          </a:p>
        </p:txBody>
      </p:sp>
    </p:spTree>
    <p:extLst>
      <p:ext uri="{BB962C8B-B14F-4D97-AF65-F5344CB8AC3E}">
        <p14:creationId xmlns:p14="http://schemas.microsoft.com/office/powerpoint/2010/main" val="288769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hidden="1">
            <a:extLst>
              <a:ext uri="{FF2B5EF4-FFF2-40B4-BE49-F238E27FC236}">
                <a16:creationId xmlns:a16="http://schemas.microsoft.com/office/drawing/2014/main" xmlns=""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pic>
        <p:nvPicPr>
          <p:cNvPr id="4" name="Picture Placeholder 3">
            <a:extLst>
              <a:ext uri="{FF2B5EF4-FFF2-40B4-BE49-F238E27FC236}">
                <a16:creationId xmlns:a16="http://schemas.microsoft.com/office/drawing/2014/main" xmlns="" id="{3EB073DE-CF08-4F9A-A8CB-15409D0F7C98}"/>
              </a:ext>
            </a:extLst>
          </p:cNvPr>
          <p:cNvPicPr>
            <a:picLocks noGrp="1" noChangeAspect="1"/>
          </p:cNvPicPr>
          <p:nvPr>
            <p:ph type="pic" sz="quarter" idx="10"/>
          </p:nvPr>
        </p:nvPicPr>
        <p:blipFill>
          <a:blip r:embed="rId2"/>
          <a:srcRect l="5628" r="5628"/>
          <a:stretch>
            <a:fillRect/>
          </a:stretch>
        </p:blipFill>
        <p:spPr>
          <a:prstGeom prst="rect">
            <a:avLst/>
          </a:prstGeom>
        </p:spPr>
      </p:pic>
      <p:pic>
        <p:nvPicPr>
          <p:cNvPr id="7" name="Picture Placeholder 6">
            <a:extLst>
              <a:ext uri="{FF2B5EF4-FFF2-40B4-BE49-F238E27FC236}">
                <a16:creationId xmlns:a16="http://schemas.microsoft.com/office/drawing/2014/main" xmlns="" id="{75717E5C-2052-4764-920C-64252D9A0F08}"/>
              </a:ext>
            </a:extLst>
          </p:cNvPr>
          <p:cNvPicPr>
            <a:picLocks noGrp="1" noChangeAspect="1"/>
          </p:cNvPicPr>
          <p:nvPr>
            <p:ph type="pic" sz="quarter" idx="14"/>
          </p:nvPr>
        </p:nvPicPr>
        <p:blipFill>
          <a:blip r:embed="rId3"/>
          <a:srcRect t="1509" b="1509"/>
          <a:stretch>
            <a:fillRect/>
          </a:stretch>
        </p:blipFill>
        <p:spPr>
          <a:prstGeom prst="rect">
            <a:avLst/>
          </a:prstGeom>
        </p:spPr>
      </p:pic>
      <p:pic>
        <p:nvPicPr>
          <p:cNvPr id="46" name="Picture Placeholder 45">
            <a:extLst>
              <a:ext uri="{FF2B5EF4-FFF2-40B4-BE49-F238E27FC236}">
                <a16:creationId xmlns:a16="http://schemas.microsoft.com/office/drawing/2014/main" xmlns="" id="{194BB12B-94D7-4777-942F-5C0DF6B46A4F}"/>
              </a:ext>
            </a:extLst>
          </p:cNvPr>
          <p:cNvPicPr>
            <a:picLocks noGrp="1" noChangeAspect="1"/>
          </p:cNvPicPr>
          <p:nvPr>
            <p:ph type="pic" sz="quarter" idx="15"/>
          </p:nvPr>
        </p:nvPicPr>
        <p:blipFill>
          <a:blip r:embed="rId4"/>
          <a:srcRect l="8899" r="8899"/>
          <a:stretch>
            <a:fillRect/>
          </a:stretch>
        </p:blipFill>
        <p:spPr>
          <a:prstGeom prst="rect">
            <a:avLst/>
          </a:prstGeom>
        </p:spPr>
      </p:pic>
      <p:pic>
        <p:nvPicPr>
          <p:cNvPr id="20" name="Picture Placeholder 19">
            <a:extLst>
              <a:ext uri="{FF2B5EF4-FFF2-40B4-BE49-F238E27FC236}">
                <a16:creationId xmlns:a16="http://schemas.microsoft.com/office/drawing/2014/main" xmlns="" id="{AF913838-729B-4CBD-A1BD-12A118FFAFE5}"/>
              </a:ext>
            </a:extLst>
          </p:cNvPr>
          <p:cNvPicPr>
            <a:picLocks noGrp="1" noChangeAspect="1"/>
          </p:cNvPicPr>
          <p:nvPr>
            <p:ph type="pic" sz="quarter" idx="13"/>
          </p:nvPr>
        </p:nvPicPr>
        <p:blipFill>
          <a:blip r:embed="rId5"/>
          <a:srcRect l="1160" r="1160"/>
          <a:stretch>
            <a:fillRect/>
          </a:stretch>
        </p:blipFill>
        <p:spPr>
          <a:prstGeom prst="rect">
            <a:avLst/>
          </a:prstGeom>
        </p:spPr>
      </p:pic>
      <p:pic>
        <p:nvPicPr>
          <p:cNvPr id="44" name="Picture Placeholder 43">
            <a:extLst>
              <a:ext uri="{FF2B5EF4-FFF2-40B4-BE49-F238E27FC236}">
                <a16:creationId xmlns:a16="http://schemas.microsoft.com/office/drawing/2014/main" xmlns="" id="{9ABEE00D-962D-4993-B056-444868D1A437}"/>
              </a:ext>
            </a:extLst>
          </p:cNvPr>
          <p:cNvPicPr>
            <a:picLocks noGrp="1" noChangeAspect="1"/>
          </p:cNvPicPr>
          <p:nvPr>
            <p:ph type="pic" sz="quarter" idx="12"/>
          </p:nvPr>
        </p:nvPicPr>
        <p:blipFill rotWithShape="1">
          <a:blip r:embed="rId6"/>
          <a:srcRect l="1376" r="1376"/>
          <a:stretch/>
        </p:blipFill>
        <p:spPr/>
      </p:pic>
      <p:pic>
        <p:nvPicPr>
          <p:cNvPr id="53" name="Picture Placeholder 52">
            <a:extLst>
              <a:ext uri="{FF2B5EF4-FFF2-40B4-BE49-F238E27FC236}">
                <a16:creationId xmlns:a16="http://schemas.microsoft.com/office/drawing/2014/main" xmlns="" id="{1769479F-4B6B-4830-B7E1-BBB1F54D4AA7}"/>
              </a:ext>
            </a:extLst>
          </p:cNvPr>
          <p:cNvPicPr>
            <a:picLocks noGrp="1" noChangeAspect="1"/>
          </p:cNvPicPr>
          <p:nvPr>
            <p:ph type="pic" sz="quarter" idx="11"/>
          </p:nvPr>
        </p:nvPicPr>
        <p:blipFill>
          <a:blip r:embed="rId7"/>
          <a:srcRect l="5625" r="5625"/>
          <a:stretch>
            <a:fillRect/>
          </a:stretch>
        </p:blipFill>
        <p:spPr>
          <a:prstGeom prst="rect">
            <a:avLst/>
          </a:prstGeom>
        </p:spPr>
      </p:pic>
    </p:spTree>
    <p:extLst>
      <p:ext uri="{BB962C8B-B14F-4D97-AF65-F5344CB8AC3E}">
        <p14:creationId xmlns:p14="http://schemas.microsoft.com/office/powerpoint/2010/main" val="1250005957"/>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115</TotalTime>
  <Words>42</Words>
  <Application>Microsoft Office PowerPoint</Application>
  <PresentationFormat>Custom</PresentationFormat>
  <Paragraphs>18</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Promoting Civil Advocacy</vt:lpstr>
      <vt:lpstr>Civil Advocacy:  Road House Style</vt:lpstr>
      <vt:lpstr>Civil Advocacy:  Road House Style</vt:lpstr>
      <vt:lpstr>How has technology impacted civility?</vt:lpstr>
      <vt:lpstr>Communication Tools or Barriers?</vt:lpstr>
      <vt:lpstr>How can we enhance civility &amp; collaboration?</vt:lpstr>
      <vt:lpstr>Photo Collage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Ann Margaret McCraw</dc:creator>
  <cp:lastModifiedBy>User</cp:lastModifiedBy>
  <cp:revision>3</cp:revision>
  <dcterms:created xsi:type="dcterms:W3CDTF">2021-09-13T15:13:28Z</dcterms:created>
  <dcterms:modified xsi:type="dcterms:W3CDTF">2021-10-01T15:40:18Z</dcterms:modified>
</cp:coreProperties>
</file>