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58" r:id="rId6"/>
    <p:sldId id="260" r:id="rId7"/>
    <p:sldId id="261" r:id="rId8"/>
    <p:sldId id="262" r:id="rId9"/>
    <p:sldId id="271" r:id="rId10"/>
    <p:sldId id="263" r:id="rId11"/>
    <p:sldId id="264" r:id="rId12"/>
    <p:sldId id="265" r:id="rId13"/>
    <p:sldId id="272" r:id="rId14"/>
    <p:sldId id="273" r:id="rId15"/>
    <p:sldId id="266"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5" d="100"/>
          <a:sy n="45" d="100"/>
        </p:scale>
        <p:origin x="-81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319499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249906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122843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216772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75129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390286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36721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286327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300143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315509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5925C9-D4BA-4B11-815D-B8C69F03B870}" type="datetimeFigureOut">
              <a:rPr lang="en-US" smtClean="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A30E40-1BF7-4C5A-95B5-FAD42EF3DD65}" type="slidenum">
              <a:rPr lang="en-US" smtClean="0"/>
              <a:t>‹#›</a:t>
            </a:fld>
            <a:endParaRPr lang="en-US" dirty="0"/>
          </a:p>
        </p:txBody>
      </p:sp>
    </p:spTree>
    <p:extLst>
      <p:ext uri="{BB962C8B-B14F-4D97-AF65-F5344CB8AC3E}">
        <p14:creationId xmlns:p14="http://schemas.microsoft.com/office/powerpoint/2010/main" val="52230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925C9-D4BA-4B11-815D-B8C69F03B870}" type="datetimeFigureOut">
              <a:rPr lang="en-US" smtClean="0"/>
              <a:t>10/25/2021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30E40-1BF7-4C5A-95B5-FAD42EF3DD65}" type="slidenum">
              <a:rPr lang="en-US" smtClean="0"/>
              <a:t>‹#›</a:t>
            </a:fld>
            <a:endParaRPr lang="en-US" dirty="0"/>
          </a:p>
        </p:txBody>
      </p:sp>
    </p:spTree>
    <p:extLst>
      <p:ext uri="{BB962C8B-B14F-4D97-AF65-F5344CB8AC3E}">
        <p14:creationId xmlns:p14="http://schemas.microsoft.com/office/powerpoint/2010/main" val="76572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REMOTELY</a:t>
            </a:r>
            <a:br>
              <a:rPr lang="en-US" dirty="0" smtClean="0"/>
            </a:br>
            <a:r>
              <a:rPr lang="en-US" dirty="0" smtClean="0"/>
              <a:t>PART II</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46236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COMPENSABLE?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0254" y="1825625"/>
            <a:ext cx="4411493" cy="4351338"/>
          </a:xfrm>
        </p:spPr>
      </p:pic>
    </p:spTree>
    <p:extLst>
      <p:ext uri="{BB962C8B-B14F-4D97-AF65-F5344CB8AC3E}">
        <p14:creationId xmlns:p14="http://schemas.microsoft.com/office/powerpoint/2010/main" val="403114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SCENARIO #3 – Free Fallin’</a:t>
            </a:r>
            <a:endParaRPr lang="en-US" dirty="0"/>
          </a:p>
        </p:txBody>
      </p:sp>
      <p:sp>
        <p:nvSpPr>
          <p:cNvPr id="3" name="Content Placeholder 2"/>
          <p:cNvSpPr>
            <a:spLocks noGrp="1"/>
          </p:cNvSpPr>
          <p:nvPr>
            <p:ph idx="1"/>
          </p:nvPr>
        </p:nvSpPr>
        <p:spPr/>
        <p:txBody>
          <a:bodyPr/>
          <a:lstStyle/>
          <a:p>
            <a:r>
              <a:rPr lang="en-US" dirty="0"/>
              <a:t>Customer service representative has been working from home for 5 months due to employer concerns for COVID transmission. </a:t>
            </a:r>
            <a:endParaRPr lang="en-US" dirty="0" smtClean="0"/>
          </a:p>
          <a:p>
            <a:r>
              <a:rPr lang="en-US" dirty="0" smtClean="0"/>
              <a:t>One </a:t>
            </a:r>
            <a:r>
              <a:rPr lang="en-US" dirty="0"/>
              <a:t>morning CSR is in her bathroom brushing hair/teeth in preparation to start her work day and as she leaves her bathroom, trips on the raised lip of her doorjamb causing her to fall on outstretched hands causing bilateral wrist fractures and abrasions to the knees. </a:t>
            </a:r>
            <a:endParaRPr lang="en-US" dirty="0" smtClean="0"/>
          </a:p>
          <a:p>
            <a:r>
              <a:rPr lang="en-US" dirty="0" smtClean="0"/>
              <a:t>CSR </a:t>
            </a:r>
            <a:r>
              <a:rPr lang="en-US" dirty="0"/>
              <a:t>has lived in her home for 3 years and was aware of the need for the doorjamb to be fixed as she has tripped on it in the past. </a:t>
            </a:r>
          </a:p>
          <a:p>
            <a:endParaRPr lang="en-US" dirty="0"/>
          </a:p>
        </p:txBody>
      </p:sp>
    </p:spTree>
    <p:extLst>
      <p:ext uri="{BB962C8B-B14F-4D97-AF65-F5344CB8AC3E}">
        <p14:creationId xmlns:p14="http://schemas.microsoft.com/office/powerpoint/2010/main" val="266841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COMPENSABLE?</a:t>
            </a:r>
            <a:endParaRPr lang="en-US" dirty="0"/>
          </a:p>
        </p:txBody>
      </p:sp>
      <p:pic>
        <p:nvPicPr>
          <p:cNvPr id="4" name="Content Placeholder 3" descr="Tom Petty: Una Carrera en Seis Canciones | Con 2 Bemoles"/>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700" y="1825625"/>
            <a:ext cx="6528600" cy="4351338"/>
          </a:xfr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pic>
    </p:spTree>
    <p:extLst>
      <p:ext uri="{BB962C8B-B14F-4D97-AF65-F5344CB8AC3E}">
        <p14:creationId xmlns:p14="http://schemas.microsoft.com/office/powerpoint/2010/main" val="336322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#3 – Every Breath You Take</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A </a:t>
            </a:r>
            <a:r>
              <a:rPr lang="en-US" dirty="0"/>
              <a:t>high-level worker is required to work from home due to a pandemic.</a:t>
            </a:r>
          </a:p>
          <a:p>
            <a:pPr lvl="0"/>
            <a:r>
              <a:rPr lang="en-US" dirty="0"/>
              <a:t>Due to the sensitive nature of her work, the work must be performed at her work-issued desktop computer for security purposes.</a:t>
            </a:r>
          </a:p>
          <a:p>
            <a:pPr lvl="0"/>
            <a:r>
              <a:rPr lang="en-US" dirty="0"/>
              <a:t>After a 1000 year flood that affected the workers’ home, she has an unknown but later discovered mold infestation.</a:t>
            </a:r>
          </a:p>
          <a:p>
            <a:pPr lvl="0"/>
            <a:r>
              <a:rPr lang="en-US" dirty="0"/>
              <a:t>The worker develops respiratory issues due to the mold.</a:t>
            </a:r>
          </a:p>
          <a:p>
            <a:endParaRPr lang="en-US" dirty="0"/>
          </a:p>
        </p:txBody>
      </p:sp>
      <p:sp>
        <p:nvSpPr>
          <p:cNvPr id="4" name="Title 1"/>
          <p:cNvSpPr txBox="1">
            <a:spLocks/>
          </p:cNvSpPr>
          <p:nvPr/>
        </p:nvSpPr>
        <p:spPr>
          <a:xfrm>
            <a:off x="990600" y="517525"/>
            <a:ext cx="10515600" cy="1325563"/>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SCENARIO #4 – Every Breath You Take</a:t>
            </a:r>
            <a:endParaRPr lang="en-US" dirty="0"/>
          </a:p>
        </p:txBody>
      </p:sp>
    </p:spTree>
    <p:extLst>
      <p:ext uri="{BB962C8B-B14F-4D97-AF65-F5344CB8AC3E}">
        <p14:creationId xmlns:p14="http://schemas.microsoft.com/office/powerpoint/2010/main" val="1766082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lice - biografia, recensioni, streaming, discografia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5350" y="1969294"/>
            <a:ext cx="7861300" cy="4064000"/>
          </a:xfrm>
        </p:spPr>
      </p:pic>
      <p:sp>
        <p:nvSpPr>
          <p:cNvPr id="4"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COMPENSABLE?</a:t>
            </a:r>
            <a:endParaRPr lang="en-US" dirty="0"/>
          </a:p>
        </p:txBody>
      </p:sp>
    </p:spTree>
    <p:extLst>
      <p:ext uri="{BB962C8B-B14F-4D97-AF65-F5344CB8AC3E}">
        <p14:creationId xmlns:p14="http://schemas.microsoft.com/office/powerpoint/2010/main" val="29450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Impact of Virtual Communication upon Claim</a:t>
            </a:r>
            <a:endParaRPr lang="en-US" dirty="0"/>
          </a:p>
        </p:txBody>
      </p:sp>
      <p:sp>
        <p:nvSpPr>
          <p:cNvPr id="3" name="Content Placeholder 2"/>
          <p:cNvSpPr>
            <a:spLocks noGrp="1"/>
          </p:cNvSpPr>
          <p:nvPr>
            <p:ph idx="1"/>
          </p:nvPr>
        </p:nvSpPr>
        <p:spPr/>
        <p:txBody>
          <a:bodyPr>
            <a:normAutofit/>
          </a:bodyPr>
          <a:lstStyle/>
          <a:p>
            <a:r>
              <a:rPr lang="en-US" sz="3200" dirty="0" smtClean="0"/>
              <a:t>Issues arising due to virtual (vs. in-person) communication</a:t>
            </a:r>
          </a:p>
          <a:p>
            <a:pPr lvl="1"/>
            <a:r>
              <a:rPr lang="en-US" sz="3200" dirty="0" smtClean="0"/>
              <a:t>Accident is unwitnessed</a:t>
            </a:r>
          </a:p>
          <a:p>
            <a:pPr lvl="1"/>
            <a:r>
              <a:rPr lang="en-US" sz="3200" dirty="0" smtClean="0"/>
              <a:t>Employer unable conduct inspection of accident scene</a:t>
            </a:r>
          </a:p>
          <a:p>
            <a:pPr lvl="1"/>
            <a:r>
              <a:rPr lang="en-US" sz="3200" dirty="0" smtClean="0"/>
              <a:t>Claimant unable to receive on-site medical treatment</a:t>
            </a:r>
          </a:p>
          <a:p>
            <a:pPr lvl="1"/>
            <a:r>
              <a:rPr lang="en-US" sz="3200" dirty="0" smtClean="0"/>
              <a:t>Other</a:t>
            </a:r>
            <a:endParaRPr lang="en-US" sz="3200" dirty="0"/>
          </a:p>
        </p:txBody>
      </p:sp>
    </p:spTree>
    <p:extLst>
      <p:ext uri="{BB962C8B-B14F-4D97-AF65-F5344CB8AC3E}">
        <p14:creationId xmlns:p14="http://schemas.microsoft.com/office/powerpoint/2010/main" val="3533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Issues arising due to virtual (vs. in-person) communication</a:t>
            </a:r>
          </a:p>
          <a:p>
            <a:pPr lvl="1"/>
            <a:r>
              <a:rPr lang="en-US" sz="2800" dirty="0" smtClean="0"/>
              <a:t>Employer unable to communicate in person with injured worker can undermine trust between parties.</a:t>
            </a:r>
          </a:p>
          <a:p>
            <a:pPr lvl="1"/>
            <a:r>
              <a:rPr lang="en-US" sz="2800" dirty="0" smtClean="0"/>
              <a:t>Injured worked unable to communicate in person with employer can create sense of isolation.</a:t>
            </a:r>
          </a:p>
          <a:p>
            <a:pPr lvl="1"/>
            <a:r>
              <a:rPr lang="en-US" sz="2800" dirty="0" smtClean="0"/>
              <a:t>Electronic communication is ineffective in conveying sincerity and tone; both of which are critical to creation of sense of mutual respect between parties to claim.</a:t>
            </a:r>
            <a:endParaRPr lang="en-US" sz="2800" dirty="0"/>
          </a:p>
        </p:txBody>
      </p:sp>
      <p:sp>
        <p:nvSpPr>
          <p:cNvPr id="4"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normAutofit/>
          </a:bodyPr>
          <a:lstStyle/>
          <a:p>
            <a:pPr algn="ctr"/>
            <a:r>
              <a:rPr lang="en-US" sz="3600" dirty="0" smtClean="0"/>
              <a:t>Impact of Virtual Communication upon Relationships</a:t>
            </a:r>
            <a:endParaRPr lang="en-US" sz="3600" dirty="0"/>
          </a:p>
        </p:txBody>
      </p:sp>
    </p:spTree>
    <p:extLst>
      <p:ext uri="{BB962C8B-B14F-4D97-AF65-F5344CB8AC3E}">
        <p14:creationId xmlns:p14="http://schemas.microsoft.com/office/powerpoint/2010/main" val="4286348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Issues arising due to virtual (vs. in-person) communication</a:t>
            </a:r>
          </a:p>
          <a:p>
            <a:pPr lvl="1"/>
            <a:r>
              <a:rPr lang="en-US" sz="2800" dirty="0" smtClean="0"/>
              <a:t>Employer/carrier limited with regards to evaluating physical limitations of injured work (i.e. altered gait, scarring, etc.)</a:t>
            </a:r>
          </a:p>
          <a:p>
            <a:pPr lvl="1"/>
            <a:r>
              <a:rPr lang="en-US" sz="2800" dirty="0" smtClean="0"/>
              <a:t>Injured worker, especially those not technologically savvy, are not provided with appropriate forum to express concerns.</a:t>
            </a:r>
          </a:p>
          <a:p>
            <a:pPr lvl="1"/>
            <a:r>
              <a:rPr lang="en-US" sz="2800" dirty="0" smtClean="0"/>
              <a:t>Employer, who may generally attend settlement conference to show support to injured worker and strengthen employment relationship, now relegated to passive participant in settlement process.</a:t>
            </a:r>
            <a:endParaRPr lang="en-US" sz="2800" dirty="0"/>
          </a:p>
        </p:txBody>
      </p:sp>
      <p:sp>
        <p:nvSpPr>
          <p:cNvPr id="4"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normAutofit/>
          </a:bodyPr>
          <a:lstStyle/>
          <a:p>
            <a:pPr algn="ctr"/>
            <a:r>
              <a:rPr lang="en-US" sz="3200" dirty="0" smtClean="0"/>
              <a:t>Impact of Virtual Communication upon Claims Resolution</a:t>
            </a:r>
            <a:endParaRPr lang="en-US" sz="3200" dirty="0"/>
          </a:p>
        </p:txBody>
      </p:sp>
    </p:spTree>
    <p:extLst>
      <p:ext uri="{BB962C8B-B14F-4D97-AF65-F5344CB8AC3E}">
        <p14:creationId xmlns:p14="http://schemas.microsoft.com/office/powerpoint/2010/main" val="115456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Light Duty &amp; WFH</a:t>
            </a:r>
            <a:r>
              <a:rPr lang="en-US" dirty="0"/>
              <a:t> </a:t>
            </a:r>
            <a:r>
              <a:rPr lang="en-US" dirty="0" smtClean="0"/>
              <a:t>Injured Worker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9401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COMPENSABILITY IN SOUTH CAROLINA</a:t>
            </a:r>
            <a:endParaRPr lang="en-US" dirty="0"/>
          </a:p>
        </p:txBody>
      </p:sp>
      <p:sp>
        <p:nvSpPr>
          <p:cNvPr id="3" name="Content Placeholder 2"/>
          <p:cNvSpPr>
            <a:spLocks noGrp="1"/>
          </p:cNvSpPr>
          <p:nvPr>
            <p:ph idx="1"/>
          </p:nvPr>
        </p:nvSpPr>
        <p:spPr>
          <a:solidFill>
            <a:schemeClr val="bg1"/>
          </a:solidFill>
        </p:spPr>
        <p:txBody>
          <a:bodyPr>
            <a:normAutofit lnSpcReduction="10000"/>
          </a:bodyPr>
          <a:lstStyle/>
          <a:p>
            <a:r>
              <a:rPr lang="en-US" dirty="0"/>
              <a:t>The phrase “arising out of” refers to the injury's origin and cause;  whereas, “in the course of” refers to the time, place, and circumstances under which the injury occurred.  Baggott v. Southern Music, Inc., 330 S.C. 1, 4, 496 S.E.2d 852, 854 (1998);  Owings v. Anderson County Sheriff's Dep't, 315 S.C. 297, 300, 433 S.E.2d 869, 871 (1993);  Loges v. Mack Trucks, Inc., 308 S.C. 134, 138, 417 S.E.2d 538, 541 (1992).   </a:t>
            </a:r>
            <a:endParaRPr lang="en-US" dirty="0" smtClean="0"/>
          </a:p>
          <a:p>
            <a:r>
              <a:rPr lang="en-US" dirty="0" smtClean="0"/>
              <a:t>Although </a:t>
            </a:r>
            <a:r>
              <a:rPr lang="en-US" dirty="0"/>
              <a:t>the requirements are somewhat overlapping, they are not synonymous and both must exist simultaneously to allow the claimant to recover workers' compensation benefits.  Osteen v. Greenville County School Dist., 333 S.C. 43, 49, 508 S.E.2d 21, 24 (1998);  Broughton, 336 S.C. at 496, 520 S.E.2d at 638.</a:t>
            </a:r>
          </a:p>
        </p:txBody>
      </p:sp>
    </p:spTree>
    <p:extLst>
      <p:ext uri="{BB962C8B-B14F-4D97-AF65-F5344CB8AC3E}">
        <p14:creationId xmlns:p14="http://schemas.microsoft.com/office/powerpoint/2010/main" val="3267679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COMPENSABILITY IN SOUTH CAROLINA</a:t>
            </a:r>
            <a:endParaRPr lang="en-US" dirty="0"/>
          </a:p>
        </p:txBody>
      </p:sp>
      <p:sp>
        <p:nvSpPr>
          <p:cNvPr id="3" name="Content Placeholder 2"/>
          <p:cNvSpPr>
            <a:spLocks noGrp="1"/>
          </p:cNvSpPr>
          <p:nvPr>
            <p:ph idx="1"/>
          </p:nvPr>
        </p:nvSpPr>
        <p:spPr>
          <a:solidFill>
            <a:schemeClr val="bg1"/>
          </a:solidFill>
        </p:spPr>
        <p:txBody>
          <a:bodyPr/>
          <a:lstStyle/>
          <a:p>
            <a:r>
              <a:rPr lang="en-US" dirty="0"/>
              <a:t>While an injury must both arise out of and in the course of employment for an employee to recover for an injury, “there are circumstances when injuries arising out of acts outside the scope of the employee's regular duties may be compensable.   These circumstances have been applied to:  (1) acts benefiting co-employees;  (2) acts benefiting customers or strangers;  (3) acts benefiting the claimant;  and (4) acts benefiting the employer privately.”  </a:t>
            </a:r>
            <a:r>
              <a:rPr lang="fr-FR" dirty="0"/>
              <a:t>Grant v. Grant Textiles, 372 S.C. 196, 201, 641 S.E.2d 869, 871 (2007)</a:t>
            </a:r>
            <a:endParaRPr lang="en-US" dirty="0"/>
          </a:p>
        </p:txBody>
      </p:sp>
    </p:spTree>
    <p:extLst>
      <p:ext uri="{BB962C8B-B14F-4D97-AF65-F5344CB8AC3E}">
        <p14:creationId xmlns:p14="http://schemas.microsoft.com/office/powerpoint/2010/main" val="3963031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COMPENSABILITY IN SOUTH CAROLINA</a:t>
            </a:r>
            <a:endParaRPr lang="en-US" dirty="0"/>
          </a:p>
        </p:txBody>
      </p:sp>
      <p:sp>
        <p:nvSpPr>
          <p:cNvPr id="3" name="Content Placeholder 2"/>
          <p:cNvSpPr>
            <a:spLocks noGrp="1"/>
          </p:cNvSpPr>
          <p:nvPr>
            <p:ph idx="1"/>
          </p:nvPr>
        </p:nvSpPr>
        <p:spPr/>
        <p:txBody>
          <a:bodyPr/>
          <a:lstStyle/>
          <a:p>
            <a:r>
              <a:rPr lang="en-US" dirty="0"/>
              <a:t>“[I]f the injury can be seen to have followed as a natural incident of the work and to have been contemplated by a reasonable person familiar with the whole situation as a result of the exposure occasioned by the nature of the employment, then it arises ‘out of’ the employment.”   Gray v. Club Group, Ltd., 339 S.C. 173, 187, 528 S.E.2d 435, 442 (Ct.App.2000) (quoting Douglas v. Spartan Mills, Startex Div., 245 S.C. 265, 269, 140 S.E.2d 173, 175 (1965)).   </a:t>
            </a:r>
            <a:endParaRPr lang="en-US" dirty="0" smtClean="0"/>
          </a:p>
          <a:p>
            <a:r>
              <a:rPr lang="en-US" dirty="0" smtClean="0"/>
              <a:t>The </a:t>
            </a:r>
            <a:r>
              <a:rPr lang="en-US" dirty="0"/>
              <a:t>injury must be fairly traced to the employment as a contributing proximate cause and cannot be the result of conditions to which the worker would be equally exposed outside of the employment.  Id.</a:t>
            </a:r>
          </a:p>
        </p:txBody>
      </p:sp>
    </p:spTree>
    <p:extLst>
      <p:ext uri="{BB962C8B-B14F-4D97-AF65-F5344CB8AC3E}">
        <p14:creationId xmlns:p14="http://schemas.microsoft.com/office/powerpoint/2010/main" val="119836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SCENARIO #1 – The Chair</a:t>
            </a:r>
            <a:endParaRPr lang="en-US" dirty="0"/>
          </a:p>
        </p:txBody>
      </p:sp>
      <p:sp>
        <p:nvSpPr>
          <p:cNvPr id="3" name="Content Placeholder 2"/>
          <p:cNvSpPr>
            <a:spLocks noGrp="1"/>
          </p:cNvSpPr>
          <p:nvPr>
            <p:ph idx="1"/>
          </p:nvPr>
        </p:nvSpPr>
        <p:spPr>
          <a:solidFill>
            <a:schemeClr val="bg1"/>
          </a:solidFill>
        </p:spPr>
        <p:txBody>
          <a:bodyPr/>
          <a:lstStyle/>
          <a:p>
            <a:endParaRPr lang="en-US" dirty="0" smtClean="0">
              <a:effectLst/>
            </a:endParaRPr>
          </a:p>
          <a:p>
            <a:pPr lvl="1" algn="just"/>
            <a:r>
              <a:rPr lang="en-US" sz="2800" dirty="0"/>
              <a:t>Lawyer works for law firm, who does not require but encourages lawyers to work from home.  </a:t>
            </a:r>
            <a:endParaRPr lang="en-US" sz="2800" dirty="0" smtClean="0"/>
          </a:p>
          <a:p>
            <a:pPr lvl="1" algn="just"/>
            <a:r>
              <a:rPr lang="en-US" sz="2800" dirty="0" smtClean="0"/>
              <a:t>Law </a:t>
            </a:r>
            <a:r>
              <a:rPr lang="en-US" sz="2800" dirty="0"/>
              <a:t>firm does not provide allowance for purchase of home office equipment.  </a:t>
            </a:r>
            <a:endParaRPr lang="en-US" sz="2800" dirty="0" smtClean="0"/>
          </a:p>
          <a:p>
            <a:pPr lvl="1" algn="just"/>
            <a:r>
              <a:rPr lang="en-US" sz="2800" dirty="0" smtClean="0"/>
              <a:t>Lawyer </a:t>
            </a:r>
            <a:r>
              <a:rPr lang="en-US" sz="2800" dirty="0"/>
              <a:t>purchases chair for use in home office. </a:t>
            </a:r>
            <a:r>
              <a:rPr lang="en-US" sz="2800" dirty="0" smtClean="0"/>
              <a:t> </a:t>
            </a:r>
          </a:p>
          <a:p>
            <a:pPr lvl="1" algn="just"/>
            <a:r>
              <a:rPr lang="en-US" sz="2800" dirty="0" smtClean="0"/>
              <a:t>Lawyer </a:t>
            </a:r>
            <a:r>
              <a:rPr lang="en-US" sz="2800" dirty="0"/>
              <a:t>is required to assemble chair, and, during assembly of chair, sustains fractured eye socket, when, while lying on floor on back to assemble chair, lawyer is struck in eye by chair.</a:t>
            </a:r>
          </a:p>
          <a:p>
            <a:endParaRPr lang="en-US" dirty="0"/>
          </a:p>
        </p:txBody>
      </p:sp>
    </p:spTree>
    <p:extLst>
      <p:ext uri="{BB962C8B-B14F-4D97-AF65-F5344CB8AC3E}">
        <p14:creationId xmlns:p14="http://schemas.microsoft.com/office/powerpoint/2010/main" val="2607467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COMPENSABLE?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4550" y="1967706"/>
            <a:ext cx="5422900" cy="4067175"/>
          </a:xfr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pic>
    </p:spTree>
    <p:extLst>
      <p:ext uri="{BB962C8B-B14F-4D97-AF65-F5344CB8AC3E}">
        <p14:creationId xmlns:p14="http://schemas.microsoft.com/office/powerpoint/2010/main" val="363554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SCENARIO #2 – Who let the dogs out?</a:t>
            </a:r>
            <a:endParaRPr lang="en-US" dirty="0"/>
          </a:p>
        </p:txBody>
      </p:sp>
      <p:sp>
        <p:nvSpPr>
          <p:cNvPr id="3" name="Content Placeholder 2"/>
          <p:cNvSpPr>
            <a:spLocks noGrp="1"/>
          </p:cNvSpPr>
          <p:nvPr>
            <p:ph idx="1"/>
          </p:nvPr>
        </p:nvSpPr>
        <p:spPr>
          <a:solidFill>
            <a:schemeClr val="bg1"/>
          </a:solidFill>
        </p:spPr>
        <p:txBody>
          <a:bodyPr/>
          <a:lstStyle/>
          <a:p>
            <a:endParaRPr lang="en-US" dirty="0" smtClean="0">
              <a:effectLst/>
            </a:endParaRPr>
          </a:p>
          <a:p>
            <a:pPr lvl="1"/>
            <a:r>
              <a:rPr lang="en-US" sz="2800" dirty="0"/>
              <a:t>Sales manager works for Employer, who provides sales manager with permission to work from home.  </a:t>
            </a:r>
            <a:endParaRPr lang="en-US" sz="2800" dirty="0" smtClean="0"/>
          </a:p>
          <a:p>
            <a:pPr lvl="1"/>
            <a:r>
              <a:rPr lang="en-US" sz="2800" dirty="0" smtClean="0"/>
              <a:t>Sales </a:t>
            </a:r>
            <a:r>
              <a:rPr lang="en-US" sz="2800" dirty="0"/>
              <a:t>manager provided with mobile phone by Employer in order to conduct sales call.  </a:t>
            </a:r>
            <a:endParaRPr lang="en-US" sz="2800" dirty="0" smtClean="0"/>
          </a:p>
          <a:p>
            <a:pPr lvl="1"/>
            <a:r>
              <a:rPr lang="en-US" sz="2800" dirty="0" smtClean="0"/>
              <a:t>Sales </a:t>
            </a:r>
            <a:r>
              <a:rPr lang="en-US" sz="2800" dirty="0"/>
              <a:t>manager is conducting sales call using mobile phone, while at home, and exits home office to walk to mailbox and obtain mail.  </a:t>
            </a:r>
            <a:endParaRPr lang="en-US" sz="2800" dirty="0" smtClean="0"/>
          </a:p>
          <a:p>
            <a:pPr marL="0" indent="0">
              <a:buNone/>
            </a:pPr>
            <a:endParaRPr lang="en-US" dirty="0"/>
          </a:p>
        </p:txBody>
      </p:sp>
    </p:spTree>
    <p:extLst>
      <p:ext uri="{BB962C8B-B14F-4D97-AF65-F5344CB8AC3E}">
        <p14:creationId xmlns:p14="http://schemas.microsoft.com/office/powerpoint/2010/main" val="3356375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SCENARIO #2 – Who let the dogs out?</a:t>
            </a:r>
            <a:endParaRPr lang="en-US" dirty="0"/>
          </a:p>
        </p:txBody>
      </p:sp>
      <p:sp>
        <p:nvSpPr>
          <p:cNvPr id="3" name="Content Placeholder 2"/>
          <p:cNvSpPr>
            <a:spLocks noGrp="1"/>
          </p:cNvSpPr>
          <p:nvPr>
            <p:ph idx="1"/>
          </p:nvPr>
        </p:nvSpPr>
        <p:spPr>
          <a:solidFill>
            <a:schemeClr val="bg1"/>
          </a:solidFill>
        </p:spPr>
        <p:txBody>
          <a:bodyPr/>
          <a:lstStyle/>
          <a:p>
            <a:r>
              <a:rPr lang="en-US" dirty="0" smtClean="0"/>
              <a:t>Sales manager also, when exiting home through front door, allows her dog to go outside as well.  </a:t>
            </a:r>
          </a:p>
          <a:p>
            <a:r>
              <a:rPr lang="en-US" dirty="0" smtClean="0"/>
              <a:t>While in route to her mailbox, which is approximately 20 yards from her home, and while conducting sales call with employer issued mobile phone, sales manager’s dog runs across sales manager’s path, causing sales manager to fall and sustain a torn ligament in her right elbow.</a:t>
            </a:r>
          </a:p>
          <a:p>
            <a:endParaRPr lang="en-US" dirty="0"/>
          </a:p>
        </p:txBody>
      </p:sp>
    </p:spTree>
    <p:extLst>
      <p:ext uri="{BB962C8B-B14F-4D97-AF65-F5344CB8AC3E}">
        <p14:creationId xmlns:p14="http://schemas.microsoft.com/office/powerpoint/2010/main" val="20648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"Such acts as are necessary to the life, comfort, and convenience of the [employee] while at work, though strictly personal ... and not acts of service, are incidental to the service, and injury sustained in the performance thereof is deemed to have arisen out of the employment." Gibson v. Spartanburg Sch. Dist., 338 S.C. </a:t>
            </a:r>
            <a:r>
              <a:rPr lang="en-US" dirty="0" smtClean="0"/>
              <a:t>510, S.E.2d 725 (</a:t>
            </a:r>
            <a:r>
              <a:rPr lang="en-US" dirty="0"/>
              <a:t>Ct.App.2000</a:t>
            </a:r>
            <a:r>
              <a:rPr lang="en-US" dirty="0" smtClean="0"/>
              <a:t>)</a:t>
            </a:r>
          </a:p>
          <a:p>
            <a:r>
              <a:rPr lang="en-US" dirty="0" smtClean="0"/>
              <a:t>This </a:t>
            </a:r>
            <a:r>
              <a:rPr lang="en-US" dirty="0"/>
              <a:t>includes "imperative acts such as eating, drinking, smoking, seeking relief from discomfort, preparing to begin or quit work, and </a:t>
            </a:r>
            <a:r>
              <a:rPr lang="en-US" i="1" dirty="0"/>
              <a:t>resting or sleeping.</a:t>
            </a:r>
            <a:r>
              <a:rPr lang="en-US" dirty="0"/>
              <a:t>" </a:t>
            </a:r>
            <a:r>
              <a:rPr lang="en-US" i="1" dirty="0"/>
              <a:t>Id.</a:t>
            </a:r>
            <a:r>
              <a:rPr lang="en-US" dirty="0"/>
              <a:t> at 519-20, 526 S.E.2d at 730 (emphasis added).</a:t>
            </a:r>
          </a:p>
        </p:txBody>
      </p:sp>
      <p:sp>
        <p:nvSpPr>
          <p:cNvPr id="4" name="Title 1"/>
          <p:cNvSpPr>
            <a:spLocks noGrp="1"/>
          </p:cNvSpPr>
          <p:nvPr>
            <p:ph type="title"/>
          </p:nvPr>
        </p:nvSpPr>
        <p:sp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pPr algn="ctr"/>
            <a:r>
              <a:rPr lang="en-US" dirty="0" smtClean="0"/>
              <a:t>SCENARIO #2 – Who let the dogs out?</a:t>
            </a:r>
            <a:endParaRPr lang="en-US" dirty="0"/>
          </a:p>
        </p:txBody>
      </p:sp>
    </p:spTree>
    <p:extLst>
      <p:ext uri="{BB962C8B-B14F-4D97-AF65-F5344CB8AC3E}">
        <p14:creationId xmlns:p14="http://schemas.microsoft.com/office/powerpoint/2010/main" val="4086174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675</Words>
  <Application>Microsoft Office PowerPoint</Application>
  <PresentationFormat>Custom</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WORKING REMOTELY PART II</vt:lpstr>
      <vt:lpstr>COMPENSABILITY IN SOUTH CAROLINA</vt:lpstr>
      <vt:lpstr>COMPENSABILITY IN SOUTH CAROLINA</vt:lpstr>
      <vt:lpstr>COMPENSABILITY IN SOUTH CAROLINA</vt:lpstr>
      <vt:lpstr>SCENARIO #1 – The Chair</vt:lpstr>
      <vt:lpstr>COMPENSABLE?</vt:lpstr>
      <vt:lpstr>SCENARIO #2 – Who let the dogs out?</vt:lpstr>
      <vt:lpstr>SCENARIO #2 – Who let the dogs out?</vt:lpstr>
      <vt:lpstr>SCENARIO #2 – Who let the dogs out?</vt:lpstr>
      <vt:lpstr>COMPENSABLE?</vt:lpstr>
      <vt:lpstr>SCENARIO #3 – Free Fallin’</vt:lpstr>
      <vt:lpstr>COMPENSABLE?</vt:lpstr>
      <vt:lpstr>SCENARIO #3 – Every Breath You Take</vt:lpstr>
      <vt:lpstr>COMPENSABLE?</vt:lpstr>
      <vt:lpstr>Impact of Virtual Communication upon Claim</vt:lpstr>
      <vt:lpstr>Impact of Virtual Communication upon Relationships</vt:lpstr>
      <vt:lpstr>Impact of Virtual Communication upon Claims Resolution</vt:lpstr>
      <vt:lpstr>Light Duty &amp; WFH Injured Worker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REMOTELY PART II</dc:title>
  <dc:creator>Jason Lockhart</dc:creator>
  <cp:lastModifiedBy>User</cp:lastModifiedBy>
  <cp:revision>12</cp:revision>
  <dcterms:created xsi:type="dcterms:W3CDTF">2021-09-30T20:23:39Z</dcterms:created>
  <dcterms:modified xsi:type="dcterms:W3CDTF">2021-10-25T17:47:26Z</dcterms:modified>
</cp:coreProperties>
</file>